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5" r:id="rId1"/>
  </p:sldMasterIdLst>
  <p:notesMasterIdLst>
    <p:notesMasterId r:id="rId34"/>
  </p:notesMasterIdLst>
  <p:sldIdLst>
    <p:sldId id="256" r:id="rId2"/>
    <p:sldId id="374" r:id="rId3"/>
    <p:sldId id="372" r:id="rId4"/>
    <p:sldId id="373" r:id="rId5"/>
    <p:sldId id="290" r:id="rId6"/>
    <p:sldId id="335" r:id="rId7"/>
    <p:sldId id="262" r:id="rId8"/>
    <p:sldId id="336" r:id="rId9"/>
    <p:sldId id="377" r:id="rId10"/>
    <p:sldId id="266" r:id="rId11"/>
    <p:sldId id="307" r:id="rId12"/>
    <p:sldId id="362" r:id="rId13"/>
    <p:sldId id="381" r:id="rId14"/>
    <p:sldId id="295" r:id="rId15"/>
    <p:sldId id="378" r:id="rId16"/>
    <p:sldId id="323" r:id="rId17"/>
    <p:sldId id="380" r:id="rId18"/>
    <p:sldId id="383" r:id="rId19"/>
    <p:sldId id="384" r:id="rId20"/>
    <p:sldId id="385" r:id="rId21"/>
    <p:sldId id="386" r:id="rId22"/>
    <p:sldId id="387" r:id="rId23"/>
    <p:sldId id="388" r:id="rId24"/>
    <p:sldId id="389" r:id="rId25"/>
    <p:sldId id="390" r:id="rId26"/>
    <p:sldId id="391" r:id="rId27"/>
    <p:sldId id="392" r:id="rId28"/>
    <p:sldId id="393" r:id="rId29"/>
    <p:sldId id="394" r:id="rId30"/>
    <p:sldId id="395" r:id="rId31"/>
    <p:sldId id="396" r:id="rId32"/>
    <p:sldId id="397" r:id="rId33"/>
  </p:sldIdLst>
  <p:sldSz cx="9144000" cy="6858000" type="screen4x3"/>
  <p:notesSz cx="6854825" cy="90836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BFB3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82" autoAdjust="0"/>
    <p:restoredTop sz="81892" autoAdjust="0"/>
  </p:normalViewPr>
  <p:slideViewPr>
    <p:cSldViewPr>
      <p:cViewPr>
        <p:scale>
          <a:sx n="81" d="100"/>
          <a:sy n="81" d="100"/>
        </p:scale>
        <p:origin x="-104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0213" cy="454025"/>
          </a:xfrm>
          <a:prstGeom prst="rect">
            <a:avLst/>
          </a:prstGeom>
        </p:spPr>
        <p:txBody>
          <a:bodyPr vert="horz" lIns="91074" tIns="45537" rIns="91074" bIns="4553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3025" y="0"/>
            <a:ext cx="2970213" cy="454025"/>
          </a:xfrm>
          <a:prstGeom prst="rect">
            <a:avLst/>
          </a:prstGeom>
        </p:spPr>
        <p:txBody>
          <a:bodyPr vert="horz" lIns="91074" tIns="45537" rIns="91074" bIns="4553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7A21012C-38A9-4F86-A876-8151377535B2}" type="datetimeFigureOut">
              <a:rPr lang="en-US"/>
              <a:pPr>
                <a:defRPr/>
              </a:pPr>
              <a:t>11/28/2012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5700" y="681038"/>
            <a:ext cx="4543425" cy="34067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74" tIns="45537" rIns="91074" bIns="45537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14825"/>
            <a:ext cx="5483225" cy="4087813"/>
          </a:xfrm>
          <a:prstGeom prst="rect">
            <a:avLst/>
          </a:prstGeom>
        </p:spPr>
        <p:txBody>
          <a:bodyPr vert="horz" wrap="square" lIns="91074" tIns="45537" rIns="91074" bIns="45537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28063"/>
            <a:ext cx="2970213" cy="454025"/>
          </a:xfrm>
          <a:prstGeom prst="rect">
            <a:avLst/>
          </a:prstGeom>
        </p:spPr>
        <p:txBody>
          <a:bodyPr vert="horz" lIns="91074" tIns="45537" rIns="91074" bIns="4553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3025" y="8628063"/>
            <a:ext cx="2970213" cy="454025"/>
          </a:xfrm>
          <a:prstGeom prst="rect">
            <a:avLst/>
          </a:prstGeom>
        </p:spPr>
        <p:txBody>
          <a:bodyPr vert="horz" lIns="91074" tIns="45537" rIns="91074" bIns="4553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150F7485-6704-47D6-856D-8B3C7070B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08505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FE9736-86A2-4FF8-A944-0B6C18A09D2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42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78CA18-B011-4760-8D30-3CFA212B986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2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73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3FD6BD-3357-4A3E-AC0C-D788D670EC7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/>
              <a:t>On a scale of 1 to 10 how ready are you to consider [</a:t>
            </a:r>
            <a:r>
              <a:rPr lang="en-US" u="sng" smtClean="0"/>
              <a:t>option discussed earlier</a:t>
            </a:r>
            <a:r>
              <a:rPr lang="en-US" smtClean="0"/>
              <a:t>].  Using this scale can encourage the child/family to change.</a:t>
            </a:r>
          </a:p>
          <a:p>
            <a:endParaRPr lang="en-US" smtClean="0"/>
          </a:p>
          <a:p>
            <a:r>
              <a:rPr lang="en-US" smtClean="0"/>
              <a:t>On a scale from 1 to 10 how confident are you that you can make this change?</a:t>
            </a:r>
          </a:p>
          <a:p>
            <a:endParaRPr lang="en-US" smtClean="0"/>
          </a:p>
          <a:p>
            <a:r>
              <a:rPr lang="en-US" smtClean="0"/>
              <a:t>If they answer 5, ask why they didn’t choose a lower number.  What would it take to get you to a higher number.</a:t>
            </a:r>
          </a:p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840C24-D054-4F94-98B1-CA0897FB548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468909-49DE-40B2-817D-00A0635D777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73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F9B105-3D3D-4E80-869A-C0CC512E819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19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19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39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00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4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7288" y="682625"/>
            <a:ext cx="4540250" cy="34051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43" name="Rectangle 3"/>
          <p:cNvSpPr>
            <a:spLocks noGrp="1"/>
          </p:cNvSpPr>
          <p:nvPr>
            <p:ph type="body" idx="1"/>
          </p:nvPr>
        </p:nvSpPr>
        <p:spPr bwMode="auto">
          <a:xfrm>
            <a:off x="685800" y="4314825"/>
            <a:ext cx="5483225" cy="4086225"/>
          </a:xfrm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Again for those with BMI in obese range, get the history, do a careful exam and assess risks.  Treatment should be initiated.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7B0AE5-8689-4809-827C-F0B1FB8225E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/>
              <a:t>Stage one of treatment</a:t>
            </a:r>
          </a:p>
          <a:p>
            <a:endParaRPr lang="en-US" smtClean="0"/>
          </a:p>
          <a:p>
            <a:r>
              <a:rPr lang="en-US" smtClean="0"/>
              <a:t>Dietary Habits and Physical activity:  Assess # of family meals, eating out, eating breakfast, sedentary time, physical activity.  </a:t>
            </a:r>
          </a:p>
          <a:p>
            <a:endParaRPr lang="en-US" smtClean="0"/>
          </a:p>
          <a:p>
            <a:r>
              <a:rPr lang="en-US" smtClean="0"/>
              <a:t>Behavioral counseling:  suggest ways to improve health </a:t>
            </a:r>
          </a:p>
          <a:p>
            <a:endParaRPr lang="en-US" smtClean="0"/>
          </a:p>
          <a:p>
            <a:r>
              <a:rPr lang="en-US" smtClean="0"/>
              <a:t>Follow up in 3-6 months.  Depending on BMI and medical risk these patients may need labs as well which we will discuss later.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B7ED4C-EBCB-4A3A-A0C0-DDB349BBBDE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2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/>
              <a:t>Stage one of treatment</a:t>
            </a:r>
          </a:p>
          <a:p>
            <a:endParaRPr lang="en-US" smtClean="0"/>
          </a:p>
          <a:p>
            <a:r>
              <a:rPr lang="en-US" smtClean="0"/>
              <a:t>Dietary Habits and Physical activity:  Assess # of family meals, eating out, eating breakfast, sedentary time, physical activity.  </a:t>
            </a:r>
          </a:p>
          <a:p>
            <a:endParaRPr lang="en-US" smtClean="0"/>
          </a:p>
          <a:p>
            <a:r>
              <a:rPr lang="en-US" smtClean="0"/>
              <a:t>Behavioral counseling:  suggest ways to improve health </a:t>
            </a:r>
          </a:p>
          <a:p>
            <a:endParaRPr lang="en-US" smtClean="0"/>
          </a:p>
          <a:p>
            <a:r>
              <a:rPr lang="en-US" smtClean="0"/>
              <a:t>Follow up in 3-6 months.  Depending on BMI and medical risk these patients may need labs as well which we will discuss later.  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3025" y="8628063"/>
            <a:ext cx="2970213" cy="454025"/>
          </a:xfrm>
          <a:prstGeom prst="rect">
            <a:avLst/>
          </a:prstGeom>
          <a:noFill/>
        </p:spPr>
        <p:txBody>
          <a:bodyPr lIns="91074" tIns="45537" rIns="91074" bIns="45537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16068D-7717-454E-8BAD-A55243A4A4D9}" type="slidenum">
              <a:rPr lang="en-US" sz="1200" b="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en-US" sz="1200" b="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More structured plans for weight management with emphasis on self monitoring.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Goals weight maintenance and weight loss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More frequent follow-up, suggested every month.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8C8896-A529-4511-A27D-CBFFBE8E379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4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More structured plans for weight management with emphasis on self monitoring.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Goals weight maintenance and weight loss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More frequent follow-up, suggested every month.</a:t>
            </a:r>
          </a:p>
        </p:txBody>
      </p:sp>
      <p:sp>
        <p:nvSpPr>
          <p:cNvPr id="28676" name="Slide Number Placeholder 3"/>
          <p:cNvSpPr txBox="1">
            <a:spLocks noGrp="1"/>
          </p:cNvSpPr>
          <p:nvPr/>
        </p:nvSpPr>
        <p:spPr bwMode="auto">
          <a:xfrm>
            <a:off x="3883025" y="8628063"/>
            <a:ext cx="2970213" cy="454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074" tIns="45537" rIns="91074" bIns="45537" anchor="b"/>
          <a:lstStyle/>
          <a:p>
            <a:pPr algn="r">
              <a:defRPr/>
            </a:pPr>
            <a:fld id="{4579FBF5-CD44-42C0-B2F3-DFF91651E8DF}" type="slidenum">
              <a:rPr lang="en-US" sz="1200" b="0">
                <a:latin typeface="+mn-lt"/>
                <a:cs typeface="+mn-cs"/>
              </a:rPr>
              <a:pPr algn="r">
                <a:defRPr/>
              </a:pPr>
              <a:t>8</a:t>
            </a:fld>
            <a:endParaRPr lang="en-US" sz="1200" b="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References: Miller &amp; Rollinick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Core principle is a way to elicit change talk.  Use scale fro 0-10 for change talk.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1E778B-A46D-4541-BB84-47C12101759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52CA1F-C8EE-435E-B2FC-7D8E914D916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587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33587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33587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87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5878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879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880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35881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335882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883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884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885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886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887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35888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5889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35890" name="Rectangle 18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B3EB242A-FB5C-49E3-91C6-06CA29DF6D87}" type="datetimeFigureOut">
              <a:rPr lang="en-US"/>
              <a:pPr/>
              <a:t>11/28/2012</a:t>
            </a:fld>
            <a:endParaRPr lang="en-US"/>
          </a:p>
        </p:txBody>
      </p:sp>
      <p:sp>
        <p:nvSpPr>
          <p:cNvPr id="335891" name="Rectangle 19"/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35892" name="Rectangle 2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D39A20C-1327-4C32-8DE4-3E67FB25D2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791BC4-A43B-430C-9090-3F8A164436A0}" type="datetimeFigureOut">
              <a:rPr lang="en-US"/>
              <a:pPr/>
              <a:t>11/28/2012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216B9F-D4BF-4A07-8EBF-2309A25001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0C6F8A-D971-4CA5-B88A-2FAA8F411203}" type="datetimeFigureOut">
              <a:rPr lang="en-US"/>
              <a:pPr/>
              <a:t>11/28/2012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05C965-20F9-4341-90DF-82E90133C6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68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066800" y="41148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6CE7A26-4F6D-4C4E-AACD-8ACC459AA78E}" type="datetimeFigureOut">
              <a:rPr lang="en-US"/>
              <a:pPr/>
              <a:t>11/28/2012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FB44208-78A9-4D27-BE80-467259E750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224174F-DA10-4AE1-B068-F6977304BC38}" type="datetimeFigureOut">
              <a:rPr lang="en-US"/>
              <a:pPr/>
              <a:t>11/28/2012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EA3959E-D9A4-41A7-A370-822C787462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BD5169C-0AAC-4827-A533-3F14DD0057F5}" type="datetimeFigureOut">
              <a:rPr lang="en-US"/>
              <a:pPr/>
              <a:t>11/28/2012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7C95569-A936-4488-9C9F-94CF58B315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9D8DF-5BBC-447B-A57B-CA96153130D5}" type="datetimeFigureOut">
              <a:rPr lang="en-US"/>
              <a:pPr>
                <a:defRPr/>
              </a:pPr>
              <a:t>11/28/2012</a:t>
            </a:fld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5DD3A-F4C4-4D02-9A2D-D148F8BD61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211B0F-22E3-41C5-9698-733BEBD219BC}" type="datetimeFigureOut">
              <a:rPr lang="en-US"/>
              <a:pPr/>
              <a:t>11/28/2012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99B7EC-6243-4F52-BB87-4C9553E4D0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18DF48-43EE-4C5B-846E-03AFC206BAD5}" type="datetimeFigureOut">
              <a:rPr lang="en-US"/>
              <a:pPr/>
              <a:t>11/28/2012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6C6CBA-C19A-4DBD-ABE3-C6BD261A1B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CE04ED-49F1-4C7D-A80C-23A23D7A222E}" type="datetimeFigureOut">
              <a:rPr lang="en-US"/>
              <a:pPr/>
              <a:t>11/28/2012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2AD665-089E-4378-A268-8481203FCF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D6F039-8B9C-469B-874A-F1824F815E2D}" type="datetimeFigureOut">
              <a:rPr lang="en-US"/>
              <a:pPr/>
              <a:t>11/28/2012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E8E2BF-9780-45EF-9416-5E1D167764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C9B3A0-B055-4090-83B6-843A8824EF9B}" type="datetimeFigureOut">
              <a:rPr lang="en-US"/>
              <a:pPr/>
              <a:t>11/28/2012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66E44F-5B51-4D13-BC79-A3EFD16F2B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DA1C3F-1005-4AA3-B812-7171C7BADAE1}" type="datetimeFigureOut">
              <a:rPr lang="en-US"/>
              <a:pPr/>
              <a:t>11/28/2012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D41D63-2165-49C4-8F19-E1F88A561C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850EDC-A2DA-4635-B74D-4A0B995F5C67}" type="datetimeFigureOut">
              <a:rPr lang="en-US"/>
              <a:pPr/>
              <a:t>11/28/2012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D6C2D9-B190-416A-BB0B-897AE561A3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77C4B9-308D-45D1-A0D5-06251399E6F3}" type="datetimeFigureOut">
              <a:rPr lang="en-US"/>
              <a:pPr/>
              <a:t>11/28/2012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95D488-1917-44EB-9905-BA77EEAB0B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850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334851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852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34853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334854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855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856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857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858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859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860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861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862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34863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34864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4865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1C1B613B-AC02-4A01-AA1C-C8110B052A0F}" type="datetimeFigureOut">
              <a:rPr lang="en-US"/>
              <a:pPr/>
              <a:t>11/28/2012</a:t>
            </a:fld>
            <a:endParaRPr lang="en-US"/>
          </a:p>
        </p:txBody>
      </p:sp>
      <p:sp>
        <p:nvSpPr>
          <p:cNvPr id="334866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334867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1D2BB682-CB70-4256-97A3-B67B5F42035E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  <p:sldLayoutId id="2147483917" r:id="rId12"/>
    <p:sldLayoutId id="2147483918" r:id="rId13"/>
    <p:sldLayoutId id="2147483919" r:id="rId14"/>
    <p:sldLayoutId id="2147483920" r:id="rId15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3.xml"/><Relationship Id="rId1" Type="http://schemas.openxmlformats.org/officeDocument/2006/relationships/audio" Target="../media/audio1.wav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.jpeg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ap.org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etsmove.gov/" TargetMode="External"/><Relationship Id="rId5" Type="http://schemas.openxmlformats.org/officeDocument/2006/relationships/hyperlink" Target="http://www.letsgo.org/" TargetMode="External"/><Relationship Id="rId4" Type="http://schemas.openxmlformats.org/officeDocument/2006/relationships/hyperlink" Target="http://www.mcph.org/Major_Activities/keepmehealthy.htm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 idx="4294967295"/>
          </p:nvPr>
        </p:nvSpPr>
        <p:spPr>
          <a:xfrm>
            <a:off x="1219200" y="2133600"/>
            <a:ext cx="7239000" cy="1143000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sz="4800" b="0" dirty="0">
                <a:solidFill>
                  <a:srgbClr val="FBFB31"/>
                </a:solidFill>
              </a:rPr>
              <a:t/>
            </a:r>
            <a:br>
              <a:rPr lang="en-US" sz="4800" b="0" dirty="0">
                <a:solidFill>
                  <a:srgbClr val="FBFB31"/>
                </a:solidFill>
              </a:rPr>
            </a:br>
            <a:r>
              <a:rPr lang="en-US" sz="4800" b="0" dirty="0">
                <a:solidFill>
                  <a:srgbClr val="FBFB31"/>
                </a:solidFill>
              </a:rPr>
              <a:t/>
            </a:r>
            <a:br>
              <a:rPr lang="en-US" sz="4800" b="0" dirty="0">
                <a:solidFill>
                  <a:srgbClr val="FBFB31"/>
                </a:solidFill>
              </a:rPr>
            </a:br>
            <a:r>
              <a:rPr lang="en-US" sz="4800" b="0" dirty="0">
                <a:solidFill>
                  <a:srgbClr val="FBFB31"/>
                </a:solidFill>
              </a:rPr>
              <a:t/>
            </a:r>
            <a:br>
              <a:rPr lang="en-US" sz="4800" b="0" dirty="0">
                <a:solidFill>
                  <a:srgbClr val="FBFB31"/>
                </a:solidFill>
              </a:rPr>
            </a:br>
            <a:r>
              <a:rPr lang="en-US" sz="4800" b="0" dirty="0" smtClean="0">
                <a:solidFill>
                  <a:srgbClr val="FBFB31"/>
                </a:solidFill>
              </a:rPr>
              <a:t>Pt. </a:t>
            </a:r>
            <a:r>
              <a:rPr lang="en-US" sz="4800" b="0" smtClean="0">
                <a:solidFill>
                  <a:srgbClr val="FBFB31"/>
                </a:solidFill>
              </a:rPr>
              <a:t>2: Frustrated </a:t>
            </a:r>
            <a:r>
              <a:rPr lang="en-US" sz="4800" b="0" dirty="0">
                <a:solidFill>
                  <a:srgbClr val="FBFB31"/>
                </a:solidFill>
              </a:rPr>
              <a:t>with Obesity Management?</a:t>
            </a:r>
            <a:br>
              <a:rPr lang="en-US" sz="4800" b="0" dirty="0">
                <a:solidFill>
                  <a:srgbClr val="FBFB31"/>
                </a:solidFill>
              </a:rPr>
            </a:br>
            <a:r>
              <a:rPr lang="en-US" sz="4800" b="0" dirty="0">
                <a:solidFill>
                  <a:srgbClr val="FBFB31"/>
                </a:solidFill>
              </a:rPr>
              <a:t>5210 </a:t>
            </a:r>
            <a:r>
              <a:rPr lang="en-US" sz="4800" b="0" dirty="0" smtClean="0">
                <a:solidFill>
                  <a:srgbClr val="FBFB31"/>
                </a:solidFill>
              </a:rPr>
              <a:t>&amp; Motivational Interviewing to </a:t>
            </a:r>
            <a:r>
              <a:rPr lang="en-US" sz="4800" b="0" dirty="0">
                <a:solidFill>
                  <a:srgbClr val="FBFB31"/>
                </a:solidFill>
              </a:rPr>
              <a:t>the Rescue!</a:t>
            </a:r>
          </a:p>
        </p:txBody>
      </p:sp>
      <p:sp>
        <p:nvSpPr>
          <p:cNvPr id="10243" name="Subtitle 2"/>
          <p:cNvSpPr>
            <a:spLocks noGrp="1"/>
          </p:cNvSpPr>
          <p:nvPr>
            <p:ph type="subTitle" idx="4294967295"/>
          </p:nvPr>
        </p:nvSpPr>
        <p:spPr>
          <a:xfrm>
            <a:off x="990600" y="3560763"/>
            <a:ext cx="7772400" cy="2216150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Arial" pitchFamily="34" charset="0"/>
              <a:buNone/>
            </a:pPr>
            <a:endParaRPr lang="en-US" sz="2600" b="1" dirty="0">
              <a:solidFill>
                <a:schemeClr val="tx2"/>
              </a:solidFill>
            </a:endParaRPr>
          </a:p>
          <a:p>
            <a:pPr marL="0" indent="0" algn="ctr">
              <a:lnSpc>
                <a:spcPct val="80000"/>
              </a:lnSpc>
              <a:buFont typeface="Arial" pitchFamily="34" charset="0"/>
              <a:buNone/>
            </a:pPr>
            <a:r>
              <a:rPr lang="en-US" sz="2600" b="1" dirty="0">
                <a:solidFill>
                  <a:schemeClr val="tx2"/>
                </a:solidFill>
              </a:rPr>
              <a:t>Jamie Jeffrey, MD, FAAP</a:t>
            </a:r>
          </a:p>
          <a:p>
            <a:pPr marL="0" indent="0" algn="ctr">
              <a:lnSpc>
                <a:spcPct val="80000"/>
              </a:lnSpc>
              <a:buFont typeface="Arial" pitchFamily="34" charset="0"/>
              <a:buNone/>
            </a:pPr>
            <a:r>
              <a:rPr lang="en-US" sz="2000" b="1" dirty="0">
                <a:solidFill>
                  <a:schemeClr val="tx2"/>
                </a:solidFill>
              </a:rPr>
              <a:t>Medical Director, Children’s Medicine Center &amp; </a:t>
            </a:r>
          </a:p>
          <a:p>
            <a:pPr marL="0" indent="0" algn="ctr">
              <a:lnSpc>
                <a:spcPct val="80000"/>
              </a:lnSpc>
              <a:buFont typeface="Arial" pitchFamily="34" charset="0"/>
              <a:buNone/>
            </a:pPr>
            <a:r>
              <a:rPr lang="en-US" sz="2000" b="1" dirty="0" err="1">
                <a:solidFill>
                  <a:schemeClr val="tx2"/>
                </a:solidFill>
              </a:rPr>
              <a:t>HealthyKids</a:t>
            </a:r>
            <a:r>
              <a:rPr lang="en-US" sz="2000" b="1" dirty="0">
                <a:solidFill>
                  <a:schemeClr val="tx2"/>
                </a:solidFill>
              </a:rPr>
              <a:t> Pediatric Weight Management Program</a:t>
            </a:r>
          </a:p>
          <a:p>
            <a:pPr marL="0" indent="0" algn="ctr">
              <a:lnSpc>
                <a:spcPct val="80000"/>
              </a:lnSpc>
              <a:buFont typeface="Arial" pitchFamily="34" charset="0"/>
              <a:buNone/>
            </a:pPr>
            <a:r>
              <a:rPr lang="en-US" sz="2000" b="1" dirty="0">
                <a:solidFill>
                  <a:schemeClr val="tx2"/>
                </a:solidFill>
              </a:rPr>
              <a:t>Clinical Associate Professor, WVU-Charleston</a:t>
            </a:r>
          </a:p>
          <a:p>
            <a:pPr marL="0" indent="0" algn="ctr">
              <a:lnSpc>
                <a:spcPct val="80000"/>
              </a:lnSpc>
              <a:buFont typeface="Arial" pitchFamily="34" charset="0"/>
              <a:buNone/>
            </a:pPr>
            <a:r>
              <a:rPr lang="en-US" sz="2000" b="1" dirty="0">
                <a:solidFill>
                  <a:schemeClr val="tx2"/>
                </a:solidFill>
              </a:rPr>
              <a:t>Project Director, KEYS 4 </a:t>
            </a:r>
            <a:r>
              <a:rPr lang="en-US" sz="2000" b="1" dirty="0" err="1">
                <a:solidFill>
                  <a:schemeClr val="tx2"/>
                </a:solidFill>
              </a:rPr>
              <a:t>HealthyKids</a:t>
            </a:r>
            <a:endParaRPr lang="en-US" sz="2000" b="1" dirty="0">
              <a:solidFill>
                <a:schemeClr val="tx2"/>
              </a:solidFill>
            </a:endParaRPr>
          </a:p>
          <a:p>
            <a:pPr marL="0" indent="0">
              <a:lnSpc>
                <a:spcPct val="80000"/>
              </a:lnSpc>
              <a:buFont typeface="Arial" pitchFamily="34" charset="0"/>
              <a:buNone/>
            </a:pPr>
            <a:endParaRPr lang="en-US" sz="2900" b="1" dirty="0">
              <a:solidFill>
                <a:schemeClr val="tx2"/>
              </a:solidFill>
            </a:endParaRPr>
          </a:p>
          <a:p>
            <a:pPr marL="0" indent="0">
              <a:lnSpc>
                <a:spcPct val="80000"/>
              </a:lnSpc>
              <a:buFont typeface="Arial" pitchFamily="34" charset="0"/>
              <a:buNone/>
            </a:pPr>
            <a:endParaRPr lang="en-US" sz="29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 idx="4294967295"/>
          </p:nvPr>
        </p:nvSpPr>
        <p:spPr>
          <a:xfrm>
            <a:off x="1066800" y="304801"/>
            <a:ext cx="7848600" cy="1219200"/>
          </a:xfrm>
        </p:spPr>
        <p:txBody>
          <a:bodyPr anchor="b">
            <a:normAutofit/>
          </a:bodyPr>
          <a:lstStyle/>
          <a:p>
            <a:r>
              <a:rPr lang="en-US" sz="3600" dirty="0" smtClean="0">
                <a:solidFill>
                  <a:srgbClr val="FBFB31"/>
                </a:solidFill>
              </a:rPr>
              <a:t>MOTIVATIONAL INTERVIEWING</a:t>
            </a:r>
            <a:endParaRPr lang="en-US" sz="3600" dirty="0">
              <a:solidFill>
                <a:srgbClr val="FBFB31"/>
              </a:solidFill>
            </a:endParaRPr>
          </a:p>
        </p:txBody>
      </p:sp>
      <p:sp>
        <p:nvSpPr>
          <p:cNvPr id="39939" name="Content Placeholder 2"/>
          <p:cNvSpPr>
            <a:spLocks noGrp="1"/>
          </p:cNvSpPr>
          <p:nvPr>
            <p:ph sz="quarter" idx="4294967295"/>
          </p:nvPr>
        </p:nvSpPr>
        <p:spPr/>
        <p:txBody>
          <a:bodyPr/>
          <a:lstStyle/>
          <a:p>
            <a:r>
              <a:rPr lang="en-US"/>
              <a:t>Patient centered care approach</a:t>
            </a:r>
          </a:p>
          <a:p>
            <a:r>
              <a:rPr lang="en-US"/>
              <a:t>Nonjudgmental, empathetic and encouraging</a:t>
            </a:r>
          </a:p>
          <a:p>
            <a:r>
              <a:rPr lang="en-US"/>
              <a:t>Behavior change influenced more by motivation than by information.</a:t>
            </a:r>
          </a:p>
          <a:p>
            <a:r>
              <a:rPr lang="en-US"/>
              <a:t>Core principle:  People are more likely to accept and act on opinions that they voice themselves.</a:t>
            </a:r>
          </a:p>
          <a:p>
            <a:endParaRPr lang="en-US"/>
          </a:p>
          <a:p>
            <a:pPr>
              <a:buFont typeface="Wingdings" pitchFamily="2" charset="2"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anchor="b">
            <a:normAutofit fontScale="90000"/>
          </a:bodyPr>
          <a:lstStyle/>
          <a:p>
            <a:r>
              <a:rPr lang="en-US" dirty="0"/>
              <a:t>MOTIVATIONAL </a:t>
            </a:r>
            <a:br>
              <a:rPr lang="en-US" dirty="0"/>
            </a:br>
            <a:r>
              <a:rPr lang="en-US" dirty="0"/>
              <a:t>INTERVIEWING-</a:t>
            </a:r>
            <a:r>
              <a:rPr lang="en-US" dirty="0">
                <a:solidFill>
                  <a:srgbClr val="FBFB31"/>
                </a:solidFill>
              </a:rPr>
              <a:t>”OARS”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370013" y="1905000"/>
            <a:ext cx="7313612" cy="4037013"/>
          </a:xfrm>
        </p:spPr>
        <p:txBody>
          <a:bodyPr/>
          <a:lstStyle/>
          <a:p>
            <a:r>
              <a:rPr lang="en-US" b="1" dirty="0">
                <a:solidFill>
                  <a:srgbClr val="FBFB31"/>
                </a:solidFill>
              </a:rPr>
              <a:t>O</a:t>
            </a:r>
            <a:r>
              <a:rPr lang="en-US" dirty="0"/>
              <a:t> = Open ended questions (start </a:t>
            </a:r>
            <a:r>
              <a:rPr lang="en-US" dirty="0" smtClean="0"/>
              <a:t>	with </a:t>
            </a:r>
            <a:r>
              <a:rPr lang="en-US" dirty="0"/>
              <a:t>asking permission)</a:t>
            </a:r>
          </a:p>
          <a:p>
            <a:r>
              <a:rPr lang="en-US" b="1" dirty="0">
                <a:solidFill>
                  <a:srgbClr val="FBFB31"/>
                </a:solidFill>
              </a:rPr>
              <a:t>A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dirty="0"/>
              <a:t>= Affirmation</a:t>
            </a:r>
          </a:p>
          <a:p>
            <a:r>
              <a:rPr lang="en-US" b="1" dirty="0">
                <a:solidFill>
                  <a:srgbClr val="FBFB31"/>
                </a:solidFill>
              </a:rPr>
              <a:t>R</a:t>
            </a:r>
            <a:r>
              <a:rPr lang="en-US" dirty="0"/>
              <a:t> = Reflective Listening (Repeat and </a:t>
            </a:r>
            <a:r>
              <a:rPr lang="en-US" dirty="0" smtClean="0"/>
              <a:t>	summarize</a:t>
            </a:r>
            <a:r>
              <a:rPr lang="en-US" dirty="0"/>
              <a:t>)</a:t>
            </a:r>
          </a:p>
          <a:p>
            <a:r>
              <a:rPr lang="en-US" b="1" dirty="0">
                <a:solidFill>
                  <a:srgbClr val="FBFB31"/>
                </a:solidFill>
              </a:rPr>
              <a:t>S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dirty="0"/>
              <a:t>= Summarize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BFB31"/>
                </a:solidFill>
              </a:rPr>
              <a:t>MI…..Step 1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>
              <a:defRPr/>
            </a:pPr>
            <a:endParaRPr lang="en-US" sz="2800">
              <a:latin typeface="+mn-lt"/>
              <a:ea typeface="+mn-ea"/>
              <a:cs typeface="+mn-cs"/>
            </a:endParaRPr>
          </a:p>
          <a:p>
            <a:pPr>
              <a:defRPr/>
            </a:pPr>
            <a:endParaRPr lang="en-US" sz="2800">
              <a:latin typeface="+mn-lt"/>
              <a:ea typeface="+mn-ea"/>
              <a:cs typeface="+mn-cs"/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en-US" sz="4800">
                <a:latin typeface="+mn-lt"/>
                <a:ea typeface="+mn-ea"/>
                <a:cs typeface="+mn-cs"/>
              </a:rPr>
              <a:t>ASK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sz="4800">
                <a:latin typeface="+mn-lt"/>
                <a:ea typeface="+mn-ea"/>
                <a:cs typeface="+mn-cs"/>
              </a:rPr>
              <a:t>Permission</a:t>
            </a:r>
          </a:p>
        </p:txBody>
      </p:sp>
      <p:pic>
        <p:nvPicPr>
          <p:cNvPr id="393220" name="Picture 4" descr="MC900433165[1]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14900" y="2651125"/>
            <a:ext cx="3695700" cy="27733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0498" name="Picture 2" descr="C:\Users\offsite\AppData\Local\Microsoft\Windows\Temporary Internet Files\Content.IE5\Y56IF02E\MP900427752[1].jpg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6252" y="304800"/>
            <a:ext cx="3924895" cy="5791200"/>
          </a:xfrm>
          <a:prstGeom prst="rect">
            <a:avLst/>
          </a:prstGeom>
          <a:noFill/>
        </p:spPr>
      </p:pic>
      <p:pic>
        <p:nvPicPr>
          <p:cNvPr id="490499" name="Picture 3" descr="C:\Users\offsite\AppData\Local\Microsoft\Windows\Temporary Internet Files\Content.IE5\Y56IF02E\MP90042775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0"/>
            <a:ext cx="6096000" cy="6858000"/>
          </a:xfrm>
          <a:prstGeom prst="rect">
            <a:avLst/>
          </a:prstGeom>
          <a:noFill/>
        </p:spPr>
      </p:pic>
      <p:pic>
        <p:nvPicPr>
          <p:cNvPr id="5" name="MS900074881[1].wav">
            <a:hlinkClick r:id="" action="ppaction://media"/>
          </p:cNvPr>
          <p:cNvPicPr>
            <a:picLocks noRot="1" noChangeAspect="1"/>
          </p:cNvPicPr>
          <p:nvPr>
            <a:wavAudioFile r:embed="rId1" name="MS900074881[1].wav"/>
          </p:nvPr>
        </p:nvPicPr>
        <p:blipFill>
          <a:blip r:embed="rId4" cstate="print"/>
          <a:stretch>
            <a:fillRect/>
          </a:stretch>
        </p:blipFill>
        <p:spPr>
          <a:xfrm>
            <a:off x="7315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 idx="4294967295"/>
          </p:nvPr>
        </p:nvSpPr>
        <p:spPr/>
        <p:txBody>
          <a:bodyPr anchor="b"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FBFB31"/>
                </a:solidFill>
              </a:rPr>
              <a:t>MI: OPEN THE ENCOUNTER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sz="quarter" idx="4294967295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Ask permission:  </a:t>
            </a:r>
            <a:r>
              <a:rPr lang="en-US" sz="2700" dirty="0"/>
              <a:t>Would you be willing to spend a few minutes talking about Suzy’s weight? Are you interested  in ways to stay </a:t>
            </a:r>
            <a:r>
              <a:rPr lang="en-US" sz="2700" dirty="0" smtClean="0"/>
              <a:t>healthy?</a:t>
            </a:r>
            <a:endParaRPr lang="en-US" sz="2700" dirty="0"/>
          </a:p>
          <a:p>
            <a:pPr>
              <a:lnSpc>
                <a:spcPct val="90000"/>
              </a:lnSpc>
            </a:pPr>
            <a:r>
              <a:rPr lang="en-US" dirty="0"/>
              <a:t>Ask open ended question – Listen – Summarize</a:t>
            </a:r>
          </a:p>
          <a:p>
            <a:pPr lvl="1">
              <a:lnSpc>
                <a:spcPct val="90000"/>
              </a:lnSpc>
            </a:pPr>
            <a:r>
              <a:rPr lang="en-US" sz="2700" dirty="0"/>
              <a:t>What do you think? How do you feel about your </a:t>
            </a:r>
            <a:r>
              <a:rPr lang="en-US" sz="2700" dirty="0" smtClean="0"/>
              <a:t>weight &amp; health? What </a:t>
            </a:r>
            <a:r>
              <a:rPr lang="en-US" sz="2700" dirty="0"/>
              <a:t>have you tried so far to work towards a healthier lifestyle?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BFB31"/>
                </a:solidFill>
              </a:rPr>
              <a:t>Good ? or NOT</a:t>
            </a:r>
            <a:endParaRPr lang="en-US" dirty="0">
              <a:solidFill>
                <a:srgbClr val="FBFB3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752600"/>
            <a:ext cx="7848600" cy="4343400"/>
          </a:xfrm>
        </p:spPr>
        <p:txBody>
          <a:bodyPr/>
          <a:lstStyle/>
          <a:p>
            <a:r>
              <a:rPr lang="en-US" dirty="0" smtClean="0"/>
              <a:t>What do you think keeps you from getting to class on time?</a:t>
            </a:r>
          </a:p>
          <a:p>
            <a:r>
              <a:rPr lang="en-US" dirty="0" smtClean="0"/>
              <a:t>Why don’t you try eating more veggies?</a:t>
            </a:r>
          </a:p>
          <a:p>
            <a:r>
              <a:rPr lang="en-US" dirty="0" smtClean="0"/>
              <a:t>Why would you want to study anyhow?</a:t>
            </a:r>
          </a:p>
          <a:p>
            <a:r>
              <a:rPr lang="en-US" dirty="0" smtClean="0"/>
              <a:t>What’s wrong with just trying a few days without coke?</a:t>
            </a:r>
          </a:p>
          <a:p>
            <a:r>
              <a:rPr lang="en-US" dirty="0" smtClean="0"/>
              <a:t>What would be better for you if you lost weight?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BFB31"/>
                </a:solidFill>
              </a:rPr>
              <a:t>MI Continued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Share BMI/Weight Information</a:t>
            </a:r>
          </a:p>
          <a:p>
            <a:pPr lvl="1">
              <a:lnSpc>
                <a:spcPct val="90000"/>
              </a:lnSpc>
            </a:pPr>
            <a:r>
              <a:rPr lang="en-US" sz="2700" dirty="0"/>
              <a:t>Your current weight puts you at risk for developing heart disease and diabetes.  Your BMI is 95</a:t>
            </a:r>
            <a:r>
              <a:rPr lang="en-US" sz="2700" baseline="30000" dirty="0"/>
              <a:t>nd</a:t>
            </a:r>
            <a:r>
              <a:rPr lang="en-US" sz="2700" dirty="0"/>
              <a:t> </a:t>
            </a:r>
            <a:r>
              <a:rPr lang="en-US" sz="2700" dirty="0" smtClean="0"/>
              <a:t>percentile and show on colored chart</a:t>
            </a:r>
            <a:endParaRPr lang="en-US" sz="2700" dirty="0"/>
          </a:p>
          <a:p>
            <a:pPr lvl="1">
              <a:lnSpc>
                <a:spcPct val="90000"/>
              </a:lnSpc>
            </a:pPr>
            <a:r>
              <a:rPr lang="en-US" sz="2700" dirty="0"/>
              <a:t>Ask for patient’s interpretation,  what do you make of this?</a:t>
            </a:r>
          </a:p>
          <a:p>
            <a:pPr lvl="1">
              <a:lnSpc>
                <a:spcPct val="90000"/>
              </a:lnSpc>
            </a:pPr>
            <a:r>
              <a:rPr lang="en-US" sz="2700" dirty="0"/>
              <a:t>Add your own interpretation/advice as needed after eliciting the response of the patient/parent.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BFB31"/>
                </a:solidFill>
              </a:rPr>
              <a:t>“WORDS” of Advice</a:t>
            </a:r>
            <a:endParaRPr lang="en-US" dirty="0">
              <a:solidFill>
                <a:srgbClr val="FBFB3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990600" y="1981200"/>
            <a:ext cx="3733800" cy="4144963"/>
          </a:xfrm>
        </p:spPr>
        <p:txBody>
          <a:bodyPr/>
          <a:lstStyle/>
          <a:p>
            <a:r>
              <a:rPr lang="en-US" dirty="0" smtClean="0"/>
              <a:t>Neutral Language….</a:t>
            </a:r>
          </a:p>
          <a:p>
            <a:pPr lvl="1"/>
            <a:r>
              <a:rPr lang="en-US" dirty="0" smtClean="0"/>
              <a:t>Other pts have found that…</a:t>
            </a:r>
          </a:p>
          <a:p>
            <a:pPr lvl="1"/>
            <a:r>
              <a:rPr lang="en-US" dirty="0" smtClean="0"/>
              <a:t>Others have benefited from…</a:t>
            </a:r>
          </a:p>
          <a:p>
            <a:pPr lvl="1"/>
            <a:r>
              <a:rPr lang="en-US" dirty="0" smtClean="0"/>
              <a:t>I had one pt that…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Conditional Words</a:t>
            </a:r>
          </a:p>
          <a:p>
            <a:pPr lvl="1"/>
            <a:r>
              <a:rPr lang="en-US" dirty="0" smtClean="0"/>
              <a:t>Might consider</a:t>
            </a:r>
          </a:p>
          <a:p>
            <a:pPr lvl="1"/>
            <a:r>
              <a:rPr lang="en-US" dirty="0" smtClean="0"/>
              <a:t>Maybe you can try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1981200"/>
            <a:ext cx="3810000" cy="4144963"/>
          </a:xfrm>
        </p:spPr>
        <p:txBody>
          <a:bodyPr/>
          <a:lstStyle/>
          <a:p>
            <a:r>
              <a:rPr lang="en-US" dirty="0" smtClean="0"/>
              <a:t>“I” and “Y” Words</a:t>
            </a:r>
          </a:p>
          <a:p>
            <a:pPr lvl="1"/>
            <a:r>
              <a:rPr lang="en-US" dirty="0" smtClean="0"/>
              <a:t>I think you should….</a:t>
            </a:r>
          </a:p>
          <a:p>
            <a:pPr lvl="1"/>
            <a:r>
              <a:rPr lang="en-US" dirty="0" smtClean="0"/>
              <a:t>You should….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Directive</a:t>
            </a:r>
          </a:p>
          <a:p>
            <a:pPr lvl="1"/>
            <a:r>
              <a:rPr lang="en-US" dirty="0" smtClean="0"/>
              <a:t>You should </a:t>
            </a:r>
          </a:p>
          <a:p>
            <a:pPr lvl="1"/>
            <a:r>
              <a:rPr lang="en-US" dirty="0" smtClean="0"/>
              <a:t>I want you to try….</a:t>
            </a:r>
          </a:p>
          <a:p>
            <a:pPr>
              <a:buNone/>
            </a:pPr>
            <a:r>
              <a:rPr lang="en-US" dirty="0" smtClean="0"/>
              <a:t>		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BFB31"/>
                </a:solidFill>
              </a:rPr>
              <a:t>Use “wiggle” words</a:t>
            </a:r>
            <a:endParaRPr lang="en-US" dirty="0">
              <a:solidFill>
                <a:srgbClr val="FBFB3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4648200" cy="4114800"/>
          </a:xfrm>
        </p:spPr>
        <p:txBody>
          <a:bodyPr/>
          <a:lstStyle/>
          <a:p>
            <a:r>
              <a:rPr lang="en-US" dirty="0" smtClean="0"/>
              <a:t>Perhaps</a:t>
            </a:r>
          </a:p>
          <a:p>
            <a:r>
              <a:rPr lang="en-US" dirty="0" smtClean="0"/>
              <a:t>Maybe</a:t>
            </a:r>
          </a:p>
          <a:p>
            <a:r>
              <a:rPr lang="en-US" dirty="0" smtClean="0"/>
              <a:t>If you don’t mind</a:t>
            </a:r>
          </a:p>
          <a:p>
            <a:r>
              <a:rPr lang="en-US" dirty="0" smtClean="0"/>
              <a:t>One option is</a:t>
            </a:r>
          </a:p>
          <a:p>
            <a:r>
              <a:rPr lang="en-US" dirty="0" smtClean="0"/>
              <a:t>You might consider</a:t>
            </a:r>
          </a:p>
          <a:p>
            <a:r>
              <a:rPr lang="en-US" dirty="0" smtClean="0"/>
              <a:t>Here’s a thought</a:t>
            </a:r>
          </a:p>
          <a:p>
            <a:r>
              <a:rPr lang="en-US" dirty="0" smtClean="0"/>
              <a:t>What do you think</a:t>
            </a:r>
            <a:endParaRPr lang="en-US" dirty="0"/>
          </a:p>
        </p:txBody>
      </p:sp>
      <p:pic>
        <p:nvPicPr>
          <p:cNvPr id="489474" name="Picture 2" descr="C:\Users\offsite\AppData\Local\Microsoft\Windows\Temporary Internet Files\Content.IE5\VVINMBPH\MC900057341[1]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2895600"/>
            <a:ext cx="1799539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>
                <a:solidFill>
                  <a:srgbClr val="FBFB31"/>
                </a:solidFill>
                <a:latin typeface="+mj-lt"/>
                <a:ea typeface="+mj-ea"/>
                <a:cs typeface="+mj-cs"/>
              </a:rPr>
              <a:t>Importance/Confidence Ruler</a:t>
            </a:r>
          </a:p>
        </p:txBody>
      </p:sp>
      <p:sp>
        <p:nvSpPr>
          <p:cNvPr id="3563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2667000"/>
            <a:ext cx="7543800" cy="2133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sz="2400" b="1" i="1"/>
          </a:p>
          <a:p>
            <a:pPr>
              <a:buFont typeface="Wingdings" pitchFamily="2" charset="2"/>
              <a:buNone/>
            </a:pPr>
            <a:endParaRPr lang="en-US" b="1" i="1"/>
          </a:p>
          <a:p>
            <a:pPr>
              <a:buFont typeface="Wingdings" pitchFamily="2" charset="2"/>
              <a:buNone/>
            </a:pPr>
            <a:endParaRPr lang="en-US" b="1" i="1"/>
          </a:p>
        </p:txBody>
      </p:sp>
      <p:sp>
        <p:nvSpPr>
          <p:cNvPr id="377860" name="Rectangle 4"/>
          <p:cNvSpPr>
            <a:spLocks noChangeArrowheads="1"/>
          </p:cNvSpPr>
          <p:nvPr/>
        </p:nvSpPr>
        <p:spPr bwMode="auto">
          <a:xfrm>
            <a:off x="381000" y="4114800"/>
            <a:ext cx="8763000" cy="17526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dirty="0">
                <a:solidFill>
                  <a:srgbClr val="FBFB31"/>
                </a:solidFill>
                <a:cs typeface="Arial" charset="0"/>
              </a:rPr>
              <a:t>Confidence</a:t>
            </a:r>
            <a:r>
              <a:rPr lang="en-US" sz="2000" dirty="0">
                <a:solidFill>
                  <a:srgbClr val="FFFF00"/>
                </a:solidFill>
                <a:cs typeface="Arial" charset="0"/>
              </a:rPr>
              <a:t>?</a:t>
            </a:r>
          </a:p>
          <a:p>
            <a:pPr algn="ctr">
              <a:defRPr/>
            </a:pPr>
            <a:r>
              <a:rPr lang="en-US" sz="2000" dirty="0">
                <a:cs typeface="Arial" charset="0"/>
              </a:rPr>
              <a:t>On a scale of 0—10, how confident are you that you can succeed?</a:t>
            </a:r>
          </a:p>
          <a:p>
            <a:pPr algn="ctr">
              <a:defRPr/>
            </a:pPr>
            <a:r>
              <a:rPr lang="en-US" sz="2000" b="0" dirty="0">
                <a:cs typeface="Arial" charset="0"/>
              </a:rPr>
              <a:t>0—–—1—–—2—–—3—–—4—–—5—–—6—–—7—–—8—–—9—–—10</a:t>
            </a:r>
          </a:p>
          <a:p>
            <a:pPr algn="ctr">
              <a:defRPr/>
            </a:pPr>
            <a:r>
              <a:rPr lang="en-US" sz="2000" i="1" dirty="0">
                <a:cs typeface="Arial" charset="0"/>
              </a:rPr>
              <a:t>Not Confident 		Somewhat 		Very Confident</a:t>
            </a:r>
          </a:p>
          <a:p>
            <a:pPr algn="ctr">
              <a:defRPr/>
            </a:pPr>
            <a:endParaRPr lang="en-US" sz="2000" b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377861" name="Rectangle 5"/>
          <p:cNvSpPr>
            <a:spLocks noChangeArrowheads="1"/>
          </p:cNvSpPr>
          <p:nvPr/>
        </p:nvSpPr>
        <p:spPr bwMode="auto">
          <a:xfrm>
            <a:off x="381000" y="2209800"/>
            <a:ext cx="8610600" cy="16764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rgbClr val="FBFB31"/>
                </a:solidFill>
                <a:cs typeface="Arial" charset="0"/>
              </a:rPr>
              <a:t>Willingness/ Importance</a:t>
            </a:r>
            <a:r>
              <a:rPr lang="en-US">
                <a:cs typeface="Arial" charset="0"/>
              </a:rPr>
              <a:t> ?</a:t>
            </a:r>
          </a:p>
          <a:p>
            <a:pPr algn="ctr">
              <a:defRPr/>
            </a:pPr>
            <a:r>
              <a:rPr lang="en-US">
                <a:cs typeface="Arial" charset="0"/>
              </a:rPr>
              <a:t>On a scale of 0—10, how willing/important is it to </a:t>
            </a:r>
            <a:r>
              <a:rPr lang="en-US" i="1">
                <a:cs typeface="Arial" charset="0"/>
              </a:rPr>
              <a:t>you </a:t>
            </a:r>
            <a:r>
              <a:rPr lang="en-US">
                <a:cs typeface="Arial" charset="0"/>
              </a:rPr>
              <a:t>to make</a:t>
            </a:r>
          </a:p>
          <a:p>
            <a:pPr algn="ctr">
              <a:defRPr/>
            </a:pPr>
            <a:r>
              <a:rPr lang="en-US">
                <a:cs typeface="Arial" charset="0"/>
              </a:rPr>
              <a:t> a change toward a healthier lifestyle?</a:t>
            </a:r>
          </a:p>
          <a:p>
            <a:pPr algn="ctr">
              <a:defRPr/>
            </a:pPr>
            <a:r>
              <a:rPr lang="en-US" b="0">
                <a:cs typeface="Arial" charset="0"/>
              </a:rPr>
              <a:t>0—–—1—–—2—–—3—–—4—–—5—–—6—–—7—–—8—–—9—–—10</a:t>
            </a:r>
          </a:p>
          <a:p>
            <a:pPr algn="ctr">
              <a:defRPr/>
            </a:pPr>
            <a:r>
              <a:rPr lang="en-US" i="1">
                <a:cs typeface="Arial" charset="0"/>
              </a:rPr>
              <a:t>Not Important		 Somewhat 		Very Important</a:t>
            </a:r>
          </a:p>
          <a:p>
            <a:pPr algn="ctr">
              <a:defRPr/>
            </a:pPr>
            <a:endParaRPr lang="en-US" sz="2000" b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FBFB31"/>
                </a:solidFill>
              </a:rPr>
              <a:t>The 15 minute </a:t>
            </a:r>
            <a:br>
              <a:rPr lang="en-US" sz="4000" dirty="0">
                <a:solidFill>
                  <a:srgbClr val="FBFB31"/>
                </a:solidFill>
              </a:rPr>
            </a:br>
            <a:r>
              <a:rPr lang="en-US" sz="4000" dirty="0">
                <a:solidFill>
                  <a:srgbClr val="FBFB31"/>
                </a:solidFill>
              </a:rPr>
              <a:t>Obesity Prevention Protocol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 </a:t>
            </a:r>
            <a:r>
              <a:rPr lang="en-US" dirty="0" smtClean="0"/>
              <a:t>1-Assessment</a:t>
            </a:r>
          </a:p>
          <a:p>
            <a:r>
              <a:rPr lang="en-US" dirty="0" smtClean="0"/>
              <a:t>Step 2-Agenda Setting</a:t>
            </a:r>
          </a:p>
          <a:p>
            <a:r>
              <a:rPr lang="en-US" dirty="0" smtClean="0"/>
              <a:t>Step 3-Assess motivation</a:t>
            </a:r>
          </a:p>
          <a:p>
            <a:r>
              <a:rPr lang="en-US" dirty="0" smtClean="0"/>
              <a:t>Step 4-Sumarize and clarify Goal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easy…………………………..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 idx="4294967295"/>
          </p:nvPr>
        </p:nvSpPr>
        <p:spPr>
          <a:xfrm>
            <a:off x="1066800" y="304801"/>
            <a:ext cx="8077200" cy="1143000"/>
          </a:xfrm>
        </p:spPr>
        <p:txBody>
          <a:bodyPr anchor="b"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FBFB31"/>
                </a:solidFill>
              </a:rPr>
              <a:t>MI: NEGOTIATE </a:t>
            </a:r>
            <a:r>
              <a:rPr lang="en-US" dirty="0" smtClean="0">
                <a:solidFill>
                  <a:srgbClr val="FBFB31"/>
                </a:solidFill>
              </a:rPr>
              <a:t>THE </a:t>
            </a:r>
            <a:r>
              <a:rPr lang="en-US" dirty="0">
                <a:solidFill>
                  <a:srgbClr val="FBFB31"/>
                </a:solidFill>
              </a:rPr>
              <a:t>AGENDA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sz="quarter" idx="4294967295"/>
          </p:nvPr>
        </p:nvSpPr>
        <p:spPr/>
        <p:txBody>
          <a:bodyPr/>
          <a:lstStyle/>
          <a:p>
            <a:r>
              <a:rPr lang="en-US" dirty="0"/>
              <a:t>Some ideas for staying healthy include</a:t>
            </a:r>
            <a:r>
              <a:rPr lang="en-US" dirty="0" smtClean="0"/>
              <a:t>…</a:t>
            </a:r>
            <a:endParaRPr lang="en-US" dirty="0"/>
          </a:p>
          <a:p>
            <a:r>
              <a:rPr lang="en-US" dirty="0"/>
              <a:t>What are your ideas for working toward a healthy weight</a:t>
            </a:r>
            <a:r>
              <a:rPr lang="en-US" dirty="0" smtClean="0"/>
              <a:t>?</a:t>
            </a:r>
            <a:endParaRPr lang="en-US" dirty="0"/>
          </a:p>
          <a:p>
            <a:r>
              <a:rPr lang="en-US" dirty="0"/>
              <a:t>Introduce 5 2 1 0 and </a:t>
            </a:r>
            <a:r>
              <a:rPr lang="en-US" dirty="0">
                <a:solidFill>
                  <a:srgbClr val="FBFB31"/>
                </a:solidFill>
              </a:rPr>
              <a:t>ask</a:t>
            </a:r>
            <a:r>
              <a:rPr lang="en-US" dirty="0"/>
              <a:t> if the patient is interested in discussing one of these further, </a:t>
            </a:r>
            <a:r>
              <a:rPr lang="en-US" dirty="0">
                <a:solidFill>
                  <a:srgbClr val="FBFB31"/>
                </a:solidFill>
              </a:rPr>
              <a:t>ask</a:t>
            </a:r>
            <a:r>
              <a:rPr lang="en-US" dirty="0"/>
              <a:t> if they have other ideas.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7467600" cy="1371600"/>
          </a:xfrm>
        </p:spPr>
        <p:txBody>
          <a:bodyPr anchor="b">
            <a:normAutofit fontScale="90000"/>
          </a:bodyPr>
          <a:lstStyle/>
          <a:p>
            <a:r>
              <a:rPr lang="en-US" sz="4300" dirty="0"/>
              <a:t/>
            </a:r>
            <a:br>
              <a:rPr lang="en-US" sz="4300" dirty="0"/>
            </a:br>
            <a:r>
              <a:rPr lang="en-US" sz="4000" dirty="0">
                <a:solidFill>
                  <a:srgbClr val="FBFB31"/>
                </a:solidFill>
              </a:rPr>
              <a:t>MI: ASSESS READINESS &amp;</a:t>
            </a:r>
            <a:br>
              <a:rPr lang="en-US" sz="4000" dirty="0">
                <a:solidFill>
                  <a:srgbClr val="FBFB31"/>
                </a:solidFill>
              </a:rPr>
            </a:br>
            <a:r>
              <a:rPr lang="en-US" sz="4000" dirty="0">
                <a:solidFill>
                  <a:srgbClr val="FBFB31"/>
                </a:solidFill>
              </a:rPr>
              <a:t>TAILOR THE INTERVENTION</a:t>
            </a:r>
          </a:p>
        </p:txBody>
      </p:sp>
      <p:graphicFrame>
        <p:nvGraphicFramePr>
          <p:cNvPr id="44063" name="Group 31"/>
          <p:cNvGraphicFramePr>
            <a:graphicFrameLocks noGrp="1"/>
          </p:cNvGraphicFramePr>
          <p:nvPr/>
        </p:nvGraphicFramePr>
        <p:xfrm>
          <a:off x="0" y="1371600"/>
          <a:ext cx="9144000" cy="7010400"/>
        </p:xfrm>
        <a:graphic>
          <a:graphicData uri="http://schemas.openxmlformats.org/drawingml/2006/table">
            <a:tbl>
              <a:tblPr/>
              <a:tblGrid>
                <a:gridCol w="2549525"/>
                <a:gridCol w="130175"/>
                <a:gridCol w="6464300"/>
              </a:tblGrid>
              <a:tr h="2349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Stage of Readiness</a:t>
                      </a:r>
                    </a:p>
                  </a:txBody>
                  <a:tcPr marL="65784" marR="657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Key Questions</a:t>
                      </a:r>
                    </a:p>
                  </a:txBody>
                  <a:tcPr marL="65784" marR="657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156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Not ready  0—3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 *Raise awareness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 *Elicit “change talk”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 *Advise and Encourage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784" marR="657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-Would you be interested in knowing more about ways to stay healthy?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-How can I help?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-What might need to be different for you to consider a change in the future?</a:t>
                      </a:r>
                    </a:p>
                  </a:txBody>
                  <a:tcPr marL="65784" marR="657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14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Unsure  4—6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 *Evaluate Ambivalence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 *Elicit “change talk”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 *Build readiness</a:t>
                      </a:r>
                    </a:p>
                  </a:txBody>
                  <a:tcPr marL="65784" marR="657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-Where does that leave you now?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-What do you see as your next step?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-What are you thinking/feeling at this point?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-Where does ______  fit into your future?</a:t>
                      </a:r>
                    </a:p>
                  </a:txBody>
                  <a:tcPr marL="65784" marR="657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58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Ready   7—10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 *Strengthen commitment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 *Elicit “change talk”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 *Facilitate action planning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784" marR="657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-Why is this important to you now?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-What are your ideas for making this work?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-What might get in the way?  How might you work around these barriers?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-How might you reward yourself along the way?</a:t>
                      </a:r>
                    </a:p>
                  </a:txBody>
                  <a:tcPr marL="65784" marR="657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4052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b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 idx="4294967295"/>
          </p:nvPr>
        </p:nvSpPr>
        <p:spPr>
          <a:xfrm>
            <a:off x="1066800" y="304801"/>
            <a:ext cx="7543800" cy="1143000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rgbClr val="FBFB31"/>
                </a:solidFill>
              </a:rPr>
              <a:t>EXPLORE AMBIVALENCE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371600" y="1447800"/>
            <a:ext cx="7313613" cy="4875213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Step 1:  Ask a pair of questions to help patient explore the pros and cons.</a:t>
            </a:r>
          </a:p>
          <a:p>
            <a:pPr lvl="1"/>
            <a:r>
              <a:rPr lang="en-US" dirty="0"/>
              <a:t>What are the advantages of keeping things the same? AND What are the advantages of making a </a:t>
            </a:r>
            <a:r>
              <a:rPr lang="en-US" dirty="0" smtClean="0"/>
              <a:t>change? What would be better for you if…..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/>
              <a:t/>
            </a:r>
            <a:br>
              <a:rPr lang="en-US" sz="4800"/>
            </a:br>
            <a:endParaRPr lang="en-US" sz="4800"/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/>
              <a:t>Step 2:  Summarize ambivalence</a:t>
            </a:r>
          </a:p>
          <a:p>
            <a:pPr lvl="1"/>
            <a:r>
              <a:rPr lang="en-US" sz="3600"/>
              <a:t>Let me see if I understand what you’ve told me so far… (start with reasons for maintaining status quo end with reasons to make a change) </a:t>
            </a:r>
          </a:p>
          <a:p>
            <a:endParaRPr lang="en-US"/>
          </a:p>
        </p:txBody>
      </p:sp>
      <p:sp>
        <p:nvSpPr>
          <p:cNvPr id="226309" name="Rectangle 5"/>
          <p:cNvSpPr>
            <a:spLocks noChangeArrowheads="1"/>
          </p:cNvSpPr>
          <p:nvPr/>
        </p:nvSpPr>
        <p:spPr bwMode="auto">
          <a:xfrm>
            <a:off x="1143000" y="457200"/>
            <a:ext cx="7391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FBFB31"/>
                </a:solidFill>
                <a:ea typeface="Tahoma" pitchFamily="34" charset="0"/>
                <a:cs typeface="Tahoma" pitchFamily="34" charset="0"/>
              </a:rPr>
              <a:t>EXPLORE</a:t>
            </a:r>
            <a:r>
              <a:rPr lang="en-US" sz="3200" b="0" dirty="0">
                <a:solidFill>
                  <a:srgbClr val="FBFB31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>
                <a:solidFill>
                  <a:srgbClr val="FBFB31"/>
                </a:solidFill>
                <a:ea typeface="Tahoma" pitchFamily="34" charset="0"/>
                <a:cs typeface="Tahoma" pitchFamily="34" charset="0"/>
              </a:rPr>
              <a:t>AMBIVALENCE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 idx="4294967295"/>
          </p:nvPr>
        </p:nvSpPr>
        <p:spPr>
          <a:xfrm>
            <a:off x="1066800" y="304801"/>
            <a:ext cx="7543800" cy="990600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rgbClr val="FBFB31"/>
                </a:solidFill>
              </a:rPr>
              <a:t>CLOSE THE ENCOUNTER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066800" y="1752600"/>
            <a:ext cx="7543800" cy="4343400"/>
          </a:xfrm>
        </p:spPr>
        <p:txBody>
          <a:bodyPr/>
          <a:lstStyle/>
          <a:p>
            <a:r>
              <a:rPr lang="en-US" dirty="0"/>
              <a:t>Summarize:  </a:t>
            </a:r>
            <a:r>
              <a:rPr lang="en-US" dirty="0" smtClean="0"/>
              <a:t>Let’s </a:t>
            </a:r>
            <a:r>
              <a:rPr lang="en-US" dirty="0"/>
              <a:t>review what you have worked on </a:t>
            </a:r>
            <a:r>
              <a:rPr lang="en-US" dirty="0" smtClean="0"/>
              <a:t>today</a:t>
            </a:r>
            <a:endParaRPr lang="en-US" dirty="0"/>
          </a:p>
          <a:p>
            <a:r>
              <a:rPr lang="en-US" dirty="0"/>
              <a:t>Show appreciation for willingness to discuss change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Offer advise, emphasize choices, express confidence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Confirm </a:t>
            </a:r>
            <a:r>
              <a:rPr lang="en-US" dirty="0"/>
              <a:t>next steps and schedule </a:t>
            </a:r>
            <a:r>
              <a:rPr lang="en-US" dirty="0" smtClean="0"/>
              <a:t>F/U.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BFB31"/>
                </a:solidFill>
              </a:rPr>
              <a:t>Brave Volunteer?</a:t>
            </a:r>
          </a:p>
        </p:txBody>
      </p:sp>
      <p:pic>
        <p:nvPicPr>
          <p:cNvPr id="52227" name="Picture 7" descr="MC900439384[1]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649538" y="1981200"/>
            <a:ext cx="4378325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FBFB31"/>
                </a:solidFill>
              </a:rPr>
              <a:t>The 15 minute </a:t>
            </a:r>
            <a:br>
              <a:rPr lang="en-US" sz="4000" dirty="0">
                <a:solidFill>
                  <a:srgbClr val="FBFB31"/>
                </a:solidFill>
              </a:rPr>
            </a:br>
            <a:r>
              <a:rPr lang="en-US" sz="4000" dirty="0">
                <a:solidFill>
                  <a:srgbClr val="FBFB31"/>
                </a:solidFill>
              </a:rPr>
              <a:t>Obesity Prevention Protocol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Step 1-Assessment</a:t>
            </a:r>
          </a:p>
          <a:p>
            <a:pPr lvl="1"/>
            <a:r>
              <a:rPr lang="en-US"/>
              <a:t>BMI</a:t>
            </a:r>
          </a:p>
          <a:p>
            <a:pPr lvl="1"/>
            <a:r>
              <a:rPr lang="en-US">
                <a:solidFill>
                  <a:schemeClr val="hlink"/>
                </a:solidFill>
              </a:rPr>
              <a:t>Ask permission to discuss weight</a:t>
            </a:r>
          </a:p>
          <a:p>
            <a:pPr lvl="1"/>
            <a:r>
              <a:rPr lang="en-US"/>
              <a:t>Elicit parents concern</a:t>
            </a:r>
          </a:p>
          <a:p>
            <a:pPr lvl="1"/>
            <a:r>
              <a:rPr lang="en-US"/>
              <a:t>Reflect/Probe</a:t>
            </a:r>
          </a:p>
          <a:p>
            <a:pPr lvl="1"/>
            <a:r>
              <a:rPr lang="en-US"/>
              <a:t>5210 Questionnaire (Short vs Long)</a:t>
            </a:r>
          </a:p>
          <a:p>
            <a:pPr lvl="1"/>
            <a:r>
              <a:rPr lang="en-US"/>
              <a:t>Reflect/Probe Cycle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FBFB31"/>
                </a:solidFill>
              </a:rPr>
              <a:t>The 15 minute </a:t>
            </a:r>
            <a:br>
              <a:rPr lang="en-US" sz="4000" dirty="0">
                <a:solidFill>
                  <a:srgbClr val="FBFB31"/>
                </a:solidFill>
              </a:rPr>
            </a:br>
            <a:r>
              <a:rPr lang="en-US" sz="4000" dirty="0">
                <a:solidFill>
                  <a:srgbClr val="FBFB31"/>
                </a:solidFill>
              </a:rPr>
              <a:t>Obesity Prevention Protocol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Step 2- Agenda Setting</a:t>
            </a:r>
          </a:p>
          <a:p>
            <a:pPr lvl="1"/>
            <a:r>
              <a:rPr lang="en-US"/>
              <a:t>Target behavior willing to change</a:t>
            </a:r>
          </a:p>
          <a:p>
            <a:pPr lvl="1"/>
            <a:r>
              <a:rPr lang="en-US"/>
              <a:t>5210 with Goal</a:t>
            </a:r>
          </a:p>
          <a:p>
            <a:pPr lvl="1"/>
            <a:r>
              <a:rPr lang="en-US"/>
              <a:t>Goal Trackers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FBFB31"/>
                </a:solidFill>
              </a:rPr>
              <a:t>The 15 minute</a:t>
            </a:r>
            <a:br>
              <a:rPr lang="en-US" sz="4000" dirty="0">
                <a:solidFill>
                  <a:srgbClr val="FBFB31"/>
                </a:solidFill>
              </a:rPr>
            </a:br>
            <a:r>
              <a:rPr lang="en-US" sz="4000" dirty="0">
                <a:solidFill>
                  <a:srgbClr val="FBFB31"/>
                </a:solidFill>
              </a:rPr>
              <a:t>Obesity Prevention Protocol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 3-Assess Motivation &amp; Confidence</a:t>
            </a:r>
          </a:p>
          <a:p>
            <a:pPr lvl="1"/>
            <a:r>
              <a:rPr lang="en-US" dirty="0"/>
              <a:t>Ruler</a:t>
            </a:r>
          </a:p>
          <a:p>
            <a:pPr lvl="1"/>
            <a:r>
              <a:rPr lang="en-US" dirty="0"/>
              <a:t>Pocket </a:t>
            </a:r>
            <a:r>
              <a:rPr lang="en-US" dirty="0" smtClean="0"/>
              <a:t>Guide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Step 4-Summarize &amp; Clarify Goal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FBFB31"/>
                </a:solidFill>
              </a:rPr>
              <a:t>The 15 minute</a:t>
            </a:r>
            <a:br>
              <a:rPr lang="en-US" sz="4000" dirty="0">
                <a:solidFill>
                  <a:srgbClr val="FBFB31"/>
                </a:solidFill>
              </a:rPr>
            </a:br>
            <a:r>
              <a:rPr lang="en-US" sz="4000" dirty="0">
                <a:solidFill>
                  <a:srgbClr val="FBFB31"/>
                </a:solidFill>
              </a:rPr>
              <a:t>Obesity Prevention Protocol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Schedule Follow-up Office Visit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pPr lvl="1"/>
            <a:r>
              <a:rPr lang="en-US"/>
              <a:t>F/U 1-3 months depending on level of commitment</a:t>
            </a:r>
          </a:p>
          <a:p>
            <a:pPr lvl="1"/>
            <a:r>
              <a:rPr lang="en-US"/>
              <a:t>Remember Chronic Care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BFB31"/>
                </a:solidFill>
              </a:rPr>
              <a:t>Frustrated?</a:t>
            </a:r>
            <a:endParaRPr lang="en-US" dirty="0">
              <a:solidFill>
                <a:srgbClr val="FBFB3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88457" name="Picture 9" descr="C:\Users\offsite\AppData\Local\Microsoft\Windows\Temporary Internet Files\Content.IE5\G9809HRW\MP90044308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904997"/>
            <a:ext cx="6889909" cy="45662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BFB31"/>
                </a:solidFill>
              </a:rPr>
              <a:t>Practice Makes Perfect</a:t>
            </a:r>
          </a:p>
        </p:txBody>
      </p:sp>
      <p:pic>
        <p:nvPicPr>
          <p:cNvPr id="64515" name="Picture 7" descr="MP900408972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66800" y="2438400"/>
            <a:ext cx="3124200" cy="3124200"/>
          </a:xfrm>
        </p:spPr>
      </p:pic>
      <p:pic>
        <p:nvPicPr>
          <p:cNvPr id="64516" name="Content Placeholder 3" descr="fc-fivebuttons.gif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48200" y="2057400"/>
            <a:ext cx="3962400" cy="1905000"/>
          </a:xfrm>
          <a:noFill/>
        </p:spPr>
      </p:pic>
      <p:pic>
        <p:nvPicPr>
          <p:cNvPr id="64517" name="Picture 4" descr="MC900433165[1]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724400" y="4114800"/>
            <a:ext cx="3886200" cy="2209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Resources</a:t>
            </a:r>
          </a:p>
        </p:txBody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hlinkClick r:id="rId3"/>
              </a:rPr>
              <a:t>www.aap.org</a:t>
            </a:r>
            <a:endParaRPr lang="en-US"/>
          </a:p>
          <a:p>
            <a:r>
              <a:rPr lang="en-US">
                <a:hlinkClick r:id="rId4"/>
              </a:rPr>
              <a:t>www.mcph.org/Major_Activities/keepmehealthy.htm</a:t>
            </a:r>
            <a:endParaRPr lang="en-US"/>
          </a:p>
          <a:p>
            <a:r>
              <a:rPr lang="en-US">
                <a:hlinkClick r:id="rId5"/>
              </a:rPr>
              <a:t>www.letsgo.org</a:t>
            </a:r>
            <a:endParaRPr lang="en-US"/>
          </a:p>
          <a:p>
            <a:r>
              <a:rPr lang="en-US"/>
              <a:t>www.nichq.org</a:t>
            </a:r>
          </a:p>
          <a:p>
            <a:r>
              <a:rPr lang="en-US">
                <a:hlinkClick r:id="rId6"/>
              </a:rPr>
              <a:t>www.letsmove.gov</a:t>
            </a:r>
            <a:endParaRPr lang="en-US"/>
          </a:p>
          <a:p>
            <a:pPr>
              <a:buFont typeface="Wingdings" pitchFamily="2" charset="2"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0">
                <a:latin typeface="Biondi" pitchFamily="2" charset="0"/>
              </a:rPr>
              <a:t>H</a:t>
            </a:r>
            <a:r>
              <a:rPr lang="en-US" sz="5400">
                <a:latin typeface="Biondi" pitchFamily="2" charset="0"/>
              </a:rPr>
              <a:t>ealthy</a:t>
            </a:r>
            <a:r>
              <a:rPr lang="en-US" sz="5400" b="0">
                <a:latin typeface="Biondi" pitchFamily="2" charset="0"/>
              </a:rPr>
              <a:t>K</a:t>
            </a:r>
            <a:r>
              <a:rPr lang="en-US" sz="5400">
                <a:latin typeface="Biondi" pitchFamily="2" charset="0"/>
              </a:rPr>
              <a:t>ids </a:t>
            </a:r>
            <a:r>
              <a:rPr lang="en-US" sz="4800"/>
              <a:t>Team</a:t>
            </a:r>
            <a:endParaRPr lang="en-US" sz="5400">
              <a:latin typeface="Biondi" pitchFamily="2" charset="0"/>
            </a:endParaRPr>
          </a:p>
        </p:txBody>
      </p:sp>
      <p:sp>
        <p:nvSpPr>
          <p:cNvPr id="265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5220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307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 dirty="0"/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  <a:buFontTx/>
              <a:buNone/>
            </a:pPr>
            <a:endParaRPr lang="en-US" sz="2400" dirty="0"/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dirty="0"/>
              <a:t>      Pediatrician		Dietician	       Psychologist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dirty="0"/>
              <a:t>		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dirty="0"/>
              <a:t>    Nurse Educator    Exercise Physiologist         PAC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 idx="4294967295"/>
          </p:nvPr>
        </p:nvSpPr>
        <p:spPr/>
        <p:txBody>
          <a:bodyPr anchor="b">
            <a:normAutofit/>
          </a:bodyPr>
          <a:lstStyle/>
          <a:p>
            <a:endParaRPr lang="en-US"/>
          </a:p>
        </p:txBody>
      </p:sp>
      <p:pic>
        <p:nvPicPr>
          <p:cNvPr id="33795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" y="152400"/>
            <a:ext cx="8534400" cy="6400800"/>
          </a:xfrm>
          <a:noFill/>
          <a:ln>
            <a:solidFill>
              <a:schemeClr val="bg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228600" y="3962400"/>
            <a:ext cx="5181600" cy="1295400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/>
          </a:p>
        </p:txBody>
      </p:sp>
      <p:sp>
        <p:nvSpPr>
          <p:cNvPr id="5" name="Rectangle 4"/>
          <p:cNvSpPr/>
          <p:nvPr/>
        </p:nvSpPr>
        <p:spPr>
          <a:xfrm>
            <a:off x="5334000" y="3200400"/>
            <a:ext cx="3505200" cy="3505200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/>
          </a:p>
        </p:txBody>
      </p:sp>
      <p:sp>
        <p:nvSpPr>
          <p:cNvPr id="33802" name="TextBox 5"/>
          <p:cNvSpPr txBox="1">
            <a:spLocks noChangeArrowheads="1"/>
          </p:cNvSpPr>
          <p:nvPr/>
        </p:nvSpPr>
        <p:spPr bwMode="auto">
          <a:xfrm>
            <a:off x="381000" y="4495800"/>
            <a:ext cx="1295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>
                <a:latin typeface="Arial" pitchFamily="34" charset="0"/>
              </a:rPr>
              <a:t>Obese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/>
        <p:txBody>
          <a:bodyPr anchor="b">
            <a:normAutofit fontScale="90000"/>
          </a:bodyPr>
          <a:lstStyle/>
          <a:p>
            <a:r>
              <a:rPr lang="en-US" dirty="0">
                <a:solidFill>
                  <a:srgbClr val="FBFB31"/>
                </a:solidFill>
              </a:rPr>
              <a:t>STAGE 1-PREVENTION PLUS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903413" y="1981200"/>
            <a:ext cx="6704012" cy="3948113"/>
          </a:xfrm>
        </p:spPr>
        <p:txBody>
          <a:bodyPr/>
          <a:lstStyle/>
          <a:p>
            <a:r>
              <a:rPr lang="en-US" sz="3000" b="1" dirty="0"/>
              <a:t>Dietary Habits &amp; Physical Activity</a:t>
            </a:r>
          </a:p>
          <a:p>
            <a:pPr lvl="1"/>
            <a:r>
              <a:rPr lang="en-US" sz="2700" dirty="0"/>
              <a:t>Review 5 2 1 </a:t>
            </a:r>
            <a:r>
              <a:rPr lang="en-US" sz="2700" dirty="0" smtClean="0"/>
              <a:t>0</a:t>
            </a:r>
            <a:endParaRPr lang="en-US" sz="2700" dirty="0"/>
          </a:p>
          <a:p>
            <a:r>
              <a:rPr lang="en-US" sz="3000" b="1" dirty="0"/>
              <a:t>Behavioral Counseling</a:t>
            </a:r>
          </a:p>
          <a:p>
            <a:pPr lvl="1"/>
            <a:r>
              <a:rPr lang="en-US" sz="2700" dirty="0"/>
              <a:t>Eating breakfast daily</a:t>
            </a:r>
          </a:p>
          <a:p>
            <a:pPr lvl="1"/>
            <a:r>
              <a:rPr lang="en-US" sz="2700" dirty="0"/>
              <a:t>Limiting meals outside the home</a:t>
            </a:r>
          </a:p>
          <a:p>
            <a:pPr lvl="1"/>
            <a:r>
              <a:rPr lang="en-US" sz="2700" dirty="0"/>
              <a:t>Family meals 5-6 times a week</a:t>
            </a:r>
          </a:p>
          <a:p>
            <a:pPr lvl="1"/>
            <a:r>
              <a:rPr lang="en-US" sz="2700" dirty="0"/>
              <a:t>Allow child to self regulate at meals without overly restrictive behavior</a:t>
            </a:r>
          </a:p>
          <a:p>
            <a:pPr>
              <a:buFont typeface="Wingdings" pitchFamily="2" charset="2"/>
              <a:buNone/>
            </a:pPr>
            <a:endParaRPr lang="en-US" sz="3000" b="1" dirty="0"/>
          </a:p>
        </p:txBody>
      </p:sp>
      <p:sp>
        <p:nvSpPr>
          <p:cNvPr id="3482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" y="6356350"/>
            <a:ext cx="8534400" cy="365125"/>
          </a:xfrm>
          <a:noFill/>
        </p:spPr>
        <p:txBody>
          <a:bodyPr anchor="ctr"/>
          <a:lstStyle/>
          <a:p>
            <a:pPr algn="l"/>
            <a:r>
              <a:rPr lang="en-US" sz="1200">
                <a:solidFill>
                  <a:schemeClr val="tx2"/>
                </a:solidFill>
                <a:effectLst/>
                <a:latin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/>
        <p:txBody>
          <a:bodyPr anchor="b">
            <a:normAutofit fontScale="90000"/>
          </a:bodyPr>
          <a:lstStyle/>
          <a:p>
            <a:r>
              <a:rPr lang="en-US" dirty="0">
                <a:solidFill>
                  <a:srgbClr val="FBFB31"/>
                </a:solidFill>
              </a:rPr>
              <a:t>STAGE 1-PREVENTION PLUS</a:t>
            </a:r>
          </a:p>
        </p:txBody>
      </p:sp>
      <p:sp>
        <p:nvSpPr>
          <p:cNvPr id="26112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903413" y="1981200"/>
            <a:ext cx="6704012" cy="394811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sz="3000"/>
          </a:p>
          <a:p>
            <a:r>
              <a:rPr lang="en-US" sz="3000" b="1"/>
              <a:t>Goal</a:t>
            </a:r>
          </a:p>
          <a:p>
            <a:pPr lvl="1"/>
            <a:r>
              <a:rPr lang="en-US" sz="2700"/>
              <a:t>Weight maintenance with growth resulting in decreased BMI</a:t>
            </a:r>
          </a:p>
          <a:p>
            <a:pPr lvl="1"/>
            <a:r>
              <a:rPr lang="en-US" sz="2700"/>
              <a:t>Monthy Follow-up</a:t>
            </a:r>
          </a:p>
          <a:p>
            <a:pPr lvl="1"/>
            <a:r>
              <a:rPr lang="en-US" sz="2700"/>
              <a:t>After 3-6 months, no BMI change, advance to stage 2 Tx</a:t>
            </a:r>
          </a:p>
          <a:p>
            <a:pPr>
              <a:buFont typeface="Arial" pitchFamily="34" charset="0"/>
              <a:buNone/>
            </a:pPr>
            <a:endParaRPr lang="en-US"/>
          </a:p>
        </p:txBody>
      </p:sp>
      <p:sp>
        <p:nvSpPr>
          <p:cNvPr id="261124" name="Footer Placeholder 3"/>
          <p:cNvSpPr txBox="1">
            <a:spLocks noGrp="1"/>
          </p:cNvSpPr>
          <p:nvPr/>
        </p:nvSpPr>
        <p:spPr bwMode="auto">
          <a:xfrm>
            <a:off x="304800" y="6356350"/>
            <a:ext cx="8534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1200" b="0">
              <a:solidFill>
                <a:schemeClr val="tx2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>
          <a:xfrm>
            <a:off x="1066800" y="304800"/>
            <a:ext cx="7543800" cy="1431925"/>
          </a:xfrm>
        </p:spPr>
        <p:txBody>
          <a:bodyPr anchor="b">
            <a:normAutofit fontScale="90000"/>
          </a:bodyPr>
          <a:lstStyle/>
          <a:p>
            <a:r>
              <a:rPr lang="en-US" sz="4500" dirty="0"/>
              <a:t/>
            </a:r>
            <a:br>
              <a:rPr lang="en-US" sz="4500" dirty="0"/>
            </a:br>
            <a:r>
              <a:rPr lang="en-US" sz="4000" dirty="0" smtClean="0">
                <a:solidFill>
                  <a:srgbClr val="FBFB31"/>
                </a:solidFill>
              </a:rPr>
              <a:t>Stage 2: STRUCTURED </a:t>
            </a:r>
            <a:r>
              <a:rPr lang="en-US" sz="4000" dirty="0">
                <a:solidFill>
                  <a:srgbClr val="FBFB31"/>
                </a:solidFill>
              </a:rPr>
              <a:t>WEIGHT MANAGEMENT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09600" y="2057400"/>
            <a:ext cx="85344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 b="1"/>
              <a:t>Dietary Habits and Physical Activity</a:t>
            </a:r>
          </a:p>
          <a:p>
            <a:pPr lvl="1">
              <a:lnSpc>
                <a:spcPct val="90000"/>
              </a:lnSpc>
            </a:pPr>
            <a:r>
              <a:rPr lang="en-US" sz="2700"/>
              <a:t>Plan for balanced diet, emphasizing low amounts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700"/>
              <a:t>    of energy dense foods.</a:t>
            </a:r>
          </a:p>
          <a:p>
            <a:pPr lvl="1">
              <a:lnSpc>
                <a:spcPct val="90000"/>
              </a:lnSpc>
            </a:pPr>
            <a:r>
              <a:rPr lang="en-US" sz="2700"/>
              <a:t>Increased structured daily meals and snacks</a:t>
            </a:r>
          </a:p>
          <a:p>
            <a:pPr lvl="1">
              <a:lnSpc>
                <a:spcPct val="90000"/>
              </a:lnSpc>
            </a:pPr>
            <a:r>
              <a:rPr lang="en-US" sz="2700"/>
              <a:t>Supervised active play at least 60 min/day</a:t>
            </a:r>
          </a:p>
          <a:p>
            <a:pPr lvl="1">
              <a:lnSpc>
                <a:spcPct val="90000"/>
              </a:lnSpc>
            </a:pPr>
            <a:r>
              <a:rPr lang="en-US" sz="2700"/>
              <a:t>Screen time 1 hour or less a day</a:t>
            </a:r>
          </a:p>
          <a:p>
            <a:pPr lvl="1">
              <a:lnSpc>
                <a:spcPct val="90000"/>
              </a:lnSpc>
            </a:pPr>
            <a:r>
              <a:rPr lang="en-US" sz="2700"/>
              <a:t>Increased monitoring by provider, patient and/or family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/>
        <p:txBody>
          <a:bodyPr anchor="b">
            <a:normAutofit fontScale="90000"/>
          </a:bodyPr>
          <a:lstStyle/>
          <a:p>
            <a:r>
              <a:rPr lang="en-US" sz="4500" dirty="0"/>
              <a:t/>
            </a:r>
            <a:br>
              <a:rPr lang="en-US" sz="45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>
                <a:solidFill>
                  <a:srgbClr val="FBFB31"/>
                </a:solidFill>
              </a:rPr>
              <a:t>Stage 2: STRUCTURED </a:t>
            </a:r>
            <a:r>
              <a:rPr lang="en-US" sz="4000" dirty="0">
                <a:solidFill>
                  <a:srgbClr val="FBFB31"/>
                </a:solidFill>
              </a:rPr>
              <a:t>WEIGHT MANAGEMENT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38200" y="2057400"/>
            <a:ext cx="8305800" cy="39163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 b="1"/>
              <a:t>Goal:</a:t>
            </a:r>
          </a:p>
          <a:p>
            <a:pPr lvl="1">
              <a:lnSpc>
                <a:spcPct val="90000"/>
              </a:lnSpc>
            </a:pPr>
            <a:r>
              <a:rPr lang="en-US" sz="2700"/>
              <a:t>Weight Maintenance with decreasing BMI</a:t>
            </a:r>
          </a:p>
          <a:p>
            <a:pPr lvl="1">
              <a:lnSpc>
                <a:spcPct val="90000"/>
              </a:lnSpc>
            </a:pPr>
            <a:r>
              <a:rPr lang="en-US" sz="2700"/>
              <a:t>Weight loss not to exceed 1 lb/mo in ages 2-12</a:t>
            </a:r>
          </a:p>
          <a:p>
            <a:pPr lvl="1">
              <a:lnSpc>
                <a:spcPct val="90000"/>
              </a:lnSpc>
            </a:pPr>
            <a:r>
              <a:rPr lang="en-US" sz="2700"/>
              <a:t>Average weight loss of 2 lb/week in older children and adolescents</a:t>
            </a:r>
          </a:p>
          <a:p>
            <a:pPr lvl="1">
              <a:lnSpc>
                <a:spcPct val="90000"/>
              </a:lnSpc>
            </a:pPr>
            <a:r>
              <a:rPr lang="en-US" sz="2700"/>
              <a:t>Monthly Follow-up</a:t>
            </a:r>
          </a:p>
          <a:p>
            <a:pPr lvl="1">
              <a:lnSpc>
                <a:spcPct val="90000"/>
              </a:lnSpc>
            </a:pPr>
            <a:r>
              <a:rPr lang="en-US" sz="2700"/>
              <a:t>If no BMI improvement, advance Stage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BFB31"/>
                </a:solidFill>
              </a:rPr>
              <a:t>Motivational Interviewing</a:t>
            </a:r>
            <a:endParaRPr lang="en-US" dirty="0">
              <a:solidFill>
                <a:srgbClr val="FBFB3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 directive, person-centered counseling style for increasing self-determination by helping people explore and resolve ambivalence-Miller &amp; </a:t>
            </a:r>
            <a:r>
              <a:rPr lang="en-US" dirty="0" err="1" smtClean="0"/>
              <a:t>Rollnick</a:t>
            </a:r>
            <a:r>
              <a:rPr lang="en-US" dirty="0" smtClean="0"/>
              <a:t>, 2002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pitchFamily="34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3987</TotalTime>
  <Words>1365</Words>
  <Application>Microsoft Office PowerPoint</Application>
  <PresentationFormat>On-screen Show (4:3)</PresentationFormat>
  <Paragraphs>252</Paragraphs>
  <Slides>32</Slides>
  <Notes>26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Shimmer</vt:lpstr>
      <vt:lpstr>   Pt. 2: Frustrated with Obesity Management? 5210 &amp; Motivational Interviewing to the Rescue!</vt:lpstr>
      <vt:lpstr>The 15 minute  Obesity Prevention Protocol</vt:lpstr>
      <vt:lpstr>Frustrated?</vt:lpstr>
      <vt:lpstr>Slide 4</vt:lpstr>
      <vt:lpstr>STAGE 1-PREVENTION PLUS</vt:lpstr>
      <vt:lpstr>STAGE 1-PREVENTION PLUS</vt:lpstr>
      <vt:lpstr> Stage 2: STRUCTURED WEIGHT MANAGEMENT</vt:lpstr>
      <vt:lpstr>  Stage 2: STRUCTURED WEIGHT MANAGEMENT</vt:lpstr>
      <vt:lpstr>Motivational Interviewing</vt:lpstr>
      <vt:lpstr>MOTIVATIONAL INTERVIEWING</vt:lpstr>
      <vt:lpstr>MOTIVATIONAL  INTERVIEWING-”OARS”</vt:lpstr>
      <vt:lpstr>MI…..Step 1</vt:lpstr>
      <vt:lpstr>Slide 13</vt:lpstr>
      <vt:lpstr> MI: OPEN THE ENCOUNTER</vt:lpstr>
      <vt:lpstr>Good ? or NOT</vt:lpstr>
      <vt:lpstr>MI Continued</vt:lpstr>
      <vt:lpstr>“WORDS” of Advice</vt:lpstr>
      <vt:lpstr>Use “wiggle” words</vt:lpstr>
      <vt:lpstr> Importance/Confidence Ruler</vt:lpstr>
      <vt:lpstr> MI: NEGOTIATE THE AGENDA</vt:lpstr>
      <vt:lpstr> MI: ASSESS READINESS &amp; TAILOR THE INTERVENTION</vt:lpstr>
      <vt:lpstr>EXPLORE AMBIVALENCE</vt:lpstr>
      <vt:lpstr> </vt:lpstr>
      <vt:lpstr>CLOSE THE ENCOUNTER</vt:lpstr>
      <vt:lpstr>Brave Volunteer?</vt:lpstr>
      <vt:lpstr>The 15 minute  Obesity Prevention Protocol</vt:lpstr>
      <vt:lpstr>The 15 minute  Obesity Prevention Protocol</vt:lpstr>
      <vt:lpstr>The 15 minute Obesity Prevention Protocol</vt:lpstr>
      <vt:lpstr>The 15 minute Obesity Prevention Protocol</vt:lpstr>
      <vt:lpstr>Practice Makes Perfect</vt:lpstr>
      <vt:lpstr>Resources</vt:lpstr>
      <vt:lpstr>HealthyKids Team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Pediatric Obesity</dc:title>
  <dc:creator>Kristina</dc:creator>
  <cp:lastModifiedBy>Jeanette</cp:lastModifiedBy>
  <cp:revision>183</cp:revision>
  <dcterms:created xsi:type="dcterms:W3CDTF">2008-04-07T19:50:13Z</dcterms:created>
  <dcterms:modified xsi:type="dcterms:W3CDTF">2012-11-28T20:25:13Z</dcterms:modified>
</cp:coreProperties>
</file>