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9" r:id="rId2"/>
    <p:sldMasterId id="2147483691" r:id="rId3"/>
    <p:sldMasterId id="2147483703" r:id="rId4"/>
    <p:sldMasterId id="2147483715" r:id="rId5"/>
    <p:sldMasterId id="2147483727" r:id="rId6"/>
    <p:sldMasterId id="2147483739" r:id="rId7"/>
    <p:sldMasterId id="2147483751" r:id="rId8"/>
    <p:sldMasterId id="2147483763" r:id="rId9"/>
    <p:sldMasterId id="2147483787" r:id="rId10"/>
    <p:sldMasterId id="2147483799" r:id="rId11"/>
    <p:sldMasterId id="2147483811" r:id="rId12"/>
  </p:sldMasterIdLst>
  <p:notesMasterIdLst>
    <p:notesMasterId r:id="rId62"/>
  </p:notesMasterIdLst>
  <p:sldIdLst>
    <p:sldId id="260" r:id="rId13"/>
    <p:sldId id="320" r:id="rId14"/>
    <p:sldId id="270" r:id="rId15"/>
    <p:sldId id="288" r:id="rId16"/>
    <p:sldId id="272" r:id="rId17"/>
    <p:sldId id="307" r:id="rId18"/>
    <p:sldId id="308" r:id="rId19"/>
    <p:sldId id="310" r:id="rId20"/>
    <p:sldId id="314" r:id="rId21"/>
    <p:sldId id="313" r:id="rId22"/>
    <p:sldId id="316" r:id="rId23"/>
    <p:sldId id="309" r:id="rId24"/>
    <p:sldId id="315" r:id="rId25"/>
    <p:sldId id="273" r:id="rId26"/>
    <p:sldId id="317" r:id="rId27"/>
    <p:sldId id="319" r:id="rId28"/>
    <p:sldId id="318" r:id="rId29"/>
    <p:sldId id="291" r:id="rId30"/>
    <p:sldId id="277" r:id="rId31"/>
    <p:sldId id="278" r:id="rId32"/>
    <p:sldId id="279" r:id="rId33"/>
    <p:sldId id="280" r:id="rId34"/>
    <p:sldId id="282" r:id="rId35"/>
    <p:sldId id="284" r:id="rId36"/>
    <p:sldId id="285" r:id="rId37"/>
    <p:sldId id="263" r:id="rId38"/>
    <p:sldId id="264" r:id="rId39"/>
    <p:sldId id="265" r:id="rId40"/>
    <p:sldId id="266" r:id="rId41"/>
    <p:sldId id="267" r:id="rId42"/>
    <p:sldId id="268" r:id="rId43"/>
    <p:sldId id="269"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21" r:id="rId60"/>
    <p:sldId id="289" r:id="rId61"/>
  </p:sldIdLst>
  <p:sldSz cx="9144000" cy="6858000" type="screen4x3"/>
  <p:notesSz cx="7086600" cy="9372600"/>
  <p:custDataLst>
    <p:tags r:id="rId63"/>
  </p:custDataLst>
  <p:defaultTextStyle>
    <a:defPPr>
      <a:defRPr lang="en-US"/>
    </a:defPPr>
    <a:lvl1pPr marL="0" algn="l" defTabSz="913656" rtl="0" eaLnBrk="1" latinLnBrk="0" hangingPunct="1">
      <a:defRPr sz="1800" kern="1200">
        <a:solidFill>
          <a:schemeClr val="tx1"/>
        </a:solidFill>
        <a:latin typeface="+mn-lt"/>
        <a:ea typeface="+mn-ea"/>
        <a:cs typeface="+mn-cs"/>
      </a:defRPr>
    </a:lvl1pPr>
    <a:lvl2pPr marL="456827" algn="l" defTabSz="913656" rtl="0" eaLnBrk="1" latinLnBrk="0" hangingPunct="1">
      <a:defRPr sz="1800" kern="1200">
        <a:solidFill>
          <a:schemeClr val="tx1"/>
        </a:solidFill>
        <a:latin typeface="+mn-lt"/>
        <a:ea typeface="+mn-ea"/>
        <a:cs typeface="+mn-cs"/>
      </a:defRPr>
    </a:lvl2pPr>
    <a:lvl3pPr marL="913656" algn="l" defTabSz="913656" rtl="0" eaLnBrk="1" latinLnBrk="0" hangingPunct="1">
      <a:defRPr sz="1800" kern="1200">
        <a:solidFill>
          <a:schemeClr val="tx1"/>
        </a:solidFill>
        <a:latin typeface="+mn-lt"/>
        <a:ea typeface="+mn-ea"/>
        <a:cs typeface="+mn-cs"/>
      </a:defRPr>
    </a:lvl3pPr>
    <a:lvl4pPr marL="1370484" algn="l" defTabSz="913656" rtl="0" eaLnBrk="1" latinLnBrk="0" hangingPunct="1">
      <a:defRPr sz="1800" kern="1200">
        <a:solidFill>
          <a:schemeClr val="tx1"/>
        </a:solidFill>
        <a:latin typeface="+mn-lt"/>
        <a:ea typeface="+mn-ea"/>
        <a:cs typeface="+mn-cs"/>
      </a:defRPr>
    </a:lvl4pPr>
    <a:lvl5pPr marL="1827314" algn="l" defTabSz="913656" rtl="0" eaLnBrk="1" latinLnBrk="0" hangingPunct="1">
      <a:defRPr sz="1800" kern="1200">
        <a:solidFill>
          <a:schemeClr val="tx1"/>
        </a:solidFill>
        <a:latin typeface="+mn-lt"/>
        <a:ea typeface="+mn-ea"/>
        <a:cs typeface="+mn-cs"/>
      </a:defRPr>
    </a:lvl5pPr>
    <a:lvl6pPr marL="2284140" algn="l" defTabSz="913656" rtl="0" eaLnBrk="1" latinLnBrk="0" hangingPunct="1">
      <a:defRPr sz="1800" kern="1200">
        <a:solidFill>
          <a:schemeClr val="tx1"/>
        </a:solidFill>
        <a:latin typeface="+mn-lt"/>
        <a:ea typeface="+mn-ea"/>
        <a:cs typeface="+mn-cs"/>
      </a:defRPr>
    </a:lvl6pPr>
    <a:lvl7pPr marL="2740969" algn="l" defTabSz="913656" rtl="0" eaLnBrk="1" latinLnBrk="0" hangingPunct="1">
      <a:defRPr sz="1800" kern="1200">
        <a:solidFill>
          <a:schemeClr val="tx1"/>
        </a:solidFill>
        <a:latin typeface="+mn-lt"/>
        <a:ea typeface="+mn-ea"/>
        <a:cs typeface="+mn-cs"/>
      </a:defRPr>
    </a:lvl7pPr>
    <a:lvl8pPr marL="3197798" algn="l" defTabSz="913656" rtl="0" eaLnBrk="1" latinLnBrk="0" hangingPunct="1">
      <a:defRPr sz="1800" kern="1200">
        <a:solidFill>
          <a:schemeClr val="tx1"/>
        </a:solidFill>
        <a:latin typeface="+mn-lt"/>
        <a:ea typeface="+mn-ea"/>
        <a:cs typeface="+mn-cs"/>
      </a:defRPr>
    </a:lvl8pPr>
    <a:lvl9pPr marL="3654625" algn="l" defTabSz="9136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4660"/>
  </p:normalViewPr>
  <p:slideViewPr>
    <p:cSldViewPr>
      <p:cViewPr varScale="1">
        <p:scale>
          <a:sx n="75" d="100"/>
          <a:sy n="75" d="100"/>
        </p:scale>
        <p:origin x="-798"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440"/>
    </p:cViewPr>
  </p:sorterViewPr>
  <p:notesViewPr>
    <p:cSldViewPr>
      <p:cViewPr varScale="1">
        <p:scale>
          <a:sx n="55" d="100"/>
          <a:sy n="55" d="100"/>
        </p:scale>
        <p:origin x="-2496" y="-10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ags" Target="tags/tag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5709D047-7642-4FD8-B229-DB43498E6271}" type="datetimeFigureOut">
              <a:rPr lang="en-US" smtClean="0"/>
              <a:pPr/>
              <a:t>2/25/2014</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41939A42-DB54-403F-A908-6B0BD7A41305}" type="slidenum">
              <a:rPr lang="en-US" smtClean="0"/>
              <a:pPr/>
              <a:t>‹#›</a:t>
            </a:fld>
            <a:endParaRPr lang="en-US"/>
          </a:p>
        </p:txBody>
      </p:sp>
    </p:spTree>
    <p:extLst>
      <p:ext uri="{BB962C8B-B14F-4D97-AF65-F5344CB8AC3E}">
        <p14:creationId xmlns:p14="http://schemas.microsoft.com/office/powerpoint/2010/main" val="1475954280"/>
      </p:ext>
    </p:extLst>
  </p:cSld>
  <p:clrMap bg1="lt1" tx1="dk1" bg2="lt2" tx2="dk2" accent1="accent1" accent2="accent2" accent3="accent3" accent4="accent4" accent5="accent5" accent6="accent6" hlink="hlink" folHlink="folHlink"/>
  <p:notesStyle>
    <a:lvl1pPr marL="0" algn="l" defTabSz="913656" rtl="0" eaLnBrk="1" latinLnBrk="0" hangingPunct="1">
      <a:defRPr sz="1300" kern="1200">
        <a:solidFill>
          <a:schemeClr val="tx1"/>
        </a:solidFill>
        <a:latin typeface="+mn-lt"/>
        <a:ea typeface="+mn-ea"/>
        <a:cs typeface="+mn-cs"/>
      </a:defRPr>
    </a:lvl1pPr>
    <a:lvl2pPr marL="456827" algn="l" defTabSz="913656" rtl="0" eaLnBrk="1" latinLnBrk="0" hangingPunct="1">
      <a:defRPr sz="1300" kern="1200">
        <a:solidFill>
          <a:schemeClr val="tx1"/>
        </a:solidFill>
        <a:latin typeface="+mn-lt"/>
        <a:ea typeface="+mn-ea"/>
        <a:cs typeface="+mn-cs"/>
      </a:defRPr>
    </a:lvl2pPr>
    <a:lvl3pPr marL="913656" algn="l" defTabSz="913656" rtl="0" eaLnBrk="1" latinLnBrk="0" hangingPunct="1">
      <a:defRPr sz="1300" kern="1200">
        <a:solidFill>
          <a:schemeClr val="tx1"/>
        </a:solidFill>
        <a:latin typeface="+mn-lt"/>
        <a:ea typeface="+mn-ea"/>
        <a:cs typeface="+mn-cs"/>
      </a:defRPr>
    </a:lvl3pPr>
    <a:lvl4pPr marL="1370484" algn="l" defTabSz="913656" rtl="0" eaLnBrk="1" latinLnBrk="0" hangingPunct="1">
      <a:defRPr sz="1300" kern="1200">
        <a:solidFill>
          <a:schemeClr val="tx1"/>
        </a:solidFill>
        <a:latin typeface="+mn-lt"/>
        <a:ea typeface="+mn-ea"/>
        <a:cs typeface="+mn-cs"/>
      </a:defRPr>
    </a:lvl4pPr>
    <a:lvl5pPr marL="1827314" algn="l" defTabSz="913656" rtl="0" eaLnBrk="1" latinLnBrk="0" hangingPunct="1">
      <a:defRPr sz="1300" kern="1200">
        <a:solidFill>
          <a:schemeClr val="tx1"/>
        </a:solidFill>
        <a:latin typeface="+mn-lt"/>
        <a:ea typeface="+mn-ea"/>
        <a:cs typeface="+mn-cs"/>
      </a:defRPr>
    </a:lvl5pPr>
    <a:lvl6pPr marL="2284140" algn="l" defTabSz="913656" rtl="0" eaLnBrk="1" latinLnBrk="0" hangingPunct="1">
      <a:defRPr sz="1300" kern="1200">
        <a:solidFill>
          <a:schemeClr val="tx1"/>
        </a:solidFill>
        <a:latin typeface="+mn-lt"/>
        <a:ea typeface="+mn-ea"/>
        <a:cs typeface="+mn-cs"/>
      </a:defRPr>
    </a:lvl6pPr>
    <a:lvl7pPr marL="2740969" algn="l" defTabSz="913656" rtl="0" eaLnBrk="1" latinLnBrk="0" hangingPunct="1">
      <a:defRPr sz="1300" kern="1200">
        <a:solidFill>
          <a:schemeClr val="tx1"/>
        </a:solidFill>
        <a:latin typeface="+mn-lt"/>
        <a:ea typeface="+mn-ea"/>
        <a:cs typeface="+mn-cs"/>
      </a:defRPr>
    </a:lvl7pPr>
    <a:lvl8pPr marL="3197798" algn="l" defTabSz="913656" rtl="0" eaLnBrk="1" latinLnBrk="0" hangingPunct="1">
      <a:defRPr sz="1300" kern="1200">
        <a:solidFill>
          <a:schemeClr val="tx1"/>
        </a:solidFill>
        <a:latin typeface="+mn-lt"/>
        <a:ea typeface="+mn-ea"/>
        <a:cs typeface="+mn-cs"/>
      </a:defRPr>
    </a:lvl8pPr>
    <a:lvl9pPr marL="3654625" algn="l" defTabSz="9136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b="1" u="sng" dirty="0"/>
              <a:t>Introduction:</a:t>
            </a:r>
            <a:r>
              <a:rPr lang="en-US" b="1" dirty="0"/>
              <a:t>  Please begin the recording.  </a:t>
            </a:r>
            <a:r>
              <a:rPr lang="en-US" dirty="0"/>
              <a:t>Hello. Welcome to this webinar on Mental Health and Community Schools. Today’s webinar is geared to school personnel who want to learn more about how to develop or strengthen mental health services in their schools through collaboration with community providers. I am  Linda Anderson with the West Virginia School Health Technical Assistance Center at Marshall University</a:t>
            </a:r>
          </a:p>
          <a:p>
            <a:r>
              <a:rPr lang="en-US" dirty="0"/>
              <a:t> </a:t>
            </a:r>
          </a:p>
          <a:p>
            <a:r>
              <a:rPr lang="en-US" smtClean="0"/>
              <a:t>If </a:t>
            </a:r>
            <a:r>
              <a:rPr lang="en-US" dirty="0"/>
              <a:t>you wish to interact during the discussion period, you will need to dial in to the webinar in addition to connecting </a:t>
            </a:r>
            <a:r>
              <a:rPr lang="en-US" dirty="0" smtClean="0"/>
              <a:t>via </a:t>
            </a:r>
            <a:r>
              <a:rPr lang="en-US" dirty="0"/>
              <a:t>the web link. During the WebEx your microphone will be on mute and you may type questions in the chat box on the WebEx.  At the end of the presentations, we will open it up for discussion and questions. If we run out of time, and are unable to answer your question(s), you can email the presenters directly</a:t>
            </a:r>
          </a:p>
        </p:txBody>
      </p:sp>
      <p:sp>
        <p:nvSpPr>
          <p:cNvPr id="4" name="Slide Number Placeholder 3"/>
          <p:cNvSpPr>
            <a:spLocks noGrp="1"/>
          </p:cNvSpPr>
          <p:nvPr>
            <p:ph type="sldNum" sz="quarter" idx="10"/>
          </p:nvPr>
        </p:nvSpPr>
        <p:spPr/>
        <p:txBody>
          <a:bodyPr/>
          <a:lstStyle/>
          <a:p>
            <a:fld id="{41939A42-DB54-403F-A908-6B0BD7A41305}" type="slidenum">
              <a:rPr lang="en-US" smtClean="0"/>
              <a:pPr/>
              <a:t>1</a:t>
            </a:fld>
            <a:endParaRPr lang="en-US"/>
          </a:p>
        </p:txBody>
      </p:sp>
    </p:spTree>
    <p:extLst>
      <p:ext uri="{BB962C8B-B14F-4D97-AF65-F5344CB8AC3E}">
        <p14:creationId xmlns:p14="http://schemas.microsoft.com/office/powerpoint/2010/main" val="251434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ATOD-alcohol, tobacco and other drugs</a:t>
            </a:r>
            <a:endParaRPr lang="en-US" dirty="0"/>
          </a:p>
        </p:txBody>
      </p:sp>
      <p:sp>
        <p:nvSpPr>
          <p:cNvPr id="4" name="Slide Number Placeholder 3"/>
          <p:cNvSpPr>
            <a:spLocks noGrp="1"/>
          </p:cNvSpPr>
          <p:nvPr>
            <p:ph type="sldNum" sz="quarter" idx="10"/>
          </p:nvPr>
        </p:nvSpPr>
        <p:spPr/>
        <p:txBody>
          <a:bodyPr/>
          <a:lstStyle/>
          <a:p>
            <a:fld id="{41939A42-DB54-403F-A908-6B0BD7A41305}" type="slidenum">
              <a:rPr lang="en-US" smtClean="0"/>
              <a:pPr/>
              <a:t>10</a:t>
            </a:fld>
            <a:endParaRPr lang="en-US"/>
          </a:p>
        </p:txBody>
      </p:sp>
    </p:spTree>
    <p:extLst>
      <p:ext uri="{BB962C8B-B14F-4D97-AF65-F5344CB8AC3E}">
        <p14:creationId xmlns:p14="http://schemas.microsoft.com/office/powerpoint/2010/main" val="3134779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W. Va. 126CSR12, West Virginia Board of Education Policy 2322</a:t>
            </a:r>
          </a:p>
          <a:p>
            <a:endParaRPr lang="en-US" dirty="0" smtClean="0"/>
          </a:p>
          <a:p>
            <a:r>
              <a:rPr lang="en-US" dirty="0" smtClean="0"/>
              <a:t>...describes the seven common standards expected of schools to ensure a high quality education, in an engaging learning environment. The policy represents a coherent and aligned set of expectations necessary to transform schools into outcome focused, innovative, accountable learning organizations that can prepare all students to be contributing citizens for the global, digital age of the 21st century. Effective August 18, 2011</a:t>
            </a:r>
            <a:endParaRPr lang="en-US" dirty="0"/>
          </a:p>
        </p:txBody>
      </p:sp>
      <p:sp>
        <p:nvSpPr>
          <p:cNvPr id="4" name="Slide Number Placeholder 3"/>
          <p:cNvSpPr>
            <a:spLocks noGrp="1"/>
          </p:cNvSpPr>
          <p:nvPr>
            <p:ph type="sldNum" sz="quarter" idx="10"/>
          </p:nvPr>
        </p:nvSpPr>
        <p:spPr/>
        <p:txBody>
          <a:bodyPr/>
          <a:lstStyle/>
          <a:p>
            <a:fld id="{41939A42-DB54-403F-A908-6B0BD7A41305}" type="slidenum">
              <a:rPr lang="en-US" smtClean="0"/>
              <a:pPr/>
              <a:t>11</a:t>
            </a:fld>
            <a:endParaRPr lang="en-US"/>
          </a:p>
        </p:txBody>
      </p:sp>
    </p:spTree>
    <p:extLst>
      <p:ext uri="{BB962C8B-B14F-4D97-AF65-F5344CB8AC3E}">
        <p14:creationId xmlns:p14="http://schemas.microsoft.com/office/powerpoint/2010/main" val="373714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 Student Learning: Community school students show significant and widely evident gains in academic achievement and in essential areas of non-academic development.</a:t>
            </a:r>
          </a:p>
          <a:p>
            <a:endParaRPr lang="en-US" dirty="0" smtClean="0"/>
          </a:p>
          <a:p>
            <a:r>
              <a:rPr lang="en-US" dirty="0" smtClean="0"/>
              <a:t>• Family Engagement: Families of community school students show increased stability and are more able to meet basic needs. They communicate more with teachers and are more involved in their children’s school.</a:t>
            </a:r>
          </a:p>
          <a:p>
            <a:endParaRPr lang="en-US" dirty="0" smtClean="0"/>
          </a:p>
          <a:p>
            <a:r>
              <a:rPr lang="en-US" dirty="0" smtClean="0"/>
              <a:t>• School Effectiveness: Community schools enjoy improved parent-teacher</a:t>
            </a:r>
          </a:p>
          <a:p>
            <a:r>
              <a:rPr lang="en-US" dirty="0" smtClean="0"/>
              <a:t>relationships and increased teacher satisfaction. School environments are more positive and community support increases.</a:t>
            </a:r>
          </a:p>
          <a:p>
            <a:endParaRPr lang="en-US" dirty="0" smtClean="0"/>
          </a:p>
          <a:p>
            <a:r>
              <a:rPr lang="en-US" dirty="0" smtClean="0"/>
              <a:t>• Community Vitality: Community schools promote better use of school buildings, and their neighborhoods enjoy increased security, heightened</a:t>
            </a:r>
          </a:p>
          <a:p>
            <a:r>
              <a:rPr lang="en-US" dirty="0" smtClean="0"/>
              <a:t>community value and better rapport among students and residents.</a:t>
            </a:r>
          </a:p>
          <a:p>
            <a:endParaRPr lang="en-US" dirty="0"/>
          </a:p>
        </p:txBody>
      </p:sp>
      <p:sp>
        <p:nvSpPr>
          <p:cNvPr id="4" name="Slide Number Placeholder 3"/>
          <p:cNvSpPr>
            <a:spLocks noGrp="1"/>
          </p:cNvSpPr>
          <p:nvPr>
            <p:ph type="sldNum" sz="quarter" idx="10"/>
          </p:nvPr>
        </p:nvSpPr>
        <p:spPr/>
        <p:txBody>
          <a:bodyPr/>
          <a:lstStyle/>
          <a:p>
            <a:fld id="{41939A42-DB54-403F-A908-6B0BD7A41305}" type="slidenum">
              <a:rPr lang="en-US" smtClean="0"/>
              <a:pPr/>
              <a:t>12</a:t>
            </a:fld>
            <a:endParaRPr lang="en-US"/>
          </a:p>
        </p:txBody>
      </p:sp>
    </p:spTree>
    <p:extLst>
      <p:ext uri="{BB962C8B-B14F-4D97-AF65-F5344CB8AC3E}">
        <p14:creationId xmlns:p14="http://schemas.microsoft.com/office/powerpoint/2010/main" val="1454751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Plan to attend national community schools forum</a:t>
            </a:r>
            <a:r>
              <a:rPr lang="en-US" baseline="0" dirty="0" smtClean="0"/>
              <a:t> in Cincinnati OH</a:t>
            </a:r>
            <a:endParaRPr lang="en-US" dirty="0"/>
          </a:p>
        </p:txBody>
      </p:sp>
      <p:sp>
        <p:nvSpPr>
          <p:cNvPr id="4" name="Slide Number Placeholder 3"/>
          <p:cNvSpPr>
            <a:spLocks noGrp="1"/>
          </p:cNvSpPr>
          <p:nvPr>
            <p:ph type="sldNum" sz="quarter" idx="10"/>
          </p:nvPr>
        </p:nvSpPr>
        <p:spPr/>
        <p:txBody>
          <a:bodyPr/>
          <a:lstStyle/>
          <a:p>
            <a:fld id="{41939A42-DB54-403F-A908-6B0BD7A41305}" type="slidenum">
              <a:rPr lang="en-US" smtClean="0"/>
              <a:pPr/>
              <a:t>13</a:t>
            </a:fld>
            <a:endParaRPr lang="en-US"/>
          </a:p>
        </p:txBody>
      </p:sp>
    </p:spTree>
    <p:extLst>
      <p:ext uri="{BB962C8B-B14F-4D97-AF65-F5344CB8AC3E}">
        <p14:creationId xmlns:p14="http://schemas.microsoft.com/office/powerpoint/2010/main" val="103589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a:xfrm>
            <a:off x="708026" y="4451350"/>
            <a:ext cx="5670550" cy="4217988"/>
          </a:xfrm>
          <a:prstGeom prst="rect">
            <a:avLst/>
          </a:prstGeom>
        </p:spPr>
        <p:txBody>
          <a:bodyPr lIns="91430" tIns="45715" rIns="91430" bIns="45715">
            <a:normAutofit/>
          </a:bodyPr>
          <a:lstStyle/>
          <a:p>
            <a:r>
              <a:rPr lang="en-US" sz="1400" dirty="0"/>
              <a:t>Expanded school mental health is a term used  to describe a comprehensive school mental health program. It refers to programs that build on the core services typically provided by schools. It uses the three tiered framework  which originated in public health as a way to think about  mental health in its broadest context.  It includes the full continuum of prevention, early intervention, and treatment; it emphasizes shared </a:t>
            </a:r>
            <a:r>
              <a:rPr lang="en-US" sz="1400" dirty="0" err="1"/>
              <a:t>responsibilty</a:t>
            </a:r>
            <a:r>
              <a:rPr lang="en-US" sz="1400" dirty="0"/>
              <a:t> between schools and community providers ( the old “it takes a village to raise a child” </a:t>
            </a:r>
            <a:r>
              <a:rPr lang="en-US" sz="1400" dirty="0" err="1"/>
              <a:t>notiion</a:t>
            </a:r>
            <a:r>
              <a:rPr lang="en-US" sz="1400" dirty="0"/>
              <a:t>)   it focuses on ALL students, - those in general education as well as  in special education; and it builds on existing school services and programs.</a:t>
            </a:r>
          </a:p>
          <a:p>
            <a:endParaRPr lang="en-US" sz="1400" dirty="0"/>
          </a:p>
          <a:p>
            <a:r>
              <a:rPr lang="en-US" sz="1400" dirty="0"/>
              <a:t>Today we are  focusing on  the middle and top tiers of this  pyramid – tiers 2 and 3. But I want to emphasize that  a strong base of universal or school wide  programs is essential to long term success. Theoretically –  if </a:t>
            </a:r>
            <a:r>
              <a:rPr lang="en-US" sz="1400" dirty="0" smtClean="0"/>
              <a:t>you have effective, evidence </a:t>
            </a:r>
            <a:r>
              <a:rPr lang="en-US" sz="1400" dirty="0"/>
              <a:t>based programs and practices at the  universal level, the  number of students needing the more intensive services  should be fewer. This should be the long term goal of any program.</a:t>
            </a:r>
          </a:p>
        </p:txBody>
      </p:sp>
      <p:sp>
        <p:nvSpPr>
          <p:cNvPr id="4" name="Slide Number Placeholder 3"/>
          <p:cNvSpPr>
            <a:spLocks noGrp="1"/>
          </p:cNvSpPr>
          <p:nvPr>
            <p:ph type="sldNum" sz="quarter" idx="10"/>
          </p:nvPr>
        </p:nvSpPr>
        <p:spPr/>
        <p:txBody>
          <a:bodyPr/>
          <a:lstStyle/>
          <a:p>
            <a:fld id="{BEF8B0BB-5EF1-4703-9063-C731EC9D950E}" type="slidenum">
              <a:rPr lang="en-US" smtClean="0">
                <a:solidFill>
                  <a:prstClr val="black"/>
                </a:solidFill>
              </a:rPr>
              <a:pPr/>
              <a:t>14</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School Counselor Conference 4.18.13</a:t>
            </a:r>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a:xfrm>
            <a:off x="709302" y="4452626"/>
            <a:ext cx="5667997" cy="4217350"/>
          </a:xfrm>
          <a:prstGeom prst="rect">
            <a:avLst/>
          </a:prstGeom>
        </p:spPr>
        <p:txBody>
          <a:bodyPr>
            <a:normAutofit/>
          </a:bodyPr>
          <a:lstStyle/>
          <a:p>
            <a:r>
              <a:rPr lang="en-US" sz="1400" dirty="0"/>
              <a:t>Our state steering team has identified ten components that  should be part of any ESMH school.. We are in the process of developing tool kits for each of these recommendations. You will find resources for the 1 through 8 on our website</a:t>
            </a:r>
            <a:r>
              <a:rPr lang="en-US" sz="1400" dirty="0" smtClean="0"/>
              <a:t>.</a:t>
            </a:r>
          </a:p>
          <a:p>
            <a:endParaRPr lang="en-US" sz="1400" dirty="0"/>
          </a:p>
          <a:p>
            <a:r>
              <a:rPr lang="en-US" sz="1400" dirty="0" smtClean="0"/>
              <a:t>But the point I want to make is that Universal Prevention should be part of your planning and your long term improvement. There is a very good assessment tool that can help to guide you in identifying strengths and weaknesses in your school. It’s call the MH-PET and I will give you’re the reference in a later slide.</a:t>
            </a:r>
            <a:endParaRPr lang="en-US" sz="1400" dirty="0"/>
          </a:p>
        </p:txBody>
      </p:sp>
      <p:sp>
        <p:nvSpPr>
          <p:cNvPr id="4" name="Slide Number Placeholder 3"/>
          <p:cNvSpPr>
            <a:spLocks noGrp="1"/>
          </p:cNvSpPr>
          <p:nvPr>
            <p:ph type="sldNum" sz="quarter" idx="10"/>
          </p:nvPr>
        </p:nvSpPr>
        <p:spPr/>
        <p:txBody>
          <a:bodyPr/>
          <a:lstStyle/>
          <a:p>
            <a:pPr>
              <a:defRPr/>
            </a:pPr>
            <a:fld id="{2EED7FD4-F3C0-4171-B1DC-8FB0413E3C68}" type="slidenum">
              <a:rPr lang="en-US" smtClean="0">
                <a:solidFill>
                  <a:prstClr val="black"/>
                </a:solidFill>
              </a:rPr>
              <a:pPr>
                <a:defRPr/>
              </a:pPr>
              <a:t>15</a:t>
            </a:fld>
            <a:endParaRPr lang="en-US">
              <a:solidFill>
                <a:prstClr val="black"/>
              </a:solidFill>
            </a:endParaRPr>
          </a:p>
        </p:txBody>
      </p:sp>
      <p:sp>
        <p:nvSpPr>
          <p:cNvPr id="5" name="Header Placeholder 4"/>
          <p:cNvSpPr>
            <a:spLocks noGrp="1"/>
          </p:cNvSpPr>
          <p:nvPr>
            <p:ph type="hdr" sz="quarter" idx="11"/>
          </p:nvPr>
        </p:nvSpPr>
        <p:spPr/>
        <p:txBody>
          <a:bodyPr/>
          <a:lstStyle/>
          <a:p>
            <a:pPr>
              <a:defRPr/>
            </a:pPr>
            <a:r>
              <a:rPr lang="en-GB" smtClean="0">
                <a:solidFill>
                  <a:prstClr val="black"/>
                </a:solidFill>
              </a:rPr>
              <a:t>School Counselor Conference 4.18.13</a:t>
            </a:r>
            <a:endParaRPr lang="en-GB">
              <a:solidFill>
                <a:prstClr val="black"/>
              </a:solidFill>
            </a:endParaRPr>
          </a:p>
        </p:txBody>
      </p:sp>
    </p:spTree>
    <p:extLst>
      <p:ext uri="{BB962C8B-B14F-4D97-AF65-F5344CB8AC3E}">
        <p14:creationId xmlns:p14="http://schemas.microsoft.com/office/powerpoint/2010/main" val="365294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sz="1900" dirty="0"/>
              <a:t>As of last September, in WV, </a:t>
            </a:r>
            <a:r>
              <a:rPr lang="en-US" sz="1900" dirty="0" smtClean="0"/>
              <a:t>about 100 schools had regular, weekly mental health services provided by a community agency. Program staff  usually consists of a master’s level, licensed </a:t>
            </a:r>
            <a:r>
              <a:rPr lang="en-US" sz="1900" dirty="0"/>
              <a:t>social worker, counselor, or psychologist; </a:t>
            </a:r>
            <a:r>
              <a:rPr lang="en-US" sz="1900" dirty="0" smtClean="0"/>
              <a:t>some programs have behavioral health educators and/or case managers; most will have consultation from psychiatrists or PhD level psychologists. Services are provided on </a:t>
            </a:r>
            <a:r>
              <a:rPr lang="en-US" sz="1900" dirty="0"/>
              <a:t>a regular weekly </a:t>
            </a:r>
            <a:r>
              <a:rPr lang="en-US" sz="1900" dirty="0" smtClean="0"/>
              <a:t>schedule at least ½ day/week; in some cases it’s full time; depending on size of school and resources. The </a:t>
            </a:r>
            <a:r>
              <a:rPr lang="en-US" sz="1900" dirty="0"/>
              <a:t>sponsoring agencies are </a:t>
            </a:r>
            <a:r>
              <a:rPr lang="en-US" sz="1900" dirty="0" smtClean="0"/>
              <a:t>usually school </a:t>
            </a:r>
            <a:r>
              <a:rPr lang="en-US" sz="1900" dirty="0"/>
              <a:t>based health centers or community mental health agencies. Funding differs but usually is a combination of grants, billing of insurers, and sometimes partial funding from the school district.</a:t>
            </a:r>
          </a:p>
        </p:txBody>
      </p:sp>
      <p:sp>
        <p:nvSpPr>
          <p:cNvPr id="4" name="Slide Number Placeholder 3"/>
          <p:cNvSpPr>
            <a:spLocks noGrp="1"/>
          </p:cNvSpPr>
          <p:nvPr>
            <p:ph type="sldNum" sz="quarter" idx="10"/>
          </p:nvPr>
        </p:nvSpPr>
        <p:spPr/>
        <p:txBody>
          <a:bodyPr/>
          <a:lstStyle/>
          <a:p>
            <a:fld id="{41939A42-DB54-403F-A908-6B0BD7A41305}" type="slidenum">
              <a:rPr lang="en-US" smtClean="0"/>
              <a:pPr/>
              <a:t>16</a:t>
            </a:fld>
            <a:endParaRPr lang="en-US"/>
          </a:p>
        </p:txBody>
      </p:sp>
    </p:spTree>
    <p:extLst>
      <p:ext uri="{BB962C8B-B14F-4D97-AF65-F5344CB8AC3E}">
        <p14:creationId xmlns:p14="http://schemas.microsoft.com/office/powerpoint/2010/main" val="354496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r>
              <a:rPr lang="en-US" sz="1400" dirty="0"/>
              <a:t>A few years ago the Bureau for Behavioral Health funded projects in  five counties as Expanded School Mental Health Pilot sites. You will be hearing from two of the grantees today. The results so far are promising in terms of  outcomes – with data showing improvements in attendance, suspensions and rate of promotion</a:t>
            </a:r>
          </a:p>
        </p:txBody>
      </p:sp>
      <p:sp>
        <p:nvSpPr>
          <p:cNvPr id="4" name="Slide Number Placeholder 3"/>
          <p:cNvSpPr>
            <a:spLocks noGrp="1"/>
          </p:cNvSpPr>
          <p:nvPr>
            <p:ph type="sldNum" sz="quarter" idx="10"/>
          </p:nvPr>
        </p:nvSpPr>
        <p:spPr/>
        <p:txBody>
          <a:bodyPr/>
          <a:lstStyle/>
          <a:p>
            <a:fld id="{BF8855A9-4D36-41DA-8D7C-F5D73E58C99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95909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015100" y="8905251"/>
            <a:ext cx="3071502" cy="467350"/>
          </a:xfrm>
          <a:prstGeom prst="rect">
            <a:avLst/>
          </a:prstGeom>
          <a:noFill/>
          <a:ln w="9525">
            <a:noFill/>
            <a:miter lim="800000"/>
            <a:headEnd/>
            <a:tailEnd/>
          </a:ln>
        </p:spPr>
        <p:txBody>
          <a:bodyPr lIns="94709" tIns="47353" rIns="94709" bIns="47353" anchor="b"/>
          <a:lstStyle/>
          <a:p>
            <a:pPr algn="r" defTabSz="946850" fontAlgn="base">
              <a:spcBef>
                <a:spcPct val="20000"/>
              </a:spcBef>
              <a:spcAft>
                <a:spcPct val="0"/>
              </a:spcAft>
              <a:buClr>
                <a:srgbClr val="FFFF00"/>
              </a:buClr>
              <a:buBlip>
                <a:blip r:embed="rId3"/>
              </a:buBlip>
              <a:defRPr/>
            </a:pPr>
            <a:fld id="{DA2BFE3B-8796-426A-B798-32EFE38B10CF}" type="slidenum">
              <a:rPr lang="en-US" sz="1200">
                <a:solidFill>
                  <a:prstClr val="black"/>
                </a:solidFill>
                <a:effectLst>
                  <a:outerShdw blurRad="38100" dist="38100" dir="2700000" algn="tl">
                    <a:srgbClr val="C0C0C0"/>
                  </a:outerShdw>
                </a:effectLst>
                <a:latin typeface="Arial" pitchFamily="34" charset="0"/>
                <a:ea typeface="ＭＳ Ｐゴシック" pitchFamily="-112" charset="-128"/>
              </a:rPr>
              <a:pPr algn="r" defTabSz="946850" fontAlgn="base">
                <a:spcBef>
                  <a:spcPct val="20000"/>
                </a:spcBef>
                <a:spcAft>
                  <a:spcPct val="0"/>
                </a:spcAft>
                <a:buClr>
                  <a:srgbClr val="FFFF00"/>
                </a:buClr>
                <a:buBlip>
                  <a:blip r:embed="rId3"/>
                </a:buBlip>
                <a:defRPr/>
              </a:pPr>
              <a:t>18</a:t>
            </a:fld>
            <a:endParaRPr lang="en-US" sz="1200" dirty="0">
              <a:solidFill>
                <a:prstClr val="black"/>
              </a:solidFill>
              <a:effectLst>
                <a:outerShdw blurRad="38100" dist="38100" dir="2700000" algn="tl">
                  <a:srgbClr val="C0C0C0"/>
                </a:outerShdw>
              </a:effectLst>
              <a:latin typeface="Arial" pitchFamily="34" charset="0"/>
              <a:ea typeface="ＭＳ Ｐゴシック" pitchFamily="-112" charset="-128"/>
            </a:endParaRPr>
          </a:p>
        </p:txBody>
      </p:sp>
      <p:sp>
        <p:nvSpPr>
          <p:cNvPr id="7" name="Rectangle 1031"/>
          <p:cNvSpPr txBox="1">
            <a:spLocks noGrp="1" noChangeArrowheads="1"/>
          </p:cNvSpPr>
          <p:nvPr/>
        </p:nvSpPr>
        <p:spPr bwMode="auto">
          <a:xfrm>
            <a:off x="4015100" y="8905251"/>
            <a:ext cx="3071502" cy="467350"/>
          </a:xfrm>
          <a:prstGeom prst="rect">
            <a:avLst/>
          </a:prstGeom>
          <a:noFill/>
          <a:ln w="9525">
            <a:noFill/>
            <a:miter lim="800000"/>
            <a:headEnd/>
            <a:tailEnd/>
          </a:ln>
        </p:spPr>
        <p:txBody>
          <a:bodyPr lIns="94709" tIns="47353" rIns="94709" bIns="47353" anchor="b"/>
          <a:lstStyle/>
          <a:p>
            <a:pPr algn="r" defTabSz="946850" fontAlgn="base">
              <a:spcBef>
                <a:spcPct val="20000"/>
              </a:spcBef>
              <a:spcAft>
                <a:spcPct val="0"/>
              </a:spcAft>
              <a:buClr>
                <a:srgbClr val="FFFF00"/>
              </a:buClr>
              <a:buBlip>
                <a:blip r:embed="rId3"/>
              </a:buBlip>
              <a:defRPr/>
            </a:pPr>
            <a:fld id="{6BE46725-06CA-46F2-9C7C-6ACA089F9EE8}" type="slidenum">
              <a:rPr lang="en-US" sz="1200">
                <a:solidFill>
                  <a:prstClr val="black"/>
                </a:solidFill>
                <a:effectLst>
                  <a:outerShdw blurRad="38100" dist="38100" dir="2700000" algn="tl">
                    <a:srgbClr val="C0C0C0"/>
                  </a:outerShdw>
                </a:effectLst>
                <a:latin typeface="Times New Roman" pitchFamily="18" charset="0"/>
                <a:ea typeface="ＭＳ Ｐゴシック" pitchFamily="-112" charset="-128"/>
              </a:rPr>
              <a:pPr algn="r" defTabSz="946850" fontAlgn="base">
                <a:spcBef>
                  <a:spcPct val="20000"/>
                </a:spcBef>
                <a:spcAft>
                  <a:spcPct val="0"/>
                </a:spcAft>
                <a:buClr>
                  <a:srgbClr val="FFFF00"/>
                </a:buClr>
                <a:buBlip>
                  <a:blip r:embed="rId3"/>
                </a:buBlip>
                <a:defRPr/>
              </a:pPr>
              <a:t>18</a:t>
            </a:fld>
            <a:endParaRPr lang="en-US" sz="1200" dirty="0">
              <a:solidFill>
                <a:prstClr val="black"/>
              </a:solidFill>
              <a:effectLst>
                <a:outerShdw blurRad="38100" dist="38100" dir="2700000" algn="tl">
                  <a:srgbClr val="C0C0C0"/>
                </a:outerShdw>
              </a:effectLst>
              <a:latin typeface="Times New Roman" pitchFamily="18" charset="0"/>
              <a:ea typeface="ＭＳ Ｐゴシック" pitchFamily="-112" charset="-128"/>
            </a:endParaRPr>
          </a:p>
        </p:txBody>
      </p:sp>
      <p:sp>
        <p:nvSpPr>
          <p:cNvPr id="129028" name="Rectangle 2"/>
          <p:cNvSpPr>
            <a:spLocks noGrp="1" noRot="1" noChangeAspect="1" noChangeArrowheads="1" noTextEdit="1"/>
          </p:cNvSpPr>
          <p:nvPr>
            <p:ph type="sldImg"/>
          </p:nvPr>
        </p:nvSpPr>
        <p:spPr>
          <a:xfrm>
            <a:off x="1200150" y="703263"/>
            <a:ext cx="4686300" cy="3514725"/>
          </a:xfrm>
          <a:ln/>
        </p:spPr>
      </p:sp>
      <p:sp>
        <p:nvSpPr>
          <p:cNvPr id="129029" name="Rectangle 3"/>
          <p:cNvSpPr>
            <a:spLocks noGrp="1" noChangeArrowheads="1"/>
          </p:cNvSpPr>
          <p:nvPr>
            <p:ph type="body" idx="1"/>
          </p:nvPr>
        </p:nvSpPr>
        <p:spPr bwMode="auto">
          <a:xfrm>
            <a:off x="847311" y="4302178"/>
            <a:ext cx="5196198" cy="4217350"/>
          </a:xfrm>
          <a:prstGeom prst="rect">
            <a:avLst/>
          </a:prstGeom>
          <a:noFill/>
          <a:ln>
            <a:solidFill>
              <a:srgbClr val="000000"/>
            </a:solidFill>
            <a:miter lim="800000"/>
            <a:headEnd/>
            <a:tailEnd/>
          </a:ln>
        </p:spPr>
        <p:txBody>
          <a:bodyPr lIns="94709" tIns="47353" rIns="94709" bIns="47353"/>
          <a:lstStyle/>
          <a:p>
            <a:pPr>
              <a:spcBef>
                <a:spcPct val="0"/>
              </a:spcBef>
            </a:pPr>
            <a:r>
              <a:rPr lang="en-US" sz="1700" i="1" dirty="0" smtClean="0">
                <a:ea typeface="ＭＳ Ｐゴシック" pitchFamily="-106" charset="-128"/>
              </a:rPr>
              <a:t>Schools are overwhelmed with mandates, new programs, new initiatives; it is difficult to know where to begin</a:t>
            </a:r>
            <a:endParaRPr lang="en-US" sz="1700" i="1" dirty="0">
              <a:ea typeface="ＭＳ Ｐゴシック" pitchFamily="-106" charset="-128"/>
            </a:endParaRPr>
          </a:p>
        </p:txBody>
      </p:sp>
      <p:sp>
        <p:nvSpPr>
          <p:cNvPr id="2" name="Header Placeholder 1"/>
          <p:cNvSpPr>
            <a:spLocks noGrp="1"/>
          </p:cNvSpPr>
          <p:nvPr>
            <p:ph type="hdr" sz="quarter" idx="10"/>
          </p:nvPr>
        </p:nvSpPr>
        <p:spPr/>
        <p:txBody>
          <a:bodyPr/>
          <a:lstStyle/>
          <a:p>
            <a:pPr>
              <a:defRPr/>
            </a:pPr>
            <a:r>
              <a:rPr lang="en-GB" smtClean="0">
                <a:solidFill>
                  <a:prstClr val="black"/>
                </a:solidFill>
              </a:rPr>
              <a:t>School Counselor Conference 4.18.13</a:t>
            </a:r>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r>
              <a:rPr lang="en-US" dirty="0" smtClean="0"/>
              <a:t>Start by educating yourself. This is the single best resources we have found.</a:t>
            </a:r>
          </a:p>
          <a:p>
            <a:endParaRPr lang="en-US" dirty="0"/>
          </a:p>
          <a:p>
            <a:r>
              <a:rPr lang="en-US" dirty="0" smtClean="0"/>
              <a:t>WVDE OSP has hard</a:t>
            </a:r>
            <a:r>
              <a:rPr lang="en-US" baseline="0" dirty="0" smtClean="0"/>
              <a:t> copies available; I</a:t>
            </a:r>
            <a:r>
              <a:rPr lang="en-US" dirty="0" smtClean="0"/>
              <a:t> can send the entire PDF and the work sheets</a:t>
            </a:r>
            <a:endParaRPr lang="en-US" dirty="0"/>
          </a:p>
        </p:txBody>
      </p:sp>
      <p:sp>
        <p:nvSpPr>
          <p:cNvPr id="4" name="Header Placeholder 3"/>
          <p:cNvSpPr>
            <a:spLocks noGrp="1"/>
          </p:cNvSpPr>
          <p:nvPr>
            <p:ph type="hdr" sz="quarter" idx="10"/>
          </p:nvPr>
        </p:nvSpPr>
        <p:spPr/>
        <p:txBody>
          <a:bodyPr/>
          <a:lstStyle/>
          <a:p>
            <a:pPr>
              <a:defRPr/>
            </a:pPr>
            <a:r>
              <a:rPr lang="en-GB" smtClean="0">
                <a:solidFill>
                  <a:prstClr val="black"/>
                </a:solidFill>
              </a:rPr>
              <a:t>School Counselor Conference 4.18.13</a:t>
            </a:r>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2</a:t>
            </a:fld>
            <a:endParaRPr lang="en-US"/>
          </a:p>
        </p:txBody>
      </p:sp>
    </p:spTree>
    <p:extLst>
      <p:ext uri="{BB962C8B-B14F-4D97-AF65-F5344CB8AC3E}">
        <p14:creationId xmlns:p14="http://schemas.microsoft.com/office/powerpoint/2010/main" val="3746416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xfrm>
            <a:off x="1200150" y="703263"/>
            <a:ext cx="4686300" cy="3514725"/>
          </a:xfrm>
          <a:ln/>
        </p:spPr>
      </p:sp>
      <p:sp>
        <p:nvSpPr>
          <p:cNvPr id="226307" name="Notes Placeholder 2"/>
          <p:cNvSpPr>
            <a:spLocks noGrp="1"/>
          </p:cNvSpPr>
          <p:nvPr>
            <p:ph type="body" idx="1"/>
          </p:nvPr>
        </p:nvSpPr>
        <p:spPr bwMode="auto">
          <a:xfrm>
            <a:off x="709303" y="4452626"/>
            <a:ext cx="5667996" cy="4217350"/>
          </a:xfrm>
          <a:prstGeom prst="rect">
            <a:avLst/>
          </a:prstGeom>
          <a:noFill/>
          <a:ln>
            <a:solidFill>
              <a:srgbClr val="000000"/>
            </a:solidFill>
            <a:miter lim="800000"/>
            <a:headEnd/>
            <a:tailEnd/>
          </a:ln>
        </p:spPr>
        <p:txBody>
          <a:bodyPr>
            <a:normAutofit/>
          </a:bodyPr>
          <a:lstStyle/>
          <a:p>
            <a:pPr>
              <a:spcBef>
                <a:spcPct val="0"/>
              </a:spcBef>
            </a:pPr>
            <a:r>
              <a:rPr lang="en-US" sz="1400" i="1" dirty="0"/>
              <a:t>Is your school ready?  Do you have administrative support,  is </a:t>
            </a:r>
            <a:r>
              <a:rPr lang="en-US" sz="1400" i="1" dirty="0" err="1"/>
              <a:t>ther</a:t>
            </a:r>
            <a:r>
              <a:rPr lang="en-US" sz="1400" i="1" dirty="0"/>
              <a:t> e space that is private, confidential, desk, chairs</a:t>
            </a:r>
            <a:r>
              <a:rPr lang="en-US" sz="1400" i="1" dirty="0" smtClean="0"/>
              <a:t>,?  Who </a:t>
            </a:r>
            <a:r>
              <a:rPr lang="en-US" sz="1400" i="1" dirty="0"/>
              <a:t>will be the point persons (s)  for facilitating the planning process, maintaining communication, convening meetings? Often this is the school counselor; but it may be someone else; for Priority Schools, the school improvement specialist may initiative the conversation but ultimately the school must have ownership. ; and does the school/district improvement plan  include mental health expansion?</a:t>
            </a:r>
          </a:p>
          <a:p>
            <a:pPr>
              <a:spcBef>
                <a:spcPct val="0"/>
              </a:spcBef>
            </a:pPr>
            <a:endParaRPr lang="en-US" sz="1400" i="1" dirty="0"/>
          </a:p>
          <a:p>
            <a:pPr>
              <a:spcBef>
                <a:spcPct val="0"/>
              </a:spcBef>
            </a:pPr>
            <a:r>
              <a:rPr lang="en-US" sz="1400" i="1" dirty="0"/>
              <a:t>Who are the key leaders within the school?  School nurse, School Resource Officer, social worker, school psychologist; attendance </a:t>
            </a:r>
            <a:r>
              <a:rPr lang="en-US" sz="1400" i="1" dirty="0" err="1"/>
              <a:t>adminstrator</a:t>
            </a:r>
            <a:r>
              <a:rPr lang="en-US" sz="1400" i="1" dirty="0"/>
              <a:t>, counselor, SBHC</a:t>
            </a:r>
          </a:p>
          <a:p>
            <a:pPr>
              <a:spcBef>
                <a:spcPct val="0"/>
              </a:spcBef>
            </a:pPr>
            <a:endParaRPr lang="en-US" sz="1400" i="1" dirty="0"/>
          </a:p>
          <a:p>
            <a:pPr>
              <a:spcBef>
                <a:spcPct val="0"/>
              </a:spcBef>
            </a:pPr>
            <a:r>
              <a:rPr lang="en-US" sz="1400" i="1" dirty="0"/>
              <a:t>Build a base of community support; identify potential resources.</a:t>
            </a:r>
          </a:p>
          <a:p>
            <a:pPr>
              <a:spcBef>
                <a:spcPct val="0"/>
              </a:spcBef>
            </a:pPr>
            <a:endParaRPr lang="en-US" sz="1400" i="1" dirty="0"/>
          </a:p>
          <a:p>
            <a:pPr>
              <a:spcBef>
                <a:spcPct val="0"/>
              </a:spcBef>
            </a:pPr>
            <a:r>
              <a:rPr lang="en-US" sz="1400" i="1" dirty="0"/>
              <a:t>Priority Schools:  Talk with your school improvement specialist.  Your collaborative team meeting would be a place where the initial conversation may begin.</a:t>
            </a:r>
          </a:p>
          <a:p>
            <a:pPr>
              <a:spcBef>
                <a:spcPct val="0"/>
              </a:spcBef>
            </a:pPr>
            <a:endParaRPr lang="en-US" sz="1400" i="1" dirty="0"/>
          </a:p>
          <a:p>
            <a:pPr>
              <a:spcBef>
                <a:spcPct val="0"/>
              </a:spcBef>
            </a:pPr>
            <a:endParaRPr lang="en-US" sz="1400" i="1" dirty="0"/>
          </a:p>
        </p:txBody>
      </p:sp>
      <p:sp>
        <p:nvSpPr>
          <p:cNvPr id="226308" name="Slide Number Placeholder 3"/>
          <p:cNvSpPr txBox="1">
            <a:spLocks noGrp="1"/>
          </p:cNvSpPr>
          <p:nvPr/>
        </p:nvSpPr>
        <p:spPr bwMode="auto">
          <a:xfrm>
            <a:off x="4013495" y="8902050"/>
            <a:ext cx="3071502" cy="468951"/>
          </a:xfrm>
          <a:prstGeom prst="rect">
            <a:avLst/>
          </a:prstGeom>
          <a:noFill/>
          <a:ln w="9525">
            <a:noFill/>
            <a:miter lim="800000"/>
            <a:headEnd/>
            <a:tailEnd/>
          </a:ln>
        </p:spPr>
        <p:txBody>
          <a:bodyPr lIns="92281" tIns="46141" rIns="92281" bIns="46141" anchor="b"/>
          <a:lstStyle/>
          <a:p>
            <a:pPr algn="r"/>
            <a:fld id="{14383535-0FB7-412A-BD76-E3DD1FBBDC7E}" type="slidenum">
              <a:rPr lang="en-US" sz="1200">
                <a:solidFill>
                  <a:prstClr val="black"/>
                </a:solidFill>
                <a:latin typeface="Calibri" pitchFamily="34" charset="0"/>
              </a:rPr>
              <a:pPr algn="r"/>
              <a:t>20</a:t>
            </a:fld>
            <a:endParaRPr lang="en-US" sz="1200" dirty="0">
              <a:solidFill>
                <a:prstClr val="black"/>
              </a:solidFill>
              <a:latin typeface="Calibri" pitchFamily="34" charset="0"/>
            </a:endParaRPr>
          </a:p>
        </p:txBody>
      </p:sp>
      <p:sp>
        <p:nvSpPr>
          <p:cNvPr id="2" name="Header Placeholder 1"/>
          <p:cNvSpPr>
            <a:spLocks noGrp="1"/>
          </p:cNvSpPr>
          <p:nvPr>
            <p:ph type="hdr" sz="quarter" idx="10"/>
          </p:nvPr>
        </p:nvSpPr>
        <p:spPr/>
        <p:txBody>
          <a:bodyPr/>
          <a:lstStyle/>
          <a:p>
            <a:pPr>
              <a:defRPr/>
            </a:pPr>
            <a:r>
              <a:rPr lang="en-GB" smtClean="0"/>
              <a:t>School Counselor Conference 4.18.13</a:t>
            </a:r>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xfrm>
            <a:off x="1200150" y="703263"/>
            <a:ext cx="4686300" cy="3514725"/>
          </a:xfrm>
          <a:ln/>
        </p:spPr>
      </p:sp>
      <p:sp>
        <p:nvSpPr>
          <p:cNvPr id="226307" name="Notes Placeholder 2"/>
          <p:cNvSpPr>
            <a:spLocks noGrp="1"/>
          </p:cNvSpPr>
          <p:nvPr>
            <p:ph type="body" idx="1"/>
          </p:nvPr>
        </p:nvSpPr>
        <p:spPr bwMode="auto">
          <a:xfrm>
            <a:off x="709303" y="4452626"/>
            <a:ext cx="5667996" cy="4217350"/>
          </a:xfrm>
          <a:prstGeom prst="rect">
            <a:avLst/>
          </a:prstGeom>
          <a:noFill/>
          <a:ln>
            <a:solidFill>
              <a:srgbClr val="000000"/>
            </a:solidFill>
            <a:miter lim="800000"/>
            <a:headEnd/>
            <a:tailEnd/>
          </a:ln>
        </p:spPr>
        <p:txBody>
          <a:bodyPr>
            <a:normAutofit fontScale="92500" lnSpcReduction="20000"/>
          </a:bodyPr>
          <a:lstStyle/>
          <a:p>
            <a:pPr>
              <a:spcBef>
                <a:spcPct val="0"/>
              </a:spcBef>
            </a:pPr>
            <a:r>
              <a:rPr lang="en-US" sz="2600" i="1" dirty="0"/>
              <a:t>Use existing data; conduct an internal assessment of current activities: MH-PET </a:t>
            </a:r>
          </a:p>
          <a:p>
            <a:pPr>
              <a:spcBef>
                <a:spcPct val="0"/>
              </a:spcBef>
            </a:pPr>
            <a:endParaRPr lang="en-US" sz="2600" i="1" dirty="0"/>
          </a:p>
          <a:p>
            <a:pPr>
              <a:spcBef>
                <a:spcPct val="0"/>
              </a:spcBef>
            </a:pPr>
            <a:r>
              <a:rPr lang="en-US" sz="2600" i="1" dirty="0"/>
              <a:t>Set Priorities; develop work </a:t>
            </a:r>
            <a:r>
              <a:rPr lang="en-US" sz="2600" i="1" dirty="0" smtClean="0"/>
              <a:t>plan</a:t>
            </a:r>
          </a:p>
          <a:p>
            <a:pPr>
              <a:spcBef>
                <a:spcPct val="0"/>
              </a:spcBef>
            </a:pPr>
            <a:endParaRPr lang="en-US" sz="2600" i="1" dirty="0"/>
          </a:p>
          <a:p>
            <a:pPr>
              <a:spcBef>
                <a:spcPct val="0"/>
              </a:spcBef>
            </a:pPr>
            <a:r>
              <a:rPr lang="en-US" sz="2600" i="1" dirty="0" smtClean="0"/>
              <a:t>Determine financial resources</a:t>
            </a:r>
          </a:p>
          <a:p>
            <a:pPr>
              <a:spcBef>
                <a:spcPct val="0"/>
              </a:spcBef>
            </a:pPr>
            <a:endParaRPr lang="en-US" sz="2600" i="1" dirty="0"/>
          </a:p>
          <a:p>
            <a:pPr>
              <a:spcBef>
                <a:spcPct val="0"/>
              </a:spcBef>
            </a:pPr>
            <a:r>
              <a:rPr lang="en-US" sz="2600" i="1" dirty="0" smtClean="0"/>
              <a:t>Identify a community provider; establish a written MOU/contract</a:t>
            </a:r>
          </a:p>
          <a:p>
            <a:pPr>
              <a:spcBef>
                <a:spcPct val="0"/>
              </a:spcBef>
            </a:pPr>
            <a:endParaRPr lang="en-US" sz="2600" i="1" dirty="0"/>
          </a:p>
          <a:p>
            <a:pPr>
              <a:spcBef>
                <a:spcPct val="0"/>
              </a:spcBef>
            </a:pPr>
            <a:r>
              <a:rPr lang="en-US" sz="2600" i="1" dirty="0" smtClean="0"/>
              <a:t>Evaluate progress</a:t>
            </a:r>
            <a:endParaRPr lang="en-US" sz="2600" i="1" dirty="0"/>
          </a:p>
          <a:p>
            <a:pPr>
              <a:spcBef>
                <a:spcPct val="0"/>
              </a:spcBef>
            </a:pPr>
            <a:endParaRPr lang="en-US" sz="2600" i="1" dirty="0"/>
          </a:p>
          <a:p>
            <a:pPr>
              <a:spcBef>
                <a:spcPct val="0"/>
              </a:spcBef>
            </a:pPr>
            <a:r>
              <a:rPr lang="en-US" sz="2600" i="1" dirty="0"/>
              <a:t> </a:t>
            </a:r>
          </a:p>
          <a:p>
            <a:pPr>
              <a:spcBef>
                <a:spcPct val="0"/>
              </a:spcBef>
            </a:pPr>
            <a:endParaRPr lang="en-US" sz="2600" i="1" dirty="0"/>
          </a:p>
          <a:p>
            <a:pPr>
              <a:spcBef>
                <a:spcPct val="0"/>
              </a:spcBef>
            </a:pPr>
            <a:endParaRPr lang="en-US" sz="2600" i="1" dirty="0"/>
          </a:p>
        </p:txBody>
      </p:sp>
      <p:sp>
        <p:nvSpPr>
          <p:cNvPr id="226308" name="Slide Number Placeholder 3"/>
          <p:cNvSpPr txBox="1">
            <a:spLocks noGrp="1"/>
          </p:cNvSpPr>
          <p:nvPr/>
        </p:nvSpPr>
        <p:spPr bwMode="auto">
          <a:xfrm>
            <a:off x="4013495" y="8902050"/>
            <a:ext cx="3071502" cy="468951"/>
          </a:xfrm>
          <a:prstGeom prst="rect">
            <a:avLst/>
          </a:prstGeom>
          <a:noFill/>
          <a:ln w="9525">
            <a:noFill/>
            <a:miter lim="800000"/>
            <a:headEnd/>
            <a:tailEnd/>
          </a:ln>
        </p:spPr>
        <p:txBody>
          <a:bodyPr lIns="92281" tIns="46141" rIns="92281" bIns="46141" anchor="b"/>
          <a:lstStyle/>
          <a:p>
            <a:pPr algn="r"/>
            <a:fld id="{14383535-0FB7-412A-BD76-E3DD1FBBDC7E}" type="slidenum">
              <a:rPr lang="en-US" sz="1200">
                <a:solidFill>
                  <a:prstClr val="black"/>
                </a:solidFill>
                <a:latin typeface="Calibri" pitchFamily="34" charset="0"/>
              </a:rPr>
              <a:pPr algn="r"/>
              <a:t>21</a:t>
            </a:fld>
            <a:endParaRPr lang="en-US" sz="1200" dirty="0">
              <a:solidFill>
                <a:prstClr val="black"/>
              </a:solidFill>
              <a:latin typeface="Calibri" pitchFamily="34" charset="0"/>
            </a:endParaRPr>
          </a:p>
        </p:txBody>
      </p:sp>
      <p:sp>
        <p:nvSpPr>
          <p:cNvPr id="2" name="Header Placeholder 1"/>
          <p:cNvSpPr>
            <a:spLocks noGrp="1"/>
          </p:cNvSpPr>
          <p:nvPr>
            <p:ph type="hdr" sz="quarter" idx="10"/>
          </p:nvPr>
        </p:nvSpPr>
        <p:spPr/>
        <p:txBody>
          <a:bodyPr/>
          <a:lstStyle/>
          <a:p>
            <a:pPr>
              <a:defRPr/>
            </a:pPr>
            <a:r>
              <a:rPr lang="en-GB" smtClean="0"/>
              <a:t>School Counselor Conference 4.18.13</a:t>
            </a:r>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r>
              <a:rPr lang="en-US" sz="1600" dirty="0"/>
              <a:t>Some schools  and communities have relationships and resources that seem to come together fairly easily and  they have services  in a short time;</a:t>
            </a:r>
          </a:p>
          <a:p>
            <a:endParaRPr lang="en-US" sz="1600" dirty="0"/>
          </a:p>
          <a:p>
            <a:r>
              <a:rPr lang="en-US" sz="1600" dirty="0"/>
              <a:t>Other schools  may have to work on building the relationships; seeking the resources;  my advice is :</a:t>
            </a:r>
          </a:p>
          <a:p>
            <a:r>
              <a:rPr lang="en-US" sz="1600" dirty="0"/>
              <a:t>Don’t give up; and if you don’t have an agency that steps up to  work with you immediately, seek other resources; and also  start small with what is possible. You may not be able to get a full time therapist immediately; but you should be  talking with your community providers about what is possible; can they  continue the dialogue ; perhaps  conduct a </a:t>
            </a:r>
            <a:r>
              <a:rPr lang="en-US" sz="1600" dirty="0" err="1"/>
              <a:t>sucicide</a:t>
            </a:r>
            <a:r>
              <a:rPr lang="en-US" sz="1600" dirty="0"/>
              <a:t> prevention education program; address stigma, train school personnel on trauma and its effects; strengthen the  procedures for referral or response to emergencies.</a:t>
            </a:r>
          </a:p>
        </p:txBody>
      </p:sp>
      <p:sp>
        <p:nvSpPr>
          <p:cNvPr id="4" name="Slide Number Placeholder 3"/>
          <p:cNvSpPr>
            <a:spLocks noGrp="1"/>
          </p:cNvSpPr>
          <p:nvPr>
            <p:ph type="sldNum" sz="quarter" idx="10"/>
          </p:nvPr>
        </p:nvSpPr>
        <p:spPr/>
        <p:txBody>
          <a:bodyPr/>
          <a:lstStyle/>
          <a:p>
            <a:fld id="{41939A42-DB54-403F-A908-6B0BD7A41305}" type="slidenum">
              <a:rPr lang="en-US" smtClean="0"/>
              <a:pPr/>
              <a:t>22</a:t>
            </a:fld>
            <a:endParaRPr lang="en-US"/>
          </a:p>
        </p:txBody>
      </p:sp>
    </p:spTree>
    <p:extLst>
      <p:ext uri="{BB962C8B-B14F-4D97-AF65-F5344CB8AC3E}">
        <p14:creationId xmlns:p14="http://schemas.microsoft.com/office/powerpoint/2010/main" val="2053515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23</a:t>
            </a:fld>
            <a:endParaRPr lang="en-US"/>
          </a:p>
        </p:txBody>
      </p:sp>
    </p:spTree>
    <p:extLst>
      <p:ext uri="{BB962C8B-B14F-4D97-AF65-F5344CB8AC3E}">
        <p14:creationId xmlns:p14="http://schemas.microsoft.com/office/powerpoint/2010/main" val="2910951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39A42-DB54-403F-A908-6B0BD7A41305}" type="slidenum">
              <a:rPr lang="en-US" smtClean="0"/>
              <a:pPr/>
              <a:t>24</a:t>
            </a:fld>
            <a:endParaRPr lang="en-US"/>
          </a:p>
        </p:txBody>
      </p:sp>
    </p:spTree>
    <p:extLst>
      <p:ext uri="{BB962C8B-B14F-4D97-AF65-F5344CB8AC3E}">
        <p14:creationId xmlns:p14="http://schemas.microsoft.com/office/powerpoint/2010/main" val="1433577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a:xfrm>
            <a:off x="708660" y="4451985"/>
            <a:ext cx="5669280" cy="4217670"/>
          </a:xfrm>
          <a:prstGeom prst="rect">
            <a:avLst/>
          </a:prstGeom>
        </p:spPr>
        <p:txBody>
          <a:bodyPr lIns="94041" tIns="47021" rIns="94041" bIns="47021">
            <a:normAutofit/>
          </a:bodyPr>
          <a:lstStyle/>
          <a:p>
            <a:endParaRPr lang="en-US" sz="1600" dirty="0"/>
          </a:p>
        </p:txBody>
      </p:sp>
      <p:sp>
        <p:nvSpPr>
          <p:cNvPr id="4" name="Slide Number Placeholder 3"/>
          <p:cNvSpPr>
            <a:spLocks noGrp="1"/>
          </p:cNvSpPr>
          <p:nvPr>
            <p:ph type="sldNum" sz="quarter" idx="10"/>
          </p:nvPr>
        </p:nvSpPr>
        <p:spPr/>
        <p:txBody>
          <a:bodyPr/>
          <a:lstStyle/>
          <a:p>
            <a:fld id="{BEF8B0BB-5EF1-4703-9063-C731EC9D950E}" type="slidenum">
              <a:rPr lang="en-US" smtClean="0">
                <a:solidFill>
                  <a:prstClr val="black"/>
                </a:solidFill>
              </a:rPr>
              <a:pPr/>
              <a:t>25</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School Counselor Conference 4.18.13</a:t>
            </a:r>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26</a:t>
            </a:fld>
            <a:endParaRPr lang="en-US"/>
          </a:p>
        </p:txBody>
      </p:sp>
    </p:spTree>
    <p:extLst>
      <p:ext uri="{BB962C8B-B14F-4D97-AF65-F5344CB8AC3E}">
        <p14:creationId xmlns:p14="http://schemas.microsoft.com/office/powerpoint/2010/main" val="498273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27</a:t>
            </a:fld>
            <a:endParaRPr lang="en-US"/>
          </a:p>
        </p:txBody>
      </p:sp>
    </p:spTree>
    <p:extLst>
      <p:ext uri="{BB962C8B-B14F-4D97-AF65-F5344CB8AC3E}">
        <p14:creationId xmlns:p14="http://schemas.microsoft.com/office/powerpoint/2010/main" val="400305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28</a:t>
            </a:fld>
            <a:endParaRPr lang="en-US"/>
          </a:p>
        </p:txBody>
      </p:sp>
    </p:spTree>
    <p:extLst>
      <p:ext uri="{BB962C8B-B14F-4D97-AF65-F5344CB8AC3E}">
        <p14:creationId xmlns:p14="http://schemas.microsoft.com/office/powerpoint/2010/main" val="3349388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29</a:t>
            </a:fld>
            <a:endParaRPr lang="en-US"/>
          </a:p>
        </p:txBody>
      </p:sp>
    </p:spTree>
    <p:extLst>
      <p:ext uri="{BB962C8B-B14F-4D97-AF65-F5344CB8AC3E}">
        <p14:creationId xmlns:p14="http://schemas.microsoft.com/office/powerpoint/2010/main" val="213681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b="1" u="sng" dirty="0"/>
              <a:t>Thank you:</a:t>
            </a:r>
            <a:r>
              <a:rPr lang="en-US" b="1" dirty="0"/>
              <a:t>  </a:t>
            </a:r>
            <a:r>
              <a:rPr lang="en-US" dirty="0"/>
              <a:t>We would like to acknowledge the funders, presenters and staff for making this event possible.  In particular, the Bureau for Behavioral Health , which funds the mental health component of the technical assistance provided by the Marshall TA Center; the West Virginia Department of Education- Office of Special Programs and other divisions for their continuing support, staff and guidance in promoting the importance of mental health and the role of communities in schools; the Center for School Mental Health at the University of Maryland, and Amy Leedy and Kevin Simpson from our staff at Marshall for the behind the scenes work to make this webinar possible.</a:t>
            </a:r>
          </a:p>
          <a:p>
            <a:endParaRPr lang="en-US" dirty="0"/>
          </a:p>
        </p:txBody>
      </p:sp>
      <p:sp>
        <p:nvSpPr>
          <p:cNvPr id="4" name="Slide Number Placeholder 3"/>
          <p:cNvSpPr>
            <a:spLocks noGrp="1"/>
          </p:cNvSpPr>
          <p:nvPr>
            <p:ph type="sldNum" sz="quarter" idx="10"/>
          </p:nvPr>
        </p:nvSpPr>
        <p:spPr/>
        <p:txBody>
          <a:bodyPr/>
          <a:lstStyle/>
          <a:p>
            <a:fld id="{41939A42-DB54-403F-A908-6B0BD7A41305}" type="slidenum">
              <a:rPr lang="en-US" smtClean="0"/>
              <a:pPr/>
              <a:t>3</a:t>
            </a:fld>
            <a:endParaRPr lang="en-US"/>
          </a:p>
        </p:txBody>
      </p:sp>
    </p:spTree>
    <p:extLst>
      <p:ext uri="{BB962C8B-B14F-4D97-AF65-F5344CB8AC3E}">
        <p14:creationId xmlns:p14="http://schemas.microsoft.com/office/powerpoint/2010/main" val="883278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30</a:t>
            </a:fld>
            <a:endParaRPr lang="en-US"/>
          </a:p>
        </p:txBody>
      </p:sp>
    </p:spTree>
    <p:extLst>
      <p:ext uri="{BB962C8B-B14F-4D97-AF65-F5344CB8AC3E}">
        <p14:creationId xmlns:p14="http://schemas.microsoft.com/office/powerpoint/2010/main" val="2758401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31</a:t>
            </a:fld>
            <a:endParaRPr lang="en-US"/>
          </a:p>
        </p:txBody>
      </p:sp>
    </p:spTree>
    <p:extLst>
      <p:ext uri="{BB962C8B-B14F-4D97-AF65-F5344CB8AC3E}">
        <p14:creationId xmlns:p14="http://schemas.microsoft.com/office/powerpoint/2010/main" val="1176832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32</a:t>
            </a:fld>
            <a:endParaRPr lang="en-US"/>
          </a:p>
        </p:txBody>
      </p:sp>
    </p:spTree>
    <p:extLst>
      <p:ext uri="{BB962C8B-B14F-4D97-AF65-F5344CB8AC3E}">
        <p14:creationId xmlns:p14="http://schemas.microsoft.com/office/powerpoint/2010/main" val="4091244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eaLnBrk="0">
              <a:tabLst>
                <a:tab pos="652730" algn="l"/>
                <a:tab pos="1305461" algn="l"/>
                <a:tab pos="1958191" algn="l"/>
                <a:tab pos="2610922" algn="l"/>
              </a:tabLst>
              <a:defRPr>
                <a:solidFill>
                  <a:schemeClr val="tx1"/>
                </a:solidFill>
                <a:latin typeface="Arial" charset="0"/>
                <a:ea typeface="Microsoft YaHei" charset="-122"/>
              </a:defRPr>
            </a:lvl1pPr>
            <a:lvl2pPr eaLnBrk="0">
              <a:tabLst>
                <a:tab pos="652730" algn="l"/>
                <a:tab pos="1305461" algn="l"/>
                <a:tab pos="1958191" algn="l"/>
                <a:tab pos="2610922" algn="l"/>
              </a:tabLst>
              <a:defRPr>
                <a:solidFill>
                  <a:schemeClr val="tx1"/>
                </a:solidFill>
                <a:latin typeface="Arial" charset="0"/>
                <a:ea typeface="Microsoft YaHei" charset="-122"/>
              </a:defRPr>
            </a:lvl2pPr>
            <a:lvl3pPr eaLnBrk="0">
              <a:tabLst>
                <a:tab pos="652730" algn="l"/>
                <a:tab pos="1305461" algn="l"/>
                <a:tab pos="1958191" algn="l"/>
                <a:tab pos="2610922" algn="l"/>
              </a:tabLst>
              <a:defRPr>
                <a:solidFill>
                  <a:schemeClr val="tx1"/>
                </a:solidFill>
                <a:latin typeface="Arial" charset="0"/>
                <a:ea typeface="Microsoft YaHei" charset="-122"/>
              </a:defRPr>
            </a:lvl3pPr>
            <a:lvl4pPr eaLnBrk="0">
              <a:tabLst>
                <a:tab pos="652730" algn="l"/>
                <a:tab pos="1305461" algn="l"/>
                <a:tab pos="1958191" algn="l"/>
                <a:tab pos="2610922" algn="l"/>
              </a:tabLst>
              <a:defRPr>
                <a:solidFill>
                  <a:schemeClr val="tx1"/>
                </a:solidFill>
                <a:latin typeface="Arial" charset="0"/>
                <a:ea typeface="Microsoft YaHei" charset="-122"/>
              </a:defRPr>
            </a:lvl4pPr>
            <a:lvl5pPr eaLnBrk="0">
              <a:tabLst>
                <a:tab pos="652730" algn="l"/>
                <a:tab pos="1305461" algn="l"/>
                <a:tab pos="1958191" algn="l"/>
                <a:tab pos="2610922" algn="l"/>
              </a:tabLst>
              <a:defRPr>
                <a:solidFill>
                  <a:schemeClr val="tx1"/>
                </a:solidFill>
                <a:latin typeface="Arial" charset="0"/>
                <a:ea typeface="Microsoft YaHei" charset="-122"/>
              </a:defRPr>
            </a:lvl5pPr>
            <a:lvl6pPr marL="226738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6pPr>
            <a:lvl7pPr marL="267963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7pPr>
            <a:lvl8pPr marL="3091881"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8pPr>
            <a:lvl9pPr marL="3504132"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9pPr>
          </a:lstStyle>
          <a:p>
            <a:pPr eaLnBrk="1"/>
            <a:fld id="{585BF522-9595-443E-AC4D-45438CF461F3}" type="slidenum">
              <a:rPr lang="en-US" altLang="en-US">
                <a:solidFill>
                  <a:srgbClr val="000000"/>
                </a:solidFill>
                <a:latin typeface="Times New Roman" pitchFamily="16" charset="0"/>
              </a:rPr>
              <a:pPr eaLnBrk="1"/>
              <a:t>33</a:t>
            </a:fld>
            <a:endParaRPr lang="en-US" altLang="en-US">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1379538" y="900113"/>
            <a:ext cx="4327525" cy="3244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1096772" y="4458770"/>
            <a:ext cx="4899011" cy="36001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34</a:t>
            </a:fld>
            <a:endParaRPr lang="en-US"/>
          </a:p>
        </p:txBody>
      </p:sp>
    </p:spTree>
    <p:extLst>
      <p:ext uri="{BB962C8B-B14F-4D97-AF65-F5344CB8AC3E}">
        <p14:creationId xmlns:p14="http://schemas.microsoft.com/office/powerpoint/2010/main" val="2948491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lvl1pPr eaLnBrk="0">
              <a:tabLst>
                <a:tab pos="652730" algn="l"/>
                <a:tab pos="1305461" algn="l"/>
                <a:tab pos="1958191" algn="l"/>
                <a:tab pos="2610922" algn="l"/>
              </a:tabLst>
              <a:defRPr>
                <a:solidFill>
                  <a:schemeClr val="tx1"/>
                </a:solidFill>
                <a:latin typeface="Arial" charset="0"/>
                <a:ea typeface="Microsoft YaHei" charset="-122"/>
              </a:defRPr>
            </a:lvl1pPr>
            <a:lvl2pPr eaLnBrk="0">
              <a:tabLst>
                <a:tab pos="652730" algn="l"/>
                <a:tab pos="1305461" algn="l"/>
                <a:tab pos="1958191" algn="l"/>
                <a:tab pos="2610922" algn="l"/>
              </a:tabLst>
              <a:defRPr>
                <a:solidFill>
                  <a:schemeClr val="tx1"/>
                </a:solidFill>
                <a:latin typeface="Arial" charset="0"/>
                <a:ea typeface="Microsoft YaHei" charset="-122"/>
              </a:defRPr>
            </a:lvl2pPr>
            <a:lvl3pPr eaLnBrk="0">
              <a:tabLst>
                <a:tab pos="652730" algn="l"/>
                <a:tab pos="1305461" algn="l"/>
                <a:tab pos="1958191" algn="l"/>
                <a:tab pos="2610922" algn="l"/>
              </a:tabLst>
              <a:defRPr>
                <a:solidFill>
                  <a:schemeClr val="tx1"/>
                </a:solidFill>
                <a:latin typeface="Arial" charset="0"/>
                <a:ea typeface="Microsoft YaHei" charset="-122"/>
              </a:defRPr>
            </a:lvl3pPr>
            <a:lvl4pPr eaLnBrk="0">
              <a:tabLst>
                <a:tab pos="652730" algn="l"/>
                <a:tab pos="1305461" algn="l"/>
                <a:tab pos="1958191" algn="l"/>
                <a:tab pos="2610922" algn="l"/>
              </a:tabLst>
              <a:defRPr>
                <a:solidFill>
                  <a:schemeClr val="tx1"/>
                </a:solidFill>
                <a:latin typeface="Arial" charset="0"/>
                <a:ea typeface="Microsoft YaHei" charset="-122"/>
              </a:defRPr>
            </a:lvl4pPr>
            <a:lvl5pPr eaLnBrk="0">
              <a:tabLst>
                <a:tab pos="652730" algn="l"/>
                <a:tab pos="1305461" algn="l"/>
                <a:tab pos="1958191" algn="l"/>
                <a:tab pos="2610922" algn="l"/>
              </a:tabLst>
              <a:defRPr>
                <a:solidFill>
                  <a:schemeClr val="tx1"/>
                </a:solidFill>
                <a:latin typeface="Arial" charset="0"/>
                <a:ea typeface="Microsoft YaHei" charset="-122"/>
              </a:defRPr>
            </a:lvl5pPr>
            <a:lvl6pPr marL="226738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6pPr>
            <a:lvl7pPr marL="267963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7pPr>
            <a:lvl8pPr marL="3091881"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8pPr>
            <a:lvl9pPr marL="3504132"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9pPr>
          </a:lstStyle>
          <a:p>
            <a:pPr eaLnBrk="1"/>
            <a:fld id="{9204550B-D580-4836-AF2B-033EB5999C98}" type="slidenum">
              <a:rPr lang="en-US" altLang="en-US">
                <a:solidFill>
                  <a:srgbClr val="000000"/>
                </a:solidFill>
                <a:latin typeface="Times New Roman" pitchFamily="16" charset="0"/>
              </a:rPr>
              <a:pPr eaLnBrk="1"/>
              <a:t>35</a:t>
            </a:fld>
            <a:endParaRPr lang="en-US" altLang="en-US">
              <a:solidFill>
                <a:srgbClr val="000000"/>
              </a:solidFill>
              <a:latin typeface="Times New Roman" pitchFamily="16" charset="0"/>
            </a:endParaRPr>
          </a:p>
        </p:txBody>
      </p:sp>
      <p:sp>
        <p:nvSpPr>
          <p:cNvPr id="29699" name="Rectangle 1"/>
          <p:cNvSpPr txBox="1">
            <a:spLocks noGrp="1" noRot="1" noChangeAspect="1" noChangeArrowheads="1" noTextEdit="1"/>
          </p:cNvSpPr>
          <p:nvPr>
            <p:ph type="sldImg"/>
          </p:nvPr>
        </p:nvSpPr>
        <p:spPr>
          <a:xfrm>
            <a:off x="1379538" y="900113"/>
            <a:ext cx="4327525" cy="3244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txBox="1">
            <a:spLocks noGrp="1" noChangeArrowheads="1"/>
          </p:cNvSpPr>
          <p:nvPr>
            <p:ph type="body" idx="1"/>
          </p:nvPr>
        </p:nvSpPr>
        <p:spPr>
          <a:xfrm>
            <a:off x="1096772" y="4458770"/>
            <a:ext cx="4899011" cy="36001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lvl1pPr eaLnBrk="0">
              <a:tabLst>
                <a:tab pos="652730" algn="l"/>
                <a:tab pos="1305461" algn="l"/>
                <a:tab pos="1958191" algn="l"/>
                <a:tab pos="2610922" algn="l"/>
              </a:tabLst>
              <a:defRPr>
                <a:solidFill>
                  <a:schemeClr val="tx1"/>
                </a:solidFill>
                <a:latin typeface="Arial" charset="0"/>
                <a:ea typeface="Microsoft YaHei" charset="-122"/>
              </a:defRPr>
            </a:lvl1pPr>
            <a:lvl2pPr eaLnBrk="0">
              <a:tabLst>
                <a:tab pos="652730" algn="l"/>
                <a:tab pos="1305461" algn="l"/>
                <a:tab pos="1958191" algn="l"/>
                <a:tab pos="2610922" algn="l"/>
              </a:tabLst>
              <a:defRPr>
                <a:solidFill>
                  <a:schemeClr val="tx1"/>
                </a:solidFill>
                <a:latin typeface="Arial" charset="0"/>
                <a:ea typeface="Microsoft YaHei" charset="-122"/>
              </a:defRPr>
            </a:lvl2pPr>
            <a:lvl3pPr eaLnBrk="0">
              <a:tabLst>
                <a:tab pos="652730" algn="l"/>
                <a:tab pos="1305461" algn="l"/>
                <a:tab pos="1958191" algn="l"/>
                <a:tab pos="2610922" algn="l"/>
              </a:tabLst>
              <a:defRPr>
                <a:solidFill>
                  <a:schemeClr val="tx1"/>
                </a:solidFill>
                <a:latin typeface="Arial" charset="0"/>
                <a:ea typeface="Microsoft YaHei" charset="-122"/>
              </a:defRPr>
            </a:lvl3pPr>
            <a:lvl4pPr eaLnBrk="0">
              <a:tabLst>
                <a:tab pos="652730" algn="l"/>
                <a:tab pos="1305461" algn="l"/>
                <a:tab pos="1958191" algn="l"/>
                <a:tab pos="2610922" algn="l"/>
              </a:tabLst>
              <a:defRPr>
                <a:solidFill>
                  <a:schemeClr val="tx1"/>
                </a:solidFill>
                <a:latin typeface="Arial" charset="0"/>
                <a:ea typeface="Microsoft YaHei" charset="-122"/>
              </a:defRPr>
            </a:lvl4pPr>
            <a:lvl5pPr eaLnBrk="0">
              <a:tabLst>
                <a:tab pos="652730" algn="l"/>
                <a:tab pos="1305461" algn="l"/>
                <a:tab pos="1958191" algn="l"/>
                <a:tab pos="2610922" algn="l"/>
              </a:tabLst>
              <a:defRPr>
                <a:solidFill>
                  <a:schemeClr val="tx1"/>
                </a:solidFill>
                <a:latin typeface="Arial" charset="0"/>
                <a:ea typeface="Microsoft YaHei" charset="-122"/>
              </a:defRPr>
            </a:lvl5pPr>
            <a:lvl6pPr marL="226738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6pPr>
            <a:lvl7pPr marL="267963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7pPr>
            <a:lvl8pPr marL="3091881"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8pPr>
            <a:lvl9pPr marL="3504132"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9pPr>
          </a:lstStyle>
          <a:p>
            <a:pPr eaLnBrk="1"/>
            <a:fld id="{7C33367B-8CFA-41A9-B299-C4BB12B61680}" type="slidenum">
              <a:rPr lang="en-US" altLang="en-US">
                <a:solidFill>
                  <a:srgbClr val="000000"/>
                </a:solidFill>
                <a:latin typeface="Times New Roman" pitchFamily="16" charset="0"/>
              </a:rPr>
              <a:pPr eaLnBrk="1"/>
              <a:t>36</a:t>
            </a:fld>
            <a:endParaRPr lang="en-US" altLang="en-US">
              <a:solidFill>
                <a:srgbClr val="000000"/>
              </a:solidFill>
              <a:latin typeface="Times New Roman" pitchFamily="16" charset="0"/>
            </a:endParaRPr>
          </a:p>
        </p:txBody>
      </p:sp>
      <p:sp>
        <p:nvSpPr>
          <p:cNvPr id="22531" name="Rectangle 1"/>
          <p:cNvSpPr txBox="1">
            <a:spLocks noGrp="1" noRot="1" noChangeAspect="1" noChangeArrowheads="1" noTextEdit="1"/>
          </p:cNvSpPr>
          <p:nvPr>
            <p:ph type="sldImg"/>
          </p:nvPr>
        </p:nvSpPr>
        <p:spPr>
          <a:xfrm>
            <a:off x="1379538" y="900113"/>
            <a:ext cx="4327525" cy="3244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txBox="1">
            <a:spLocks noGrp="1" noChangeArrowheads="1"/>
          </p:cNvSpPr>
          <p:nvPr>
            <p:ph type="body" idx="1"/>
          </p:nvPr>
        </p:nvSpPr>
        <p:spPr>
          <a:xfrm>
            <a:off x="1096772" y="4458770"/>
            <a:ext cx="4899011" cy="36001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lvl1pPr eaLnBrk="0">
              <a:tabLst>
                <a:tab pos="652730" algn="l"/>
                <a:tab pos="1305461" algn="l"/>
                <a:tab pos="1958191" algn="l"/>
                <a:tab pos="2610922" algn="l"/>
              </a:tabLst>
              <a:defRPr>
                <a:solidFill>
                  <a:schemeClr val="tx1"/>
                </a:solidFill>
                <a:latin typeface="Arial" charset="0"/>
                <a:ea typeface="Microsoft YaHei" charset="-122"/>
              </a:defRPr>
            </a:lvl1pPr>
            <a:lvl2pPr eaLnBrk="0">
              <a:tabLst>
                <a:tab pos="652730" algn="l"/>
                <a:tab pos="1305461" algn="l"/>
                <a:tab pos="1958191" algn="l"/>
                <a:tab pos="2610922" algn="l"/>
              </a:tabLst>
              <a:defRPr>
                <a:solidFill>
                  <a:schemeClr val="tx1"/>
                </a:solidFill>
                <a:latin typeface="Arial" charset="0"/>
                <a:ea typeface="Microsoft YaHei" charset="-122"/>
              </a:defRPr>
            </a:lvl2pPr>
            <a:lvl3pPr eaLnBrk="0">
              <a:tabLst>
                <a:tab pos="652730" algn="l"/>
                <a:tab pos="1305461" algn="l"/>
                <a:tab pos="1958191" algn="l"/>
                <a:tab pos="2610922" algn="l"/>
              </a:tabLst>
              <a:defRPr>
                <a:solidFill>
                  <a:schemeClr val="tx1"/>
                </a:solidFill>
                <a:latin typeface="Arial" charset="0"/>
                <a:ea typeface="Microsoft YaHei" charset="-122"/>
              </a:defRPr>
            </a:lvl3pPr>
            <a:lvl4pPr eaLnBrk="0">
              <a:tabLst>
                <a:tab pos="652730" algn="l"/>
                <a:tab pos="1305461" algn="l"/>
                <a:tab pos="1958191" algn="l"/>
                <a:tab pos="2610922" algn="l"/>
              </a:tabLst>
              <a:defRPr>
                <a:solidFill>
                  <a:schemeClr val="tx1"/>
                </a:solidFill>
                <a:latin typeface="Arial" charset="0"/>
                <a:ea typeface="Microsoft YaHei" charset="-122"/>
              </a:defRPr>
            </a:lvl4pPr>
            <a:lvl5pPr eaLnBrk="0">
              <a:tabLst>
                <a:tab pos="652730" algn="l"/>
                <a:tab pos="1305461" algn="l"/>
                <a:tab pos="1958191" algn="l"/>
                <a:tab pos="2610922" algn="l"/>
              </a:tabLst>
              <a:defRPr>
                <a:solidFill>
                  <a:schemeClr val="tx1"/>
                </a:solidFill>
                <a:latin typeface="Arial" charset="0"/>
                <a:ea typeface="Microsoft YaHei" charset="-122"/>
              </a:defRPr>
            </a:lvl5pPr>
            <a:lvl6pPr marL="226738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6pPr>
            <a:lvl7pPr marL="267963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7pPr>
            <a:lvl8pPr marL="3091881"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8pPr>
            <a:lvl9pPr marL="3504132"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9pPr>
          </a:lstStyle>
          <a:p>
            <a:pPr eaLnBrk="1"/>
            <a:fld id="{D31C1182-582C-45F7-B89A-A2819EAA7DB0}" type="slidenum">
              <a:rPr lang="en-US" altLang="en-US">
                <a:solidFill>
                  <a:srgbClr val="000000"/>
                </a:solidFill>
                <a:latin typeface="Times New Roman" pitchFamily="16" charset="0"/>
              </a:rPr>
              <a:pPr eaLnBrk="1"/>
              <a:t>37</a:t>
            </a:fld>
            <a:endParaRPr lang="en-US" altLang="en-US">
              <a:solidFill>
                <a:srgbClr val="000000"/>
              </a:solidFill>
              <a:latin typeface="Times New Roman" pitchFamily="16" charset="0"/>
            </a:endParaRPr>
          </a:p>
        </p:txBody>
      </p:sp>
      <p:sp>
        <p:nvSpPr>
          <p:cNvPr id="28675" name="Rectangle 1"/>
          <p:cNvSpPr txBox="1">
            <a:spLocks noGrp="1" noRot="1" noChangeAspect="1" noChangeArrowheads="1" noTextEdit="1"/>
          </p:cNvSpPr>
          <p:nvPr>
            <p:ph type="sldImg"/>
          </p:nvPr>
        </p:nvSpPr>
        <p:spPr>
          <a:xfrm>
            <a:off x="1379538" y="900113"/>
            <a:ext cx="4327525" cy="3244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txBox="1">
            <a:spLocks noGrp="1" noChangeArrowheads="1"/>
          </p:cNvSpPr>
          <p:nvPr>
            <p:ph type="body" idx="1"/>
          </p:nvPr>
        </p:nvSpPr>
        <p:spPr>
          <a:xfrm>
            <a:off x="1096772" y="4458770"/>
            <a:ext cx="4899011" cy="36001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Our program goals are consistent with the mission of both YHS’s Division of Behavior Health Services and that of the public schools who</a:t>
            </a:r>
            <a:r>
              <a:rPr lang="en-US" baseline="0" dirty="0" smtClean="0"/>
              <a:t> are our partners.</a:t>
            </a:r>
            <a:endParaRPr lang="en-US" dirty="0"/>
          </a:p>
        </p:txBody>
      </p:sp>
      <p:sp>
        <p:nvSpPr>
          <p:cNvPr id="4" name="Slide Number Placeholder 3"/>
          <p:cNvSpPr>
            <a:spLocks noGrp="1"/>
          </p:cNvSpPr>
          <p:nvPr>
            <p:ph type="sldNum" sz="quarter" idx="10"/>
          </p:nvPr>
        </p:nvSpPr>
        <p:spPr/>
        <p:txBody>
          <a:bodyPr/>
          <a:lstStyle/>
          <a:p>
            <a:fld id="{86494EA3-9CB3-4362-9238-A1DA7A6DA79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682133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lvl1pPr eaLnBrk="0">
              <a:tabLst>
                <a:tab pos="652730" algn="l"/>
                <a:tab pos="1305461" algn="l"/>
                <a:tab pos="1958191" algn="l"/>
                <a:tab pos="2610922" algn="l"/>
              </a:tabLst>
              <a:defRPr>
                <a:solidFill>
                  <a:schemeClr val="tx1"/>
                </a:solidFill>
                <a:latin typeface="Arial" charset="0"/>
                <a:ea typeface="Microsoft YaHei" charset="-122"/>
              </a:defRPr>
            </a:lvl1pPr>
            <a:lvl2pPr eaLnBrk="0">
              <a:tabLst>
                <a:tab pos="652730" algn="l"/>
                <a:tab pos="1305461" algn="l"/>
                <a:tab pos="1958191" algn="l"/>
                <a:tab pos="2610922" algn="l"/>
              </a:tabLst>
              <a:defRPr>
                <a:solidFill>
                  <a:schemeClr val="tx1"/>
                </a:solidFill>
                <a:latin typeface="Arial" charset="0"/>
                <a:ea typeface="Microsoft YaHei" charset="-122"/>
              </a:defRPr>
            </a:lvl2pPr>
            <a:lvl3pPr eaLnBrk="0">
              <a:tabLst>
                <a:tab pos="652730" algn="l"/>
                <a:tab pos="1305461" algn="l"/>
                <a:tab pos="1958191" algn="l"/>
                <a:tab pos="2610922" algn="l"/>
              </a:tabLst>
              <a:defRPr>
                <a:solidFill>
                  <a:schemeClr val="tx1"/>
                </a:solidFill>
                <a:latin typeface="Arial" charset="0"/>
                <a:ea typeface="Microsoft YaHei" charset="-122"/>
              </a:defRPr>
            </a:lvl3pPr>
            <a:lvl4pPr eaLnBrk="0">
              <a:tabLst>
                <a:tab pos="652730" algn="l"/>
                <a:tab pos="1305461" algn="l"/>
                <a:tab pos="1958191" algn="l"/>
                <a:tab pos="2610922" algn="l"/>
              </a:tabLst>
              <a:defRPr>
                <a:solidFill>
                  <a:schemeClr val="tx1"/>
                </a:solidFill>
                <a:latin typeface="Arial" charset="0"/>
                <a:ea typeface="Microsoft YaHei" charset="-122"/>
              </a:defRPr>
            </a:lvl4pPr>
            <a:lvl5pPr eaLnBrk="0">
              <a:tabLst>
                <a:tab pos="652730" algn="l"/>
                <a:tab pos="1305461" algn="l"/>
                <a:tab pos="1958191" algn="l"/>
                <a:tab pos="2610922" algn="l"/>
              </a:tabLst>
              <a:defRPr>
                <a:solidFill>
                  <a:schemeClr val="tx1"/>
                </a:solidFill>
                <a:latin typeface="Arial" charset="0"/>
                <a:ea typeface="Microsoft YaHei" charset="-122"/>
              </a:defRPr>
            </a:lvl5pPr>
            <a:lvl6pPr marL="226738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6pPr>
            <a:lvl7pPr marL="267963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7pPr>
            <a:lvl8pPr marL="3091881"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8pPr>
            <a:lvl9pPr marL="3504132"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9pPr>
          </a:lstStyle>
          <a:p>
            <a:pPr eaLnBrk="1"/>
            <a:fld id="{CC46ADFC-925E-4862-89A7-C0C0700006E8}" type="slidenum">
              <a:rPr lang="en-US" altLang="en-US">
                <a:solidFill>
                  <a:srgbClr val="000000"/>
                </a:solidFill>
                <a:latin typeface="Times New Roman" pitchFamily="16" charset="0"/>
              </a:rPr>
              <a:pPr eaLnBrk="1"/>
              <a:t>39</a:t>
            </a:fld>
            <a:endParaRPr lang="en-US" altLang="en-US">
              <a:solidFill>
                <a:srgbClr val="000000"/>
              </a:solidFill>
              <a:latin typeface="Times New Roman" pitchFamily="16" charset="0"/>
            </a:endParaRPr>
          </a:p>
        </p:txBody>
      </p:sp>
      <p:sp>
        <p:nvSpPr>
          <p:cNvPr id="30723" name="Rectangle 1"/>
          <p:cNvSpPr txBox="1">
            <a:spLocks noGrp="1" noRot="1" noChangeAspect="1" noChangeArrowheads="1" noTextEdit="1"/>
          </p:cNvSpPr>
          <p:nvPr>
            <p:ph type="sldImg"/>
          </p:nvPr>
        </p:nvSpPr>
        <p:spPr>
          <a:xfrm>
            <a:off x="1379538" y="900113"/>
            <a:ext cx="4327525" cy="3244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txBox="1">
            <a:spLocks noGrp="1" noChangeArrowheads="1"/>
          </p:cNvSpPr>
          <p:nvPr>
            <p:ph type="body" idx="1"/>
          </p:nvPr>
        </p:nvSpPr>
        <p:spPr>
          <a:xfrm>
            <a:off x="1096772" y="4458770"/>
            <a:ext cx="4899011" cy="36001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endParaRPr lang="en-US" dirty="0" smtClean="0"/>
          </a:p>
          <a:p>
            <a:r>
              <a:rPr lang="en-US" b="1" u="sng" dirty="0"/>
              <a:t>Participants will:</a:t>
            </a:r>
            <a:r>
              <a:rPr lang="en-US" dirty="0"/>
              <a:t> </a:t>
            </a:r>
          </a:p>
          <a:p>
            <a:r>
              <a:rPr lang="en-US" dirty="0"/>
              <a:t> </a:t>
            </a:r>
          </a:p>
          <a:p>
            <a:pPr lvl="0"/>
            <a:r>
              <a:rPr lang="en-US" dirty="0"/>
              <a:t>Increase understanding of  the Community Schools model</a:t>
            </a:r>
          </a:p>
          <a:p>
            <a:pPr lvl="0"/>
            <a:r>
              <a:rPr lang="en-US" dirty="0"/>
              <a:t>Increase understanding of Expanded School Mental Health in West Virginia</a:t>
            </a:r>
          </a:p>
          <a:p>
            <a:pPr lvl="0"/>
            <a:r>
              <a:rPr lang="en-US" dirty="0"/>
              <a:t>Identify at least three resources for implementing school mental health services in a school</a:t>
            </a:r>
          </a:p>
          <a:p>
            <a:endParaRPr lang="en-US" dirty="0"/>
          </a:p>
        </p:txBody>
      </p:sp>
      <p:sp>
        <p:nvSpPr>
          <p:cNvPr id="4" name="Slide Number Placeholder 3"/>
          <p:cNvSpPr>
            <a:spLocks noGrp="1"/>
          </p:cNvSpPr>
          <p:nvPr>
            <p:ph type="sldNum" sz="quarter" idx="10"/>
          </p:nvPr>
        </p:nvSpPr>
        <p:spPr/>
        <p:txBody>
          <a:bodyPr/>
          <a:lstStyle/>
          <a:p>
            <a:fld id="{41939A42-DB54-403F-A908-6B0BD7A41305}" type="slidenum">
              <a:rPr lang="en-US" smtClean="0"/>
              <a:pPr/>
              <a:t>4</a:t>
            </a:fld>
            <a:endParaRPr lang="en-US"/>
          </a:p>
        </p:txBody>
      </p:sp>
    </p:spTree>
    <p:extLst>
      <p:ext uri="{BB962C8B-B14F-4D97-AF65-F5344CB8AC3E}">
        <p14:creationId xmlns:p14="http://schemas.microsoft.com/office/powerpoint/2010/main" val="3667577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lvl1pPr eaLnBrk="0">
              <a:tabLst>
                <a:tab pos="652730" algn="l"/>
                <a:tab pos="1305461" algn="l"/>
                <a:tab pos="1958191" algn="l"/>
                <a:tab pos="2610922" algn="l"/>
              </a:tabLst>
              <a:defRPr>
                <a:solidFill>
                  <a:schemeClr val="tx1"/>
                </a:solidFill>
                <a:latin typeface="Arial" charset="0"/>
                <a:ea typeface="Microsoft YaHei" charset="-122"/>
              </a:defRPr>
            </a:lvl1pPr>
            <a:lvl2pPr eaLnBrk="0">
              <a:tabLst>
                <a:tab pos="652730" algn="l"/>
                <a:tab pos="1305461" algn="l"/>
                <a:tab pos="1958191" algn="l"/>
                <a:tab pos="2610922" algn="l"/>
              </a:tabLst>
              <a:defRPr>
                <a:solidFill>
                  <a:schemeClr val="tx1"/>
                </a:solidFill>
                <a:latin typeface="Arial" charset="0"/>
                <a:ea typeface="Microsoft YaHei" charset="-122"/>
              </a:defRPr>
            </a:lvl2pPr>
            <a:lvl3pPr eaLnBrk="0">
              <a:tabLst>
                <a:tab pos="652730" algn="l"/>
                <a:tab pos="1305461" algn="l"/>
                <a:tab pos="1958191" algn="l"/>
                <a:tab pos="2610922" algn="l"/>
              </a:tabLst>
              <a:defRPr>
                <a:solidFill>
                  <a:schemeClr val="tx1"/>
                </a:solidFill>
                <a:latin typeface="Arial" charset="0"/>
                <a:ea typeface="Microsoft YaHei" charset="-122"/>
              </a:defRPr>
            </a:lvl3pPr>
            <a:lvl4pPr eaLnBrk="0">
              <a:tabLst>
                <a:tab pos="652730" algn="l"/>
                <a:tab pos="1305461" algn="l"/>
                <a:tab pos="1958191" algn="l"/>
                <a:tab pos="2610922" algn="l"/>
              </a:tabLst>
              <a:defRPr>
                <a:solidFill>
                  <a:schemeClr val="tx1"/>
                </a:solidFill>
                <a:latin typeface="Arial" charset="0"/>
                <a:ea typeface="Microsoft YaHei" charset="-122"/>
              </a:defRPr>
            </a:lvl4pPr>
            <a:lvl5pPr eaLnBrk="0">
              <a:tabLst>
                <a:tab pos="652730" algn="l"/>
                <a:tab pos="1305461" algn="l"/>
                <a:tab pos="1958191" algn="l"/>
                <a:tab pos="2610922" algn="l"/>
              </a:tabLst>
              <a:defRPr>
                <a:solidFill>
                  <a:schemeClr val="tx1"/>
                </a:solidFill>
                <a:latin typeface="Arial" charset="0"/>
                <a:ea typeface="Microsoft YaHei" charset="-122"/>
              </a:defRPr>
            </a:lvl5pPr>
            <a:lvl6pPr marL="226738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6pPr>
            <a:lvl7pPr marL="267963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7pPr>
            <a:lvl8pPr marL="3091881"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8pPr>
            <a:lvl9pPr marL="3504132"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9pPr>
          </a:lstStyle>
          <a:p>
            <a:pPr eaLnBrk="1"/>
            <a:fld id="{E18ED0F6-9AA4-49AD-90A5-C21111B07FCE}" type="slidenum">
              <a:rPr lang="en-US" altLang="en-US">
                <a:solidFill>
                  <a:srgbClr val="000000"/>
                </a:solidFill>
                <a:latin typeface="Times New Roman" pitchFamily="16" charset="0"/>
              </a:rPr>
              <a:pPr eaLnBrk="1"/>
              <a:t>40</a:t>
            </a:fld>
            <a:endParaRPr lang="en-US" altLang="en-US">
              <a:solidFill>
                <a:srgbClr val="000000"/>
              </a:solidFill>
              <a:latin typeface="Times New Roman" pitchFamily="16" charset="0"/>
            </a:endParaRPr>
          </a:p>
        </p:txBody>
      </p:sp>
      <p:sp>
        <p:nvSpPr>
          <p:cNvPr id="31747" name="Rectangle 1"/>
          <p:cNvSpPr txBox="1">
            <a:spLocks noGrp="1" noRot="1" noChangeAspect="1" noChangeArrowheads="1" noTextEdit="1"/>
          </p:cNvSpPr>
          <p:nvPr>
            <p:ph type="sldImg"/>
          </p:nvPr>
        </p:nvSpPr>
        <p:spPr>
          <a:xfrm>
            <a:off x="1201738" y="712788"/>
            <a:ext cx="4683125" cy="35131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txBox="1">
            <a:spLocks noGrp="1" noChangeArrowheads="1"/>
          </p:cNvSpPr>
          <p:nvPr>
            <p:ph type="body" idx="1"/>
          </p:nvPr>
        </p:nvSpPr>
        <p:spPr>
          <a:xfrm>
            <a:off x="708363" y="4451812"/>
            <a:ext cx="5668387" cy="421801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Youth are referred</a:t>
            </a:r>
            <a:r>
              <a:rPr lang="en-US" baseline="0" dirty="0" smtClean="0"/>
              <a:t>  in multiple ways and once referred receive an intake in their local school or they can choose to come to a YHS service site. If services are to be provided in the school, the school counselor notifies the parent, and explains the program.  With the parent’s permission she/he then sends the referral to YHS’ case manager (Family Services Specialist) who then contacts the family, further explains the program and the schedules an enrollment appointment. During the enrollment process the family provides informed consent to receive services within the local school and the assessment process begins. All interventions provided in the schools are evidence-based (either listed on SAMHSA’s National Registry of Evidenced-Based Model programs or on the California Department of Social Services Registry of Evidence-based mental health and social program for youth.</a:t>
            </a:r>
            <a:endParaRPr lang="en-US" dirty="0"/>
          </a:p>
        </p:txBody>
      </p:sp>
      <p:sp>
        <p:nvSpPr>
          <p:cNvPr id="4" name="Slide Number Placeholder 3"/>
          <p:cNvSpPr>
            <a:spLocks noGrp="1"/>
          </p:cNvSpPr>
          <p:nvPr>
            <p:ph type="sldNum" sz="quarter" idx="10"/>
          </p:nvPr>
        </p:nvSpPr>
        <p:spPr/>
        <p:txBody>
          <a:bodyPr/>
          <a:lstStyle/>
          <a:p>
            <a:fld id="{86494EA3-9CB3-4362-9238-A1DA7A6DA79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921212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Significant to the success of any service</a:t>
            </a:r>
            <a:r>
              <a:rPr lang="en-US" baseline="0" dirty="0" smtClean="0"/>
              <a:t> is the reduction or elimination of barriers to that service. The following barriers presented formidable challenges to youth and their parents who were seeking mental health services in the more remote communities we serve.  Today, thanks to our ESMH program, “Health Connections” we have successfully addressed these barriers.</a:t>
            </a:r>
            <a:endParaRPr lang="en-US" dirty="0"/>
          </a:p>
        </p:txBody>
      </p:sp>
      <p:sp>
        <p:nvSpPr>
          <p:cNvPr id="4" name="Slide Number Placeholder 3"/>
          <p:cNvSpPr>
            <a:spLocks noGrp="1"/>
          </p:cNvSpPr>
          <p:nvPr>
            <p:ph type="sldNum" sz="quarter" idx="10"/>
          </p:nvPr>
        </p:nvSpPr>
        <p:spPr/>
        <p:txBody>
          <a:bodyPr/>
          <a:lstStyle/>
          <a:p>
            <a:fld id="{86494EA3-9CB3-4362-9238-A1DA7A6DA79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894260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$4 per gallon of gasoline</a:t>
            </a:r>
            <a:r>
              <a:rPr lang="en-US" baseline="0" dirty="0" smtClean="0"/>
              <a:t> was a major barrier to services. Long distances to travel during winter months over two-lane roads in mountainous terrain is also a significant barrier the has been eliminated for many youth.</a:t>
            </a:r>
          </a:p>
          <a:p>
            <a:endParaRPr lang="en-US" baseline="0" dirty="0" smtClean="0"/>
          </a:p>
          <a:p>
            <a:r>
              <a:rPr lang="en-US" baseline="0" dirty="0" smtClean="0"/>
              <a:t>Most rural parent’s can not afford loss work hours to get their child to MH services, therefore they do not enroll the child in services. A loss to the child, the school and the agency. This is a very family and consumer friendly service and is highly rated by 95% of our clients and parents who use it each month. </a:t>
            </a:r>
          </a:p>
          <a:p>
            <a:endParaRPr lang="en-US" baseline="0" dirty="0" smtClean="0"/>
          </a:p>
          <a:p>
            <a:r>
              <a:rPr lang="en-US" baseline="0" dirty="0" smtClean="0"/>
              <a:t>Most rural communities have extremely limited access to a child psychiatrists or psychologists, both so important to the provision of quality mental health services  for children. Prior to our ESMH program some children traveled 2-4 hours each way to see our child psychiatrist requiring the child to miss a whole day of school and the parent a whole day of work, each month. YHS-Telecare eliminates these significant barriers and provides ready access to our child psychiatrists and psychologists, regardless of where they live, through the use of HIPPA compliant, secure video-conferencing and inexpensive lap top computers, cameras and microphones.</a:t>
            </a:r>
            <a:endParaRPr lang="en-US" dirty="0"/>
          </a:p>
        </p:txBody>
      </p:sp>
      <p:sp>
        <p:nvSpPr>
          <p:cNvPr id="4" name="Slide Number Placeholder 3"/>
          <p:cNvSpPr>
            <a:spLocks noGrp="1"/>
          </p:cNvSpPr>
          <p:nvPr>
            <p:ph type="sldNum" sz="quarter" idx="10"/>
          </p:nvPr>
        </p:nvSpPr>
        <p:spPr/>
        <p:txBody>
          <a:bodyPr/>
          <a:lstStyle/>
          <a:p>
            <a:fld id="{86494EA3-9CB3-4362-9238-A1DA7A6DA79C}"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765661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Our major work is at</a:t>
            </a:r>
            <a:r>
              <a:rPr lang="en-US" baseline="0" dirty="0" smtClean="0"/>
              <a:t> the Tier 3 level, as this is the most needed service in all of the schools we serve.  </a:t>
            </a:r>
            <a:endParaRPr lang="en-US" dirty="0"/>
          </a:p>
        </p:txBody>
      </p:sp>
      <p:sp>
        <p:nvSpPr>
          <p:cNvPr id="4" name="Slide Number Placeholder 3"/>
          <p:cNvSpPr>
            <a:spLocks noGrp="1"/>
          </p:cNvSpPr>
          <p:nvPr>
            <p:ph type="sldNum" sz="quarter" idx="10"/>
          </p:nvPr>
        </p:nvSpPr>
        <p:spPr/>
        <p:txBody>
          <a:bodyPr/>
          <a:lstStyle/>
          <a:p>
            <a:fld id="{86494EA3-9CB3-4362-9238-A1DA7A6DA79C}"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005736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lvl1pPr eaLnBrk="0">
              <a:tabLst>
                <a:tab pos="652730" algn="l"/>
                <a:tab pos="1305461" algn="l"/>
                <a:tab pos="1958191" algn="l"/>
                <a:tab pos="2610922" algn="l"/>
              </a:tabLst>
              <a:defRPr>
                <a:solidFill>
                  <a:schemeClr val="tx1"/>
                </a:solidFill>
                <a:latin typeface="Arial" charset="0"/>
                <a:ea typeface="Microsoft YaHei" charset="-122"/>
              </a:defRPr>
            </a:lvl1pPr>
            <a:lvl2pPr eaLnBrk="0">
              <a:tabLst>
                <a:tab pos="652730" algn="l"/>
                <a:tab pos="1305461" algn="l"/>
                <a:tab pos="1958191" algn="l"/>
                <a:tab pos="2610922" algn="l"/>
              </a:tabLst>
              <a:defRPr>
                <a:solidFill>
                  <a:schemeClr val="tx1"/>
                </a:solidFill>
                <a:latin typeface="Arial" charset="0"/>
                <a:ea typeface="Microsoft YaHei" charset="-122"/>
              </a:defRPr>
            </a:lvl2pPr>
            <a:lvl3pPr eaLnBrk="0">
              <a:tabLst>
                <a:tab pos="652730" algn="l"/>
                <a:tab pos="1305461" algn="l"/>
                <a:tab pos="1958191" algn="l"/>
                <a:tab pos="2610922" algn="l"/>
              </a:tabLst>
              <a:defRPr>
                <a:solidFill>
                  <a:schemeClr val="tx1"/>
                </a:solidFill>
                <a:latin typeface="Arial" charset="0"/>
                <a:ea typeface="Microsoft YaHei" charset="-122"/>
              </a:defRPr>
            </a:lvl3pPr>
            <a:lvl4pPr eaLnBrk="0">
              <a:tabLst>
                <a:tab pos="652730" algn="l"/>
                <a:tab pos="1305461" algn="l"/>
                <a:tab pos="1958191" algn="l"/>
                <a:tab pos="2610922" algn="l"/>
              </a:tabLst>
              <a:defRPr>
                <a:solidFill>
                  <a:schemeClr val="tx1"/>
                </a:solidFill>
                <a:latin typeface="Arial" charset="0"/>
                <a:ea typeface="Microsoft YaHei" charset="-122"/>
              </a:defRPr>
            </a:lvl4pPr>
            <a:lvl5pPr eaLnBrk="0">
              <a:tabLst>
                <a:tab pos="652730" algn="l"/>
                <a:tab pos="1305461" algn="l"/>
                <a:tab pos="1958191" algn="l"/>
                <a:tab pos="2610922" algn="l"/>
              </a:tabLst>
              <a:defRPr>
                <a:solidFill>
                  <a:schemeClr val="tx1"/>
                </a:solidFill>
                <a:latin typeface="Arial" charset="0"/>
                <a:ea typeface="Microsoft YaHei" charset="-122"/>
              </a:defRPr>
            </a:lvl5pPr>
            <a:lvl6pPr marL="226738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6pPr>
            <a:lvl7pPr marL="267963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7pPr>
            <a:lvl8pPr marL="3091881"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8pPr>
            <a:lvl9pPr marL="3504132"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9pPr>
          </a:lstStyle>
          <a:p>
            <a:pPr eaLnBrk="1"/>
            <a:fld id="{48E146F2-02B9-4E66-BD9A-322A0EB1237B}" type="slidenum">
              <a:rPr lang="en-US" altLang="en-US">
                <a:solidFill>
                  <a:srgbClr val="000000"/>
                </a:solidFill>
                <a:latin typeface="Times New Roman" pitchFamily="16" charset="0"/>
              </a:rPr>
              <a:pPr eaLnBrk="1"/>
              <a:t>45</a:t>
            </a:fld>
            <a:endParaRPr lang="en-US" altLang="en-US">
              <a:solidFill>
                <a:srgbClr val="000000"/>
              </a:solidFill>
              <a:latin typeface="Times New Roman" pitchFamily="16" charset="0"/>
            </a:endParaRPr>
          </a:p>
        </p:txBody>
      </p:sp>
      <p:sp>
        <p:nvSpPr>
          <p:cNvPr id="32771" name="Rectangle 1"/>
          <p:cNvSpPr txBox="1">
            <a:spLocks noGrp="1" noRot="1" noChangeAspect="1" noChangeArrowheads="1" noTextEdit="1"/>
          </p:cNvSpPr>
          <p:nvPr>
            <p:ph type="sldImg"/>
          </p:nvPr>
        </p:nvSpPr>
        <p:spPr>
          <a:xfrm>
            <a:off x="1438275" y="668338"/>
            <a:ext cx="4410075" cy="33067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txBox="1">
            <a:spLocks noGrp="1" noChangeArrowheads="1"/>
          </p:cNvSpPr>
          <p:nvPr>
            <p:ph type="body" idx="1"/>
          </p:nvPr>
        </p:nvSpPr>
        <p:spPr>
          <a:xfrm>
            <a:off x="729197" y="4187402"/>
            <a:ext cx="5829109" cy="39675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lvl1pPr eaLnBrk="0">
              <a:tabLst>
                <a:tab pos="652730" algn="l"/>
                <a:tab pos="1305461" algn="l"/>
                <a:tab pos="1958191" algn="l"/>
                <a:tab pos="2610922" algn="l"/>
              </a:tabLst>
              <a:defRPr>
                <a:solidFill>
                  <a:schemeClr val="tx1"/>
                </a:solidFill>
                <a:latin typeface="Arial" charset="0"/>
                <a:ea typeface="Microsoft YaHei" charset="-122"/>
              </a:defRPr>
            </a:lvl1pPr>
            <a:lvl2pPr eaLnBrk="0">
              <a:tabLst>
                <a:tab pos="652730" algn="l"/>
                <a:tab pos="1305461" algn="l"/>
                <a:tab pos="1958191" algn="l"/>
                <a:tab pos="2610922" algn="l"/>
              </a:tabLst>
              <a:defRPr>
                <a:solidFill>
                  <a:schemeClr val="tx1"/>
                </a:solidFill>
                <a:latin typeface="Arial" charset="0"/>
                <a:ea typeface="Microsoft YaHei" charset="-122"/>
              </a:defRPr>
            </a:lvl2pPr>
            <a:lvl3pPr eaLnBrk="0">
              <a:tabLst>
                <a:tab pos="652730" algn="l"/>
                <a:tab pos="1305461" algn="l"/>
                <a:tab pos="1958191" algn="l"/>
                <a:tab pos="2610922" algn="l"/>
              </a:tabLst>
              <a:defRPr>
                <a:solidFill>
                  <a:schemeClr val="tx1"/>
                </a:solidFill>
                <a:latin typeface="Arial" charset="0"/>
                <a:ea typeface="Microsoft YaHei" charset="-122"/>
              </a:defRPr>
            </a:lvl3pPr>
            <a:lvl4pPr eaLnBrk="0">
              <a:tabLst>
                <a:tab pos="652730" algn="l"/>
                <a:tab pos="1305461" algn="l"/>
                <a:tab pos="1958191" algn="l"/>
                <a:tab pos="2610922" algn="l"/>
              </a:tabLst>
              <a:defRPr>
                <a:solidFill>
                  <a:schemeClr val="tx1"/>
                </a:solidFill>
                <a:latin typeface="Arial" charset="0"/>
                <a:ea typeface="Microsoft YaHei" charset="-122"/>
              </a:defRPr>
            </a:lvl4pPr>
            <a:lvl5pPr eaLnBrk="0">
              <a:tabLst>
                <a:tab pos="652730" algn="l"/>
                <a:tab pos="1305461" algn="l"/>
                <a:tab pos="1958191" algn="l"/>
                <a:tab pos="2610922" algn="l"/>
              </a:tabLst>
              <a:defRPr>
                <a:solidFill>
                  <a:schemeClr val="tx1"/>
                </a:solidFill>
                <a:latin typeface="Arial" charset="0"/>
                <a:ea typeface="Microsoft YaHei" charset="-122"/>
              </a:defRPr>
            </a:lvl5pPr>
            <a:lvl6pPr marL="226738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6pPr>
            <a:lvl7pPr marL="267963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7pPr>
            <a:lvl8pPr marL="3091881"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8pPr>
            <a:lvl9pPr marL="3504132"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9pPr>
          </a:lstStyle>
          <a:p>
            <a:pPr eaLnBrk="1"/>
            <a:fld id="{8A5CAF17-5677-4FE4-B219-8A9C0E7E2DF1}" type="slidenum">
              <a:rPr lang="en-US" altLang="en-US">
                <a:solidFill>
                  <a:srgbClr val="000000"/>
                </a:solidFill>
                <a:latin typeface="Times New Roman" pitchFamily="16" charset="0"/>
              </a:rPr>
              <a:pPr eaLnBrk="1"/>
              <a:t>46</a:t>
            </a:fld>
            <a:endParaRPr lang="en-US" altLang="en-US">
              <a:solidFill>
                <a:srgbClr val="000000"/>
              </a:solidFill>
              <a:latin typeface="Times New Roman" pitchFamily="16" charset="0"/>
            </a:endParaRPr>
          </a:p>
        </p:txBody>
      </p:sp>
      <p:sp>
        <p:nvSpPr>
          <p:cNvPr id="33795" name="Rectangle 1"/>
          <p:cNvSpPr txBox="1">
            <a:spLocks noGrp="1" noRot="1" noChangeAspect="1" noChangeArrowheads="1" noTextEdit="1"/>
          </p:cNvSpPr>
          <p:nvPr>
            <p:ph type="sldImg"/>
          </p:nvPr>
        </p:nvSpPr>
        <p:spPr>
          <a:xfrm>
            <a:off x="1201738" y="712788"/>
            <a:ext cx="4683125" cy="35131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txBox="1">
            <a:spLocks noGrp="1" noChangeArrowheads="1"/>
          </p:cNvSpPr>
          <p:nvPr>
            <p:ph type="body" idx="1"/>
          </p:nvPr>
        </p:nvSpPr>
        <p:spPr>
          <a:xfrm>
            <a:off x="708363" y="4451812"/>
            <a:ext cx="5668387" cy="421801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eaLnBrk="0">
              <a:tabLst>
                <a:tab pos="652730" algn="l"/>
                <a:tab pos="1305461" algn="l"/>
                <a:tab pos="1958191" algn="l"/>
                <a:tab pos="2610922" algn="l"/>
              </a:tabLst>
              <a:defRPr>
                <a:solidFill>
                  <a:schemeClr val="tx1"/>
                </a:solidFill>
                <a:latin typeface="Arial" charset="0"/>
                <a:ea typeface="Microsoft YaHei" charset="-122"/>
              </a:defRPr>
            </a:lvl1pPr>
            <a:lvl2pPr eaLnBrk="0">
              <a:tabLst>
                <a:tab pos="652730" algn="l"/>
                <a:tab pos="1305461" algn="l"/>
                <a:tab pos="1958191" algn="l"/>
                <a:tab pos="2610922" algn="l"/>
              </a:tabLst>
              <a:defRPr>
                <a:solidFill>
                  <a:schemeClr val="tx1"/>
                </a:solidFill>
                <a:latin typeface="Arial" charset="0"/>
                <a:ea typeface="Microsoft YaHei" charset="-122"/>
              </a:defRPr>
            </a:lvl2pPr>
            <a:lvl3pPr eaLnBrk="0">
              <a:tabLst>
                <a:tab pos="652730" algn="l"/>
                <a:tab pos="1305461" algn="l"/>
                <a:tab pos="1958191" algn="l"/>
                <a:tab pos="2610922" algn="l"/>
              </a:tabLst>
              <a:defRPr>
                <a:solidFill>
                  <a:schemeClr val="tx1"/>
                </a:solidFill>
                <a:latin typeface="Arial" charset="0"/>
                <a:ea typeface="Microsoft YaHei" charset="-122"/>
              </a:defRPr>
            </a:lvl3pPr>
            <a:lvl4pPr eaLnBrk="0">
              <a:tabLst>
                <a:tab pos="652730" algn="l"/>
                <a:tab pos="1305461" algn="l"/>
                <a:tab pos="1958191" algn="l"/>
                <a:tab pos="2610922" algn="l"/>
              </a:tabLst>
              <a:defRPr>
                <a:solidFill>
                  <a:schemeClr val="tx1"/>
                </a:solidFill>
                <a:latin typeface="Arial" charset="0"/>
                <a:ea typeface="Microsoft YaHei" charset="-122"/>
              </a:defRPr>
            </a:lvl4pPr>
            <a:lvl5pPr eaLnBrk="0">
              <a:tabLst>
                <a:tab pos="652730" algn="l"/>
                <a:tab pos="1305461" algn="l"/>
                <a:tab pos="1958191" algn="l"/>
                <a:tab pos="2610922" algn="l"/>
              </a:tabLst>
              <a:defRPr>
                <a:solidFill>
                  <a:schemeClr val="tx1"/>
                </a:solidFill>
                <a:latin typeface="Arial" charset="0"/>
                <a:ea typeface="Microsoft YaHei" charset="-122"/>
              </a:defRPr>
            </a:lvl5pPr>
            <a:lvl6pPr marL="226738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6pPr>
            <a:lvl7pPr marL="2679630"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7pPr>
            <a:lvl8pPr marL="3091881"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8pPr>
            <a:lvl9pPr marL="3504132" indent="-206126" defTabSz="412251" eaLnBrk="0" fontAlgn="base" hangingPunct="0">
              <a:lnSpc>
                <a:spcPct val="93000"/>
              </a:lnSpc>
              <a:spcBef>
                <a:spcPct val="0"/>
              </a:spcBef>
              <a:spcAft>
                <a:spcPct val="0"/>
              </a:spcAft>
              <a:buClr>
                <a:srgbClr val="000000"/>
              </a:buClr>
              <a:buSzPct val="100000"/>
              <a:buFont typeface="Times New Roman" pitchFamily="16" charset="0"/>
              <a:tabLst>
                <a:tab pos="652730" algn="l"/>
                <a:tab pos="1305461" algn="l"/>
                <a:tab pos="1958191" algn="l"/>
                <a:tab pos="2610922" algn="l"/>
              </a:tabLst>
              <a:defRPr>
                <a:solidFill>
                  <a:schemeClr val="tx1"/>
                </a:solidFill>
                <a:latin typeface="Arial" charset="0"/>
                <a:ea typeface="Microsoft YaHei" charset="-122"/>
              </a:defRPr>
            </a:lvl9pPr>
          </a:lstStyle>
          <a:p>
            <a:pPr eaLnBrk="1"/>
            <a:fld id="{585BF522-9595-443E-AC4D-45438CF461F3}" type="slidenum">
              <a:rPr lang="en-US" altLang="en-US">
                <a:solidFill>
                  <a:srgbClr val="000000"/>
                </a:solidFill>
                <a:latin typeface="Times New Roman" pitchFamily="16" charset="0"/>
              </a:rPr>
              <a:pPr eaLnBrk="1"/>
              <a:t>47</a:t>
            </a:fld>
            <a:endParaRPr lang="en-US" altLang="en-US">
              <a:solidFill>
                <a:srgbClr val="000000"/>
              </a:solidFill>
              <a:latin typeface="Times New Roman" pitchFamily="16" charset="0"/>
            </a:endParaRPr>
          </a:p>
        </p:txBody>
      </p:sp>
      <p:sp>
        <p:nvSpPr>
          <p:cNvPr id="21507" name="Rectangle 1"/>
          <p:cNvSpPr txBox="1">
            <a:spLocks noGrp="1" noRot="1" noChangeAspect="1" noChangeArrowheads="1" noTextEdit="1"/>
          </p:cNvSpPr>
          <p:nvPr>
            <p:ph type="sldImg"/>
          </p:nvPr>
        </p:nvSpPr>
        <p:spPr>
          <a:xfrm>
            <a:off x="1379538" y="900113"/>
            <a:ext cx="4327525" cy="3244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1096772" y="4458770"/>
            <a:ext cx="4899011" cy="36001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39A42-DB54-403F-A908-6B0BD7A41305}" type="slidenum">
              <a:rPr lang="en-US" smtClean="0"/>
              <a:pPr/>
              <a:t>48</a:t>
            </a:fld>
            <a:endParaRPr lang="en-US"/>
          </a:p>
        </p:txBody>
      </p:sp>
    </p:spTree>
    <p:extLst>
      <p:ext uri="{BB962C8B-B14F-4D97-AF65-F5344CB8AC3E}">
        <p14:creationId xmlns:p14="http://schemas.microsoft.com/office/powerpoint/2010/main" val="3599509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200150" y="703263"/>
            <a:ext cx="4686300" cy="3514725"/>
          </a:xfrm>
          <a:ln/>
        </p:spPr>
      </p:sp>
      <p:sp>
        <p:nvSpPr>
          <p:cNvPr id="120835" name="Notes Placeholder 2"/>
          <p:cNvSpPr>
            <a:spLocks noGrp="1"/>
          </p:cNvSpPr>
          <p:nvPr>
            <p:ph type="body" idx="1"/>
          </p:nvPr>
        </p:nvSpPr>
        <p:spPr bwMode="auto">
          <a:xfrm>
            <a:off x="709303" y="4452626"/>
            <a:ext cx="5667996" cy="4217350"/>
          </a:xfrm>
          <a:prstGeom prst="rect">
            <a:avLst/>
          </a:prstGeom>
          <a:noFill/>
          <a:ln>
            <a:miter lim="800000"/>
            <a:headEnd/>
            <a:tailEnd/>
          </a:ln>
        </p:spPr>
        <p:txBody>
          <a:bodyPr/>
          <a:lstStyle/>
          <a:p>
            <a:r>
              <a:rPr lang="en-US" dirty="0" smtClean="0">
                <a:ea typeface="ＭＳ Ｐゴシック" pitchFamily="-106" charset="-128"/>
              </a:rPr>
              <a:t>Our</a:t>
            </a:r>
            <a:r>
              <a:rPr lang="en-US" baseline="0" dirty="0" smtClean="0">
                <a:ea typeface="ＭＳ Ｐゴシック" pitchFamily="-106" charset="-128"/>
              </a:rPr>
              <a:t> </a:t>
            </a:r>
            <a:r>
              <a:rPr lang="en-US" dirty="0" smtClean="0">
                <a:ea typeface="ＭＳ Ｐゴシック" pitchFamily="-106" charset="-128"/>
              </a:rPr>
              <a:t>New River Gorge Bridge</a:t>
            </a:r>
            <a:r>
              <a:rPr lang="en-US" baseline="0" dirty="0" smtClean="0">
                <a:ea typeface="ＭＳ Ｐゴシック" pitchFamily="-106" charset="-128"/>
              </a:rPr>
              <a:t> is a great metaphor for school mental health because most everything we do is related to building bridges between entities. </a:t>
            </a:r>
          </a:p>
          <a:p>
            <a:endParaRPr lang="en-US" baseline="0" dirty="0" smtClean="0">
              <a:ea typeface="ＭＳ Ｐゴシック" pitchFamily="-106" charset="-128"/>
            </a:endParaRPr>
          </a:p>
          <a:p>
            <a:r>
              <a:rPr lang="en-US" baseline="0" dirty="0" smtClean="0">
                <a:ea typeface="ＭＳ Ｐゴシック" pitchFamily="-106" charset="-128"/>
              </a:rPr>
              <a:t>So let me describe my role in  and provide some background or context . </a:t>
            </a:r>
            <a:r>
              <a:rPr lang="en-US" dirty="0" smtClean="0">
                <a:ea typeface="ＭＳ Ｐゴシック" pitchFamily="-106" charset="-128"/>
              </a:rPr>
              <a:t> I am with the School Health Technical Assistance Center which is based in the School of Medicine at Marshall University in Huntington. Marshall has been involved with school health centers and child mental health projects since the mid-</a:t>
            </a:r>
            <a:r>
              <a:rPr lang="en-US" dirty="0" err="1" smtClean="0">
                <a:ea typeface="ＭＳ Ｐゴシック" pitchFamily="-106" charset="-128"/>
              </a:rPr>
              <a:t>90s</a:t>
            </a:r>
            <a:r>
              <a:rPr lang="en-US" dirty="0" smtClean="0">
                <a:ea typeface="ＭＳ Ｐゴシック" pitchFamily="-106" charset="-128"/>
              </a:rPr>
              <a:t>, providing technical assistance, training and evaluation through a number of different contracts and grants. Prior to joining Marshall I was with a community health center system and developed and administered three SBHCs.</a:t>
            </a:r>
          </a:p>
          <a:p>
            <a:endParaRPr lang="en-US" dirty="0" smtClean="0">
              <a:ea typeface="ＭＳ Ｐゴシック" pitchFamily="-106" charset="-128"/>
            </a:endParaRPr>
          </a:p>
          <a:p>
            <a:r>
              <a:rPr lang="en-US" dirty="0" smtClean="0">
                <a:ea typeface="ＭＳ Ｐゴシック" pitchFamily="-106" charset="-128"/>
              </a:rPr>
              <a:t>As you may know, West Virginia is a rural state with a relatively small population of about 1.7 million persons. Our total public school enrollment is around 280,000 students. The school districts are based on county lines which means we have 55 school districts ranging in size from as few as 900  to  as many</a:t>
            </a:r>
            <a:r>
              <a:rPr lang="en-US" baseline="0" dirty="0" smtClean="0">
                <a:ea typeface="ＭＳ Ｐゴシック" pitchFamily="-106" charset="-128"/>
              </a:rPr>
              <a:t> as 27,000 </a:t>
            </a:r>
            <a:r>
              <a:rPr lang="en-US" dirty="0" smtClean="0">
                <a:ea typeface="ＭＳ Ｐゴシック" pitchFamily="-106" charset="-128"/>
              </a:rPr>
              <a:t>students. WV ranks</a:t>
            </a:r>
            <a:r>
              <a:rPr lang="en-US" baseline="0" dirty="0" smtClean="0">
                <a:ea typeface="ＭＳ Ｐゴシック" pitchFamily="-106" charset="-128"/>
              </a:rPr>
              <a:t> poorly on most health indicators –  including mental, behavioral, and substance abuse. For example, we rank 11</a:t>
            </a:r>
            <a:r>
              <a:rPr lang="en-US" baseline="30000" dirty="0" smtClean="0">
                <a:ea typeface="ＭＳ Ｐゴシック" pitchFamily="-106" charset="-128"/>
              </a:rPr>
              <a:t>th</a:t>
            </a:r>
            <a:r>
              <a:rPr lang="en-US" baseline="0" dirty="0" smtClean="0">
                <a:ea typeface="ＭＳ Ｐゴシック" pitchFamily="-106" charset="-128"/>
              </a:rPr>
              <a:t> in suicides among 15-24 year olds (14.45/100,000 vs. 9.76 for the US) and among 20-24 year olds the rate is double the national average.</a:t>
            </a:r>
            <a:endParaRPr lang="en-US" dirty="0" smtClean="0">
              <a:ea typeface="ＭＳ Ｐゴシック" pitchFamily="-106" charset="-128"/>
            </a:endParaRPr>
          </a:p>
        </p:txBody>
      </p:sp>
      <p:sp>
        <p:nvSpPr>
          <p:cNvPr id="120836" name="Slide Number Placeholder 3"/>
          <p:cNvSpPr>
            <a:spLocks noGrp="1"/>
          </p:cNvSpPr>
          <p:nvPr>
            <p:ph type="sldNum" sz="quarter" idx="5"/>
          </p:nvPr>
        </p:nvSpPr>
        <p:spPr>
          <a:noFill/>
        </p:spPr>
        <p:txBody>
          <a:bodyPr/>
          <a:lstStyle/>
          <a:p>
            <a:fld id="{780C8FD5-C2F2-4FE8-9899-93EA8B407B78}" type="slidenum">
              <a:rPr lang="en-US" smtClean="0">
                <a:solidFill>
                  <a:prstClr val="black"/>
                </a:solidFill>
                <a:latin typeface="Times New Roman" pitchFamily="18" charset="0"/>
                <a:ea typeface="ＭＳ Ｐゴシック" pitchFamily="-106" charset="-128"/>
              </a:rPr>
              <a:pPr/>
              <a:t>49</a:t>
            </a:fld>
            <a:endParaRPr lang="en-US" smtClean="0">
              <a:solidFill>
                <a:prstClr val="black"/>
              </a:solidFill>
              <a:latin typeface="Times New Roman" pitchFamily="18"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r>
              <a:rPr lang="en-US" b="1" u="sng" dirty="0"/>
              <a:t>Our presenters today are:</a:t>
            </a:r>
            <a:endParaRPr lang="en-US" dirty="0"/>
          </a:p>
          <a:p>
            <a:pPr lvl="0"/>
            <a:r>
              <a:rPr lang="en-US" dirty="0"/>
              <a:t>Paula Fields, Community Schools Coordinator, Office of Special Programs, WVDE</a:t>
            </a:r>
          </a:p>
          <a:p>
            <a:pPr lvl="0"/>
            <a:r>
              <a:rPr lang="en-US" dirty="0"/>
              <a:t>Linda Anderson, Marshall TA Center</a:t>
            </a:r>
          </a:p>
          <a:p>
            <a:pPr lvl="0"/>
            <a:r>
              <a:rPr lang="en-US" dirty="0"/>
              <a:t>Judy </a:t>
            </a:r>
            <a:r>
              <a:rPr lang="en-US" dirty="0" err="1"/>
              <a:t>Koehler,Director</a:t>
            </a:r>
            <a:r>
              <a:rPr lang="en-US" dirty="0"/>
              <a:t> , School based Services, Rainelle Medical Center</a:t>
            </a:r>
          </a:p>
          <a:p>
            <a:pPr lvl="0"/>
            <a:r>
              <a:rPr lang="en-US" dirty="0"/>
              <a:t>Margy Burns, CEO, Youth Health Services, Elkins</a:t>
            </a:r>
          </a:p>
          <a:p>
            <a:r>
              <a:rPr lang="en-US" dirty="0"/>
              <a:t> </a:t>
            </a:r>
          </a:p>
          <a:p>
            <a:r>
              <a:rPr lang="en-US" dirty="0"/>
              <a:t>After the presentations we will open it up for questions and discussion. I would also like to mention that we have Tiffany Pittman from the Bureau for Behavioral Health on the call. Tiffany is Coordinator for the school based programs which the Bureau funds. She has worked as a mental health counselor in a school based mental health program in Cabell County. And she will participate in the discussion as well</a:t>
            </a:r>
            <a:r>
              <a:rPr lang="en-US" dirty="0" smtClean="0"/>
              <a:t>.</a:t>
            </a:r>
          </a:p>
          <a:p>
            <a:endParaRPr lang="en-US" dirty="0"/>
          </a:p>
          <a:p>
            <a:r>
              <a:rPr lang="en-US" b="1" u="sng" dirty="0" smtClean="0"/>
              <a:t>Evaluation</a:t>
            </a:r>
            <a:r>
              <a:rPr lang="en-US" b="1" u="sng" dirty="0"/>
              <a:t>: </a:t>
            </a:r>
            <a:r>
              <a:rPr lang="en-US" dirty="0"/>
              <a:t>After the WebEx you will be asked to complete an evaluation. We value your feedback and would like your suggestions for additional webinar topics that might be helpful to you.</a:t>
            </a:r>
          </a:p>
          <a:p>
            <a:endParaRPr lang="en-US" dirty="0" smtClean="0"/>
          </a:p>
          <a:p>
            <a:r>
              <a:rPr lang="en-US" dirty="0"/>
              <a:t>At this time I will turn it over to Paula Fields who will get us started.</a:t>
            </a:r>
          </a:p>
          <a:p>
            <a:endParaRPr lang="en-US" dirty="0"/>
          </a:p>
          <a:p>
            <a:endParaRPr lang="en-US" dirty="0"/>
          </a:p>
        </p:txBody>
      </p:sp>
      <p:sp>
        <p:nvSpPr>
          <p:cNvPr id="4" name="Slide Number Placeholder 3"/>
          <p:cNvSpPr>
            <a:spLocks noGrp="1"/>
          </p:cNvSpPr>
          <p:nvPr>
            <p:ph type="sldNum" sz="quarter" idx="10"/>
          </p:nvPr>
        </p:nvSpPr>
        <p:spPr/>
        <p:txBody>
          <a:bodyPr/>
          <a:lstStyle/>
          <a:p>
            <a:fld id="{41939A42-DB54-403F-A908-6B0BD7A41305}" type="slidenum">
              <a:rPr lang="en-US" smtClean="0"/>
              <a:pPr/>
              <a:t>5</a:t>
            </a:fld>
            <a:endParaRPr lang="en-US"/>
          </a:p>
        </p:txBody>
      </p:sp>
    </p:spTree>
    <p:extLst>
      <p:ext uri="{BB962C8B-B14F-4D97-AF65-F5344CB8AC3E}">
        <p14:creationId xmlns:p14="http://schemas.microsoft.com/office/powerpoint/2010/main" val="127898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Its integrated focus on academics, health and social services, youth and community development and </a:t>
            </a:r>
            <a:r>
              <a:rPr lang="en-US" b="1" u="sng" dirty="0" smtClean="0"/>
              <a:t>community engagement </a:t>
            </a:r>
            <a:r>
              <a:rPr lang="en-US" dirty="0" smtClean="0"/>
              <a:t>leads to improved student learning, stronger families and healthier communities. Community schools offer a personalized curriculum that emphasizes real-world learning and community problem-solving. Schools become </a:t>
            </a:r>
            <a:r>
              <a:rPr lang="en-US" b="1" u="sng" dirty="0" smtClean="0"/>
              <a:t>centers of the community and are open to everyone </a:t>
            </a:r>
            <a:r>
              <a:rPr lang="en-US" dirty="0" smtClean="0"/>
              <a:t>– all day, every day, evenings and weekends.</a:t>
            </a:r>
          </a:p>
          <a:p>
            <a:endParaRPr lang="en-US" dirty="0" smtClean="0"/>
          </a:p>
          <a:p>
            <a:r>
              <a:rPr lang="en-US" dirty="0" smtClean="0"/>
              <a:t>Define community schools, community</a:t>
            </a:r>
            <a:r>
              <a:rPr lang="en-US" baseline="0" dirty="0" smtClean="0"/>
              <a:t> learning center, parent learning centers, hub, call it whatever works but let’s get them moving</a:t>
            </a:r>
            <a:endParaRPr lang="en-US" dirty="0" smtClean="0"/>
          </a:p>
          <a:p>
            <a:endParaRPr lang="en-US" dirty="0" smtClean="0"/>
          </a:p>
          <a:p>
            <a:r>
              <a:rPr lang="en-US" dirty="0" smtClean="0"/>
              <a:t>Realizing that community schools refers to a framework but each model is unique</a:t>
            </a:r>
            <a:r>
              <a:rPr lang="en-US" baseline="0" dirty="0" smtClean="0"/>
              <a:t> based on data driven needs</a:t>
            </a:r>
          </a:p>
          <a:p>
            <a:endParaRPr lang="en-US" dirty="0"/>
          </a:p>
        </p:txBody>
      </p:sp>
      <p:sp>
        <p:nvSpPr>
          <p:cNvPr id="4" name="Slide Number Placeholder 3"/>
          <p:cNvSpPr>
            <a:spLocks noGrp="1"/>
          </p:cNvSpPr>
          <p:nvPr>
            <p:ph type="sldNum" sz="quarter" idx="10"/>
          </p:nvPr>
        </p:nvSpPr>
        <p:spPr/>
        <p:txBody>
          <a:bodyPr/>
          <a:lstStyle/>
          <a:p>
            <a:fld id="{81538ECA-6B68-4A71-8C5F-76546AD1268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8066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F8855A9-4D36-41DA-8D7C-F5D73E58C99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7959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39A42-DB54-403F-A908-6B0BD7A41305}" type="slidenum">
              <a:rPr lang="en-US" smtClean="0"/>
              <a:pPr/>
              <a:t>8</a:t>
            </a:fld>
            <a:endParaRPr lang="en-US"/>
          </a:p>
        </p:txBody>
      </p:sp>
    </p:spTree>
    <p:extLst>
      <p:ext uri="{BB962C8B-B14F-4D97-AF65-F5344CB8AC3E}">
        <p14:creationId xmlns:p14="http://schemas.microsoft.com/office/powerpoint/2010/main" val="338552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8855A9-4D36-41DA-8D7C-F5D73E58C99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62601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New MUSOM Logo-01.jpg"/>
          <p:cNvPicPr>
            <a:picLocks noChangeAspect="1"/>
          </p:cNvPicPr>
          <p:nvPr userDrawn="1"/>
        </p:nvPicPr>
        <p:blipFill>
          <a:blip r:embed="rId2" cstate="print">
            <a:lum/>
          </a:blip>
          <a:stretch>
            <a:fillRect/>
          </a:stretch>
        </p:blipFill>
        <p:spPr>
          <a:xfrm>
            <a:off x="1828804" y="4140212"/>
            <a:ext cx="1184219" cy="1219199"/>
          </a:xfrm>
          <a:prstGeom prst="rect">
            <a:avLst/>
          </a:prstGeom>
        </p:spPr>
      </p:pic>
      <p:sp>
        <p:nvSpPr>
          <p:cNvPr id="2" name="Title 1"/>
          <p:cNvSpPr>
            <a:spLocks noGrp="1"/>
          </p:cNvSpPr>
          <p:nvPr>
            <p:ph type="ctrTitle"/>
          </p:nvPr>
        </p:nvSpPr>
        <p:spPr>
          <a:xfrm>
            <a:off x="685803" y="889024"/>
            <a:ext cx="7772400" cy="10636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159002"/>
            <a:ext cx="6400800" cy="1270001"/>
          </a:xfrm>
        </p:spPr>
        <p:txBody>
          <a:bodyPr/>
          <a:lstStyle>
            <a:lvl1pPr marL="0" indent="0" algn="ctr">
              <a:buNone/>
              <a:defRPr i="0">
                <a:solidFill>
                  <a:srgbClr val="00B050"/>
                </a:solidFill>
              </a:defRPr>
            </a:lvl1pPr>
            <a:lvl2pPr marL="456827" indent="0" algn="ctr">
              <a:buNone/>
              <a:defRPr>
                <a:solidFill>
                  <a:schemeClr val="tx1">
                    <a:tint val="75000"/>
                  </a:schemeClr>
                </a:solidFill>
              </a:defRPr>
            </a:lvl2pPr>
            <a:lvl3pPr marL="913656" indent="0" algn="ctr">
              <a:buNone/>
              <a:defRPr>
                <a:solidFill>
                  <a:schemeClr val="tx1">
                    <a:tint val="75000"/>
                  </a:schemeClr>
                </a:solidFill>
              </a:defRPr>
            </a:lvl3pPr>
            <a:lvl4pPr marL="1370484" indent="0" algn="ctr">
              <a:buNone/>
              <a:defRPr>
                <a:solidFill>
                  <a:schemeClr val="tx1">
                    <a:tint val="75000"/>
                  </a:schemeClr>
                </a:solidFill>
              </a:defRPr>
            </a:lvl4pPr>
            <a:lvl5pPr marL="1827314" indent="0" algn="ctr">
              <a:buNone/>
              <a:defRPr>
                <a:solidFill>
                  <a:schemeClr val="tx1">
                    <a:tint val="75000"/>
                  </a:schemeClr>
                </a:solidFill>
              </a:defRPr>
            </a:lvl5pPr>
            <a:lvl6pPr marL="2284140" indent="0" algn="ctr">
              <a:buNone/>
              <a:defRPr>
                <a:solidFill>
                  <a:schemeClr val="tx1">
                    <a:tint val="75000"/>
                  </a:schemeClr>
                </a:solidFill>
              </a:defRPr>
            </a:lvl6pPr>
            <a:lvl7pPr marL="2740969" indent="0" algn="ctr">
              <a:buNone/>
              <a:defRPr>
                <a:solidFill>
                  <a:schemeClr val="tx1">
                    <a:tint val="75000"/>
                  </a:schemeClr>
                </a:solidFill>
              </a:defRPr>
            </a:lvl7pPr>
            <a:lvl8pPr marL="3197798" indent="0" algn="ctr">
              <a:buNone/>
              <a:defRPr>
                <a:solidFill>
                  <a:schemeClr val="tx1">
                    <a:tint val="75000"/>
                  </a:schemeClr>
                </a:solidFill>
              </a:defRPr>
            </a:lvl8pPr>
            <a:lvl9pPr marL="3654625"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366FAE7-A695-46BB-AD4C-F9CC84FBE7E8}" type="datetime1">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FE80D-894F-4928-A243-87982988C335}" type="slidenum">
              <a:rPr lang="en-US" smtClean="0"/>
              <a:pPr/>
              <a:t>‹#›</a:t>
            </a:fld>
            <a:endParaRPr lang="en-US"/>
          </a:p>
        </p:txBody>
      </p:sp>
      <p:sp>
        <p:nvSpPr>
          <p:cNvPr id="8" name="Title 1"/>
          <p:cNvSpPr txBox="1">
            <a:spLocks/>
          </p:cNvSpPr>
          <p:nvPr userDrawn="1"/>
        </p:nvSpPr>
        <p:spPr>
          <a:xfrm>
            <a:off x="1676400" y="4444999"/>
            <a:ext cx="5791200" cy="685800"/>
          </a:xfrm>
          <a:prstGeom prst="rect">
            <a:avLst/>
          </a:prstGeom>
        </p:spPr>
        <p:txBody>
          <a:bodyPr vert="horz" lIns="91364" tIns="45682" rIns="91364" bIns="45682" rtlCol="0" anchor="ctr">
            <a:noAutofit/>
          </a:bodyPr>
          <a:lstStyle/>
          <a:p>
            <a:pPr marL="0" marR="0" lvl="0" indent="0" algn="ctr" defTabSz="913656"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outerShdw blurRad="50800" dist="38100" dir="2700000" algn="tl" rotWithShape="0">
                    <a:prstClr val="black">
                      <a:alpha val="40000"/>
                    </a:prstClr>
                  </a:outerShdw>
                </a:effectLst>
                <a:uLnTx/>
                <a:uFillTx/>
                <a:latin typeface="Georgia" pitchFamily="18" charset="0"/>
                <a:ea typeface="+mj-ea"/>
                <a:cs typeface="+mj-cs"/>
              </a:rPr>
              <a:t>West Virginia School Health </a:t>
            </a:r>
          </a:p>
          <a:p>
            <a:pPr marL="0" marR="0" lvl="0" indent="0" algn="ctr" defTabSz="913656"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outerShdw blurRad="50800" dist="38100" dir="2700000" algn="tl" rotWithShape="0">
                    <a:prstClr val="black">
                      <a:alpha val="40000"/>
                    </a:prstClr>
                  </a:outerShdw>
                </a:effectLst>
                <a:uLnTx/>
                <a:uFillTx/>
                <a:latin typeface="Georgia" pitchFamily="18" charset="0"/>
                <a:ea typeface="+mj-ea"/>
                <a:cs typeface="+mj-cs"/>
              </a:rPr>
              <a:t>Technical Assistance Center</a:t>
            </a:r>
            <a:endParaRPr kumimoji="0" lang="en-US" sz="1800" b="1"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Georgia" pitchFamily="18" charset="0"/>
              <a:ea typeface="+mj-ea"/>
              <a:cs typeface="+mj-cs"/>
            </a:endParaRPr>
          </a:p>
        </p:txBody>
      </p:sp>
    </p:spTree>
    <p:extLst>
      <p:ext uri="{BB962C8B-B14F-4D97-AF65-F5344CB8AC3E}">
        <p14:creationId xmlns:p14="http://schemas.microsoft.com/office/powerpoint/2010/main" val="4188301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3" y="5410212"/>
            <a:ext cx="4040188" cy="761999"/>
          </a:xfrm>
          <a:solidFill>
            <a:schemeClr val="accent1"/>
          </a:solidFill>
          <a:ln w="9652">
            <a:solidFill>
              <a:schemeClr val="accent1"/>
            </a:solidFill>
            <a:miter lim="800000"/>
          </a:ln>
        </p:spPr>
        <p:txBody>
          <a:bodyPr lIns="182733"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46" y="5410212"/>
            <a:ext cx="4041775" cy="761999"/>
          </a:xfrm>
          <a:solidFill>
            <a:schemeClr val="accent1"/>
          </a:solidFill>
          <a:ln w="9652">
            <a:solidFill>
              <a:schemeClr val="accent1"/>
            </a:solidFill>
            <a:miter lim="800000"/>
          </a:ln>
        </p:spPr>
        <p:txBody>
          <a:bodyPr lIns="182733"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3" y="1444299"/>
            <a:ext cx="4040188" cy="394176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46" y="1444299"/>
            <a:ext cx="4041775" cy="394176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6F4BFF-AB8C-4F81-B1C7-3B1031266C12}" type="datetimeFigureOut">
              <a:rPr lang="en-US" smtClean="0">
                <a:solidFill>
                  <a:prstClr val="black"/>
                </a:solidFill>
              </a:rPr>
              <a:pPr/>
              <a:t>2/25/2014</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5B5B46F5-2B99-492B-AE7B-3F3117F4DA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81554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9228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1"/>
            <a:ext cx="3008313" cy="11620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9"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1"/>
            <a:ext cx="3008313" cy="46910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3506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7" indent="0">
              <a:buNone/>
              <a:defRPr sz="2800"/>
            </a:lvl2pPr>
            <a:lvl3pPr marL="913656" indent="0">
              <a:buNone/>
              <a:defRPr sz="2400"/>
            </a:lvl3pPr>
            <a:lvl4pPr marL="1370484" indent="0">
              <a:buNone/>
              <a:defRPr sz="2000"/>
            </a:lvl4pPr>
            <a:lvl5pPr marL="1827314" indent="0">
              <a:buNone/>
              <a:defRPr sz="2000"/>
            </a:lvl5pPr>
            <a:lvl6pPr marL="2284140" indent="0">
              <a:buNone/>
              <a:defRPr sz="2000"/>
            </a:lvl6pPr>
            <a:lvl7pPr marL="2740969" indent="0">
              <a:buNone/>
              <a:defRPr sz="2000"/>
            </a:lvl7pPr>
            <a:lvl8pPr marL="3197798" indent="0">
              <a:buNone/>
              <a:defRPr sz="2000"/>
            </a:lvl8pPr>
            <a:lvl9pPr marL="365462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0452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5862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978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1"/>
            <a:ext cx="6400800" cy="1752601"/>
          </a:xfrm>
        </p:spPr>
        <p:txBody>
          <a:bodyPr/>
          <a:lstStyle>
            <a:lvl1pPr marL="0" indent="0" algn="ctr">
              <a:buNone/>
              <a:defRPr>
                <a:solidFill>
                  <a:schemeClr val="tx1">
                    <a:tint val="75000"/>
                  </a:schemeClr>
                </a:solidFill>
              </a:defRPr>
            </a:lvl1pPr>
            <a:lvl2pPr marL="456827" indent="0" algn="ctr">
              <a:buNone/>
              <a:defRPr>
                <a:solidFill>
                  <a:schemeClr val="tx1">
                    <a:tint val="75000"/>
                  </a:schemeClr>
                </a:solidFill>
              </a:defRPr>
            </a:lvl2pPr>
            <a:lvl3pPr marL="913656" indent="0" algn="ctr">
              <a:buNone/>
              <a:defRPr>
                <a:solidFill>
                  <a:schemeClr val="tx1">
                    <a:tint val="75000"/>
                  </a:schemeClr>
                </a:solidFill>
              </a:defRPr>
            </a:lvl3pPr>
            <a:lvl4pPr marL="1370484" indent="0" algn="ctr">
              <a:buNone/>
              <a:defRPr>
                <a:solidFill>
                  <a:schemeClr val="tx1">
                    <a:tint val="75000"/>
                  </a:schemeClr>
                </a:solidFill>
              </a:defRPr>
            </a:lvl4pPr>
            <a:lvl5pPr marL="1827314" indent="0" algn="ctr">
              <a:buNone/>
              <a:defRPr>
                <a:solidFill>
                  <a:schemeClr val="tx1">
                    <a:tint val="75000"/>
                  </a:schemeClr>
                </a:solidFill>
              </a:defRPr>
            </a:lvl5pPr>
            <a:lvl6pPr marL="2284140" indent="0" algn="ctr">
              <a:buNone/>
              <a:defRPr>
                <a:solidFill>
                  <a:schemeClr val="tx1">
                    <a:tint val="75000"/>
                  </a:schemeClr>
                </a:solidFill>
              </a:defRPr>
            </a:lvl6pPr>
            <a:lvl7pPr marL="2740969" indent="0" algn="ctr">
              <a:buNone/>
              <a:defRPr>
                <a:solidFill>
                  <a:schemeClr val="tx1">
                    <a:tint val="75000"/>
                  </a:schemeClr>
                </a:solidFill>
              </a:defRPr>
            </a:lvl7pPr>
            <a:lvl8pPr marL="3197798" indent="0" algn="ctr">
              <a:buNone/>
              <a:defRPr>
                <a:solidFill>
                  <a:schemeClr val="tx1">
                    <a:tint val="75000"/>
                  </a:schemeClr>
                </a:solidFill>
              </a:defRPr>
            </a:lvl8pPr>
            <a:lvl9pPr marL="36546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9662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5007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27" indent="0">
              <a:buNone/>
              <a:defRPr sz="1800">
                <a:solidFill>
                  <a:schemeClr val="tx1">
                    <a:tint val="75000"/>
                  </a:schemeClr>
                </a:solidFill>
              </a:defRPr>
            </a:lvl2pPr>
            <a:lvl3pPr marL="913656" indent="0">
              <a:buNone/>
              <a:defRPr sz="1600">
                <a:solidFill>
                  <a:schemeClr val="tx1">
                    <a:tint val="75000"/>
                  </a:schemeClr>
                </a:solidFill>
              </a:defRPr>
            </a:lvl3pPr>
            <a:lvl4pPr marL="1370484" indent="0">
              <a:buNone/>
              <a:defRPr sz="1400">
                <a:solidFill>
                  <a:schemeClr val="tx1">
                    <a:tint val="75000"/>
                  </a:schemeClr>
                </a:solidFill>
              </a:defRPr>
            </a:lvl4pPr>
            <a:lvl5pPr marL="1827314" indent="0">
              <a:buNone/>
              <a:defRPr sz="1400">
                <a:solidFill>
                  <a:schemeClr val="tx1">
                    <a:tint val="75000"/>
                  </a:schemeClr>
                </a:solidFill>
              </a:defRPr>
            </a:lvl5pPr>
            <a:lvl6pPr marL="2284140" indent="0">
              <a:buNone/>
              <a:defRPr sz="1400">
                <a:solidFill>
                  <a:schemeClr val="tx1">
                    <a:tint val="75000"/>
                  </a:schemeClr>
                </a:solidFill>
              </a:defRPr>
            </a:lvl6pPr>
            <a:lvl7pPr marL="2740969" indent="0">
              <a:buNone/>
              <a:defRPr sz="1400">
                <a:solidFill>
                  <a:schemeClr val="tx1">
                    <a:tint val="75000"/>
                  </a:schemeClr>
                </a:solidFill>
              </a:defRPr>
            </a:lvl7pPr>
            <a:lvl8pPr marL="3197798" indent="0">
              <a:buNone/>
              <a:defRPr sz="1400">
                <a:solidFill>
                  <a:schemeClr val="tx1">
                    <a:tint val="75000"/>
                  </a:schemeClr>
                </a:solidFill>
              </a:defRPr>
            </a:lvl8pPr>
            <a:lvl9pPr marL="36546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4025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0705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22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66F4BFF-AB8C-4F81-B1C7-3B1031266C12}" type="datetimeFigureOut">
              <a:rPr lang="en-US" smtClean="0">
                <a:solidFill>
                  <a:prstClr val="white"/>
                </a:solidFill>
              </a:rPr>
              <a:pPr/>
              <a:t>2/25/2014</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5B5B46F5-2B99-492B-AE7B-3F3117F4DA81}"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46894410"/>
      </p:ext>
    </p:extLst>
  </p:cSld>
  <p:clrMapOvr>
    <a:overrideClrMapping bg1="dk1" tx1="lt1" bg2="dk2" tx2="lt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0435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229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1"/>
            <a:ext cx="3008313" cy="11620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9"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1"/>
            <a:ext cx="3008313" cy="46910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7326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7" indent="0">
              <a:buNone/>
              <a:defRPr sz="2800"/>
            </a:lvl2pPr>
            <a:lvl3pPr marL="913656" indent="0">
              <a:buNone/>
              <a:defRPr sz="2400"/>
            </a:lvl3pPr>
            <a:lvl4pPr marL="1370484" indent="0">
              <a:buNone/>
              <a:defRPr sz="2000"/>
            </a:lvl4pPr>
            <a:lvl5pPr marL="1827314" indent="0">
              <a:buNone/>
              <a:defRPr sz="2000"/>
            </a:lvl5pPr>
            <a:lvl6pPr marL="2284140" indent="0">
              <a:buNone/>
              <a:defRPr sz="2000"/>
            </a:lvl6pPr>
            <a:lvl7pPr marL="2740969" indent="0">
              <a:buNone/>
              <a:defRPr sz="2000"/>
            </a:lvl7pPr>
            <a:lvl8pPr marL="3197798" indent="0">
              <a:buNone/>
              <a:defRPr sz="2000"/>
            </a:lvl8pPr>
            <a:lvl9pPr marL="365462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1074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5246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988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77822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078943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5977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5228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F4BFF-AB8C-4F81-B1C7-3B1031266C12}" type="datetimeFigureOut">
              <a:rPr lang="en-US" smtClean="0">
                <a:solidFill>
                  <a:prstClr val="black"/>
                </a:solidFill>
              </a:rPr>
              <a:pPr/>
              <a:t>2/25/2014</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5B5B46F5-2B99-492B-AE7B-3F3117F4DA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19939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2970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5839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
        <p:nvSpPr>
          <p:cNvPr id="2" name="Date Placeholder 1"/>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7078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 name="Date Placeholder 4"/>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97519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8029528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4076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Date Placeholder 3"/>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152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1" y="4876799"/>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4"/>
            <a:ext cx="3974592" cy="914400"/>
          </a:xfrm>
        </p:spPr>
        <p:txBody>
          <a:bodyPr/>
          <a:lstStyle>
            <a:lvl1pPr marL="0" indent="0" algn="r">
              <a:buNone/>
              <a:defRPr sz="1600"/>
            </a:lvl1pPr>
            <a:lvl2pPr>
              <a:buNone/>
              <a:defRPr sz="1300"/>
            </a:lvl2pPr>
            <a:lvl3pPr>
              <a:buNone/>
              <a:defRPr sz="1000"/>
            </a:lvl3pPr>
            <a:lvl4pPr>
              <a:buNone/>
              <a:defRPr sz="800"/>
            </a:lvl4pPr>
            <a:lvl5pPr>
              <a:buNone/>
              <a:defRPr sz="8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1"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5" y="6407944"/>
            <a:ext cx="1920240" cy="365760"/>
          </a:xfrm>
        </p:spPr>
        <p:txBody>
          <a:bodyPr/>
          <a:lstStyle>
            <a:extLst/>
          </a:lstStyle>
          <a:p>
            <a:fld id="{966F4BFF-AB8C-4F81-B1C7-3B1031266C12}" type="datetimeFigureOut">
              <a:rPr lang="en-US" smtClean="0">
                <a:solidFill>
                  <a:prstClr val="black"/>
                </a:solidFill>
              </a:rPr>
              <a:pPr/>
              <a:t>2/25/2014</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5B5B46F5-2B99-492B-AE7B-3F3117F4DA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576249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3" y="5443403"/>
            <a:ext cx="7162800" cy="648232"/>
          </a:xfrm>
          <a:noFill/>
        </p:spPr>
        <p:txBody>
          <a:bodyPr lIns="91364" tIns="0" rIns="91364" anchor="t"/>
          <a:lstStyle>
            <a:lvl1pPr marL="0" marR="18272" indent="0" algn="r">
              <a:buNone/>
              <a:defRPr sz="1400"/>
            </a:lvl1pPr>
            <a:lvl2pPr>
              <a:defRPr sz="1300"/>
            </a:lvl2pPr>
            <a:lvl3pPr>
              <a:defRPr sz="1000"/>
            </a:lvl3pPr>
            <a:lvl4pPr>
              <a:defRPr sz="800"/>
            </a:lvl4pPr>
            <a:lvl5pPr>
              <a:defRPr sz="8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3" y="189969"/>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66F4BFF-AB8C-4F81-B1C7-3B1031266C12}" type="datetimeFigureOut">
              <a:rPr lang="en-US" smtClean="0">
                <a:solidFill>
                  <a:prstClr val="white"/>
                </a:solidFill>
              </a:rPr>
              <a:pPr/>
              <a:t>2/25/2014</a:t>
            </a:fld>
            <a:endParaRPr lang="en-US">
              <a:solidFill>
                <a:prstClr val="white"/>
              </a:solidFill>
            </a:endParaRPr>
          </a:p>
        </p:txBody>
      </p:sp>
      <p:sp>
        <p:nvSpPr>
          <p:cNvPr id="6" name="Footer Placeholder 5"/>
          <p:cNvSpPr>
            <a:spLocks noGrp="1"/>
          </p:cNvSpPr>
          <p:nvPr>
            <p:ph type="ftr" sz="quarter" idx="11"/>
          </p:nvPr>
        </p:nvSpPr>
        <p:spPr>
          <a:xfrm>
            <a:off x="4380083"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B5B46F5-2B99-492B-AE7B-3F3117F4DA81}"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14" y="4865123"/>
            <a:ext cx="807543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5" y="5944944"/>
            <a:ext cx="4940624" cy="9210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364" tIns="45682" rIns="91364" bIns="45682" anchor="t" compatLnSpc="1"/>
          <a:lstStyle>
            <a:extLst/>
          </a:lstStyle>
          <a:p>
            <a:endParaRPr lang="en-US">
              <a:solidFill>
                <a:prstClr val="white"/>
              </a:solidFill>
            </a:endParaRPr>
          </a:p>
        </p:txBody>
      </p:sp>
      <p:sp>
        <p:nvSpPr>
          <p:cNvPr id="9" name="Freeform 8"/>
          <p:cNvSpPr>
            <a:spLocks/>
          </p:cNvSpPr>
          <p:nvPr/>
        </p:nvSpPr>
        <p:spPr bwMode="auto">
          <a:xfrm>
            <a:off x="485719" y="5939025"/>
            <a:ext cx="3690452" cy="9334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364" tIns="45682" rIns="91364" bIns="45682" anchor="t" compatLnSpc="1"/>
          <a:lstStyle>
            <a:extLst/>
          </a:lstStyle>
          <a:p>
            <a:endParaRPr lang="en-US">
              <a:solidFill>
                <a:prstClr val="white"/>
              </a:solidFill>
            </a:endParaRPr>
          </a:p>
        </p:txBody>
      </p:sp>
      <p:sp>
        <p:nvSpPr>
          <p:cNvPr id="10" name="Right Triangle 9"/>
          <p:cNvSpPr>
            <a:spLocks/>
          </p:cNvSpPr>
          <p:nvPr/>
        </p:nvSpPr>
        <p:spPr bwMode="auto">
          <a:xfrm>
            <a:off x="-6043" y="5791261"/>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364" tIns="45682" rIns="91364" bIns="45682" anchor="ctr" compatLnSpc="1"/>
          <a:lstStyle>
            <a:extLst/>
          </a:lstStyle>
          <a:p>
            <a:pPr algn="ctr"/>
            <a:endParaRPr lang="en-US">
              <a:solidFill>
                <a:prstClr val="white"/>
              </a:solidFill>
            </a:endParaRPr>
          </a:p>
        </p:txBody>
      </p:sp>
      <p:cxnSp>
        <p:nvCxnSpPr>
          <p:cNvPr id="11" name="Straight Connector 10"/>
          <p:cNvCxnSpPr/>
          <p:nvPr/>
        </p:nvCxnSpPr>
        <p:spPr>
          <a:xfrm>
            <a:off x="-9236" y="578775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1"/>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64" tIns="45682" rIns="91364" bIns="45682" anchor="ctr"/>
          <a:lstStyle>
            <a:extLst/>
          </a:lstStyle>
          <a:p>
            <a:endParaRPr lang="en-US">
              <a:solidFill>
                <a:prstClr val="white"/>
              </a:solidFill>
            </a:endParaRPr>
          </a:p>
        </p:txBody>
      </p:sp>
      <p:sp>
        <p:nvSpPr>
          <p:cNvPr id="13" name="Chevron 12"/>
          <p:cNvSpPr/>
          <p:nvPr/>
        </p:nvSpPr>
        <p:spPr>
          <a:xfrm>
            <a:off x="8477696" y="4988441"/>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64" tIns="45682" rIns="91364" bIns="45682" anchor="ctr"/>
          <a:lstStyle>
            <a:extLst/>
          </a:lstStyle>
          <a:p>
            <a:endParaRPr lang="en-US">
              <a:solidFill>
                <a:prstClr val="white"/>
              </a:solidFill>
            </a:endParaRPr>
          </a:p>
        </p:txBody>
      </p:sp>
    </p:spTree>
    <p:extLst>
      <p:ext uri="{BB962C8B-B14F-4D97-AF65-F5344CB8AC3E}">
        <p14:creationId xmlns:p14="http://schemas.microsoft.com/office/powerpoint/2010/main" val="261541604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5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6F4BFF-AB8C-4F81-B1C7-3B1031266C12}" type="datetimeFigureOut">
              <a:rPr lang="en-US" smtClean="0">
                <a:solidFill>
                  <a:prstClr val="black"/>
                </a:solidFill>
              </a:rPr>
              <a:pPr/>
              <a:t>2/25/2014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B5B46F5-2B99-492B-AE7B-3F3117F4DA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92945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25" y="274651"/>
            <a:ext cx="1777471" cy="5592762"/>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12" y="274644"/>
            <a:ext cx="6324601"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6F4BFF-AB8C-4F81-B1C7-3B1031266C12}" type="datetimeFigureOut">
              <a:rPr lang="en-US" smtClean="0">
                <a:solidFill>
                  <a:prstClr val="black"/>
                </a:solidFill>
              </a:rPr>
              <a:pPr/>
              <a:t>2/25/2014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B5B46F5-2B99-492B-AE7B-3F3117F4DA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68537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31"/>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1"/>
            <a:ext cx="6400800" cy="1752601"/>
          </a:xfrm>
        </p:spPr>
        <p:txBody>
          <a:bodyPr/>
          <a:lstStyle>
            <a:lvl1pPr marL="0" indent="0" algn="ctr">
              <a:buNone/>
              <a:defRPr>
                <a:solidFill>
                  <a:schemeClr val="tx1">
                    <a:tint val="75000"/>
                  </a:schemeClr>
                </a:solidFill>
              </a:defRPr>
            </a:lvl1pPr>
            <a:lvl2pPr marL="456827" indent="0" algn="ctr">
              <a:buNone/>
              <a:defRPr>
                <a:solidFill>
                  <a:schemeClr val="tx1">
                    <a:tint val="75000"/>
                  </a:schemeClr>
                </a:solidFill>
              </a:defRPr>
            </a:lvl2pPr>
            <a:lvl3pPr marL="913656" indent="0" algn="ctr">
              <a:buNone/>
              <a:defRPr>
                <a:solidFill>
                  <a:schemeClr val="tx1">
                    <a:tint val="75000"/>
                  </a:schemeClr>
                </a:solidFill>
              </a:defRPr>
            </a:lvl3pPr>
            <a:lvl4pPr marL="1370484" indent="0" algn="ctr">
              <a:buNone/>
              <a:defRPr>
                <a:solidFill>
                  <a:schemeClr val="tx1">
                    <a:tint val="75000"/>
                  </a:schemeClr>
                </a:solidFill>
              </a:defRPr>
            </a:lvl4pPr>
            <a:lvl5pPr marL="1827314" indent="0" algn="ctr">
              <a:buNone/>
              <a:defRPr>
                <a:solidFill>
                  <a:schemeClr val="tx1">
                    <a:tint val="75000"/>
                  </a:schemeClr>
                </a:solidFill>
              </a:defRPr>
            </a:lvl5pPr>
            <a:lvl6pPr marL="2284140" indent="0" algn="ctr">
              <a:buNone/>
              <a:defRPr>
                <a:solidFill>
                  <a:schemeClr val="tx1">
                    <a:tint val="75000"/>
                  </a:schemeClr>
                </a:solidFill>
              </a:defRPr>
            </a:lvl6pPr>
            <a:lvl7pPr marL="2740969" indent="0" algn="ctr">
              <a:buNone/>
              <a:defRPr>
                <a:solidFill>
                  <a:schemeClr val="tx1">
                    <a:tint val="75000"/>
                  </a:schemeClr>
                </a:solidFill>
              </a:defRPr>
            </a:lvl7pPr>
            <a:lvl8pPr marL="3197798" indent="0" algn="ctr">
              <a:buNone/>
              <a:defRPr>
                <a:solidFill>
                  <a:schemeClr val="tx1">
                    <a:tint val="75000"/>
                  </a:schemeClr>
                </a:solidFill>
              </a:defRPr>
            </a:lvl8pPr>
            <a:lvl9pPr marL="36546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F1FFBFD-E13C-40C7-BAC1-AB15164CC43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2423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E30410A-72E9-4E69-A058-834CE54DAF8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41088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6827" indent="0">
              <a:buNone/>
              <a:defRPr sz="1800">
                <a:solidFill>
                  <a:schemeClr val="tx1">
                    <a:tint val="75000"/>
                  </a:schemeClr>
                </a:solidFill>
              </a:defRPr>
            </a:lvl2pPr>
            <a:lvl3pPr marL="913656" indent="0">
              <a:buNone/>
              <a:defRPr sz="1600">
                <a:solidFill>
                  <a:schemeClr val="tx1">
                    <a:tint val="75000"/>
                  </a:schemeClr>
                </a:solidFill>
              </a:defRPr>
            </a:lvl3pPr>
            <a:lvl4pPr marL="1370484" indent="0">
              <a:buNone/>
              <a:defRPr sz="1400">
                <a:solidFill>
                  <a:schemeClr val="tx1">
                    <a:tint val="75000"/>
                  </a:schemeClr>
                </a:solidFill>
              </a:defRPr>
            </a:lvl4pPr>
            <a:lvl5pPr marL="1827314" indent="0">
              <a:buNone/>
              <a:defRPr sz="1400">
                <a:solidFill>
                  <a:schemeClr val="tx1">
                    <a:tint val="75000"/>
                  </a:schemeClr>
                </a:solidFill>
              </a:defRPr>
            </a:lvl5pPr>
            <a:lvl6pPr marL="2284140" indent="0">
              <a:buNone/>
              <a:defRPr sz="1400">
                <a:solidFill>
                  <a:schemeClr val="tx1">
                    <a:tint val="75000"/>
                  </a:schemeClr>
                </a:solidFill>
              </a:defRPr>
            </a:lvl6pPr>
            <a:lvl7pPr marL="2740969" indent="0">
              <a:buNone/>
              <a:defRPr sz="1400">
                <a:solidFill>
                  <a:schemeClr val="tx1">
                    <a:tint val="75000"/>
                  </a:schemeClr>
                </a:solidFill>
              </a:defRPr>
            </a:lvl7pPr>
            <a:lvl8pPr marL="3197798" indent="0">
              <a:buNone/>
              <a:defRPr sz="1400">
                <a:solidFill>
                  <a:schemeClr val="tx1">
                    <a:tint val="75000"/>
                  </a:schemeClr>
                </a:solidFill>
              </a:defRPr>
            </a:lvl8pPr>
            <a:lvl9pPr marL="36546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3E8AEC-6651-414D-A9E6-DB659BC7140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054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76200" y="-127001"/>
            <a:ext cx="9296400" cy="81280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p>
        </p:txBody>
      </p:sp>
      <p:pic>
        <p:nvPicPr>
          <p:cNvPr id="10" name="Picture 9" descr="New MUSOM Logo-01.jpg"/>
          <p:cNvPicPr>
            <a:picLocks noChangeAspect="1"/>
          </p:cNvPicPr>
          <p:nvPr userDrawn="1"/>
        </p:nvPicPr>
        <p:blipFill>
          <a:blip r:embed="rId2" cstate="print">
            <a:lum bright="36000"/>
          </a:blip>
          <a:stretch>
            <a:fillRect/>
          </a:stretch>
        </p:blipFill>
        <p:spPr>
          <a:xfrm>
            <a:off x="8045971" y="5867401"/>
            <a:ext cx="771036" cy="793814"/>
          </a:xfrm>
          <a:prstGeom prst="rect">
            <a:avLst/>
          </a:prstGeom>
        </p:spPr>
      </p:pic>
    </p:spTree>
    <p:extLst>
      <p:ext uri="{BB962C8B-B14F-4D97-AF65-F5344CB8AC3E}">
        <p14:creationId xmlns:p14="http://schemas.microsoft.com/office/powerpoint/2010/main" val="22178988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6" y="1600203"/>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13" y="1600203"/>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1BD1021-F458-48EB-96F5-15005384012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5346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6"/>
            <a:ext cx="4040188"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5" y="1535116"/>
            <a:ext cx="4041775"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C061565-E252-4F83-BF13-856616D17D8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31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DEB51C3-A6A5-4577-A90C-D2E4AFA3C14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391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5C3057D-CC15-42D5-B1B6-4BE40DCF178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8237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62"/>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70"/>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1" y="1435105"/>
            <a:ext cx="3008313" cy="46910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EC34758-63EC-4DBF-BAB2-2B1C925940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4489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5"/>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7" indent="0">
              <a:buNone/>
              <a:defRPr sz="2800"/>
            </a:lvl2pPr>
            <a:lvl3pPr marL="913656" indent="0">
              <a:buNone/>
              <a:defRPr sz="2400"/>
            </a:lvl3pPr>
            <a:lvl4pPr marL="1370484" indent="0">
              <a:buNone/>
              <a:defRPr sz="2000"/>
            </a:lvl4pPr>
            <a:lvl5pPr marL="1827314" indent="0">
              <a:buNone/>
              <a:defRPr sz="2000"/>
            </a:lvl5pPr>
            <a:lvl6pPr marL="2284140" indent="0">
              <a:buNone/>
              <a:defRPr sz="2000"/>
            </a:lvl6pPr>
            <a:lvl7pPr marL="2740969" indent="0">
              <a:buNone/>
              <a:defRPr sz="2000"/>
            </a:lvl7pPr>
            <a:lvl8pPr marL="3197798" indent="0">
              <a:buNone/>
              <a:defRPr sz="2000"/>
            </a:lvl8pPr>
            <a:lvl9pPr marL="3654625" indent="0">
              <a:buNone/>
              <a:defRPr sz="2000"/>
            </a:lvl9pPr>
          </a:lstStyle>
          <a:p>
            <a:endParaRPr lang="en-US"/>
          </a:p>
        </p:txBody>
      </p:sp>
      <p:sp>
        <p:nvSpPr>
          <p:cNvPr id="4" name="Text Placeholder 3"/>
          <p:cNvSpPr>
            <a:spLocks noGrp="1"/>
          </p:cNvSpPr>
          <p:nvPr>
            <p:ph type="body" sz="half" idx="2"/>
          </p:nvPr>
        </p:nvSpPr>
        <p:spPr>
          <a:xfrm>
            <a:off x="1792288" y="5367344"/>
            <a:ext cx="5486400" cy="8048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B478B46-ACDB-4ECB-BCF2-9321DDF6B6C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20491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F323D1D-8FBD-4FB5-A250-5677E4851C2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4042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13" y="274642"/>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4" y="274642"/>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9B70F2-0A28-4A2B-B68D-3F081C869F9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0132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14" y="228600"/>
            <a:ext cx="8695945"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7" y="5353977"/>
            <a:ext cx="8723376" cy="1331581"/>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3" y="1600206"/>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2"/>
            <a:ext cx="6400800" cy="1473199"/>
          </a:xfrm>
        </p:spPr>
        <p:txBody>
          <a:bodyPr>
            <a:normAutofit/>
          </a:bodyPr>
          <a:lstStyle>
            <a:lvl1pPr marL="0" indent="0" algn="ctr">
              <a:buNone/>
              <a:defRPr sz="2000">
                <a:solidFill>
                  <a:srgbClr val="FFFFFF"/>
                </a:solidFill>
              </a:defRPr>
            </a:lvl1pPr>
            <a:lvl2pPr marL="456827" indent="0" algn="ctr">
              <a:buNone/>
              <a:defRPr>
                <a:solidFill>
                  <a:schemeClr val="tx1">
                    <a:tint val="75000"/>
                  </a:schemeClr>
                </a:solidFill>
              </a:defRPr>
            </a:lvl2pPr>
            <a:lvl3pPr marL="913656" indent="0" algn="ctr">
              <a:buNone/>
              <a:defRPr>
                <a:solidFill>
                  <a:schemeClr val="tx1">
                    <a:tint val="75000"/>
                  </a:schemeClr>
                </a:solidFill>
              </a:defRPr>
            </a:lvl3pPr>
            <a:lvl4pPr marL="1370484" indent="0" algn="ctr">
              <a:buNone/>
              <a:defRPr>
                <a:solidFill>
                  <a:schemeClr val="tx1">
                    <a:tint val="75000"/>
                  </a:schemeClr>
                </a:solidFill>
              </a:defRPr>
            </a:lvl4pPr>
            <a:lvl5pPr marL="1827314" indent="0" algn="ctr">
              <a:buNone/>
              <a:defRPr>
                <a:solidFill>
                  <a:schemeClr val="tx1">
                    <a:tint val="75000"/>
                  </a:schemeClr>
                </a:solidFill>
              </a:defRPr>
            </a:lvl5pPr>
            <a:lvl6pPr marL="2284140" indent="0" algn="ctr">
              <a:buNone/>
              <a:defRPr>
                <a:solidFill>
                  <a:schemeClr val="tx1">
                    <a:tint val="75000"/>
                  </a:schemeClr>
                </a:solidFill>
              </a:defRPr>
            </a:lvl6pPr>
            <a:lvl7pPr marL="2740969" indent="0" algn="ctr">
              <a:buNone/>
              <a:defRPr>
                <a:solidFill>
                  <a:schemeClr val="tx1">
                    <a:tint val="75000"/>
                  </a:schemeClr>
                </a:solidFill>
              </a:defRPr>
            </a:lvl7pPr>
            <a:lvl8pPr marL="3197798" indent="0" algn="ctr">
              <a:buNone/>
              <a:defRPr>
                <a:solidFill>
                  <a:schemeClr val="tx1">
                    <a:tint val="75000"/>
                  </a:schemeClr>
                </a:solidFill>
              </a:defRPr>
            </a:lvl8pPr>
            <a:lvl9pPr marL="365462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1381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01274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794127"/>
            <a:ext cx="7772400" cy="1362075"/>
          </a:xfrm>
        </p:spPr>
        <p:txBody>
          <a:bodyPr anchor="t"/>
          <a:lstStyle>
            <a:lvl1pPr algn="l">
              <a:defRPr sz="39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3019429"/>
            <a:ext cx="7772400" cy="774700"/>
          </a:xfrm>
        </p:spPr>
        <p:txBody>
          <a:bodyPr anchor="b"/>
          <a:lstStyle>
            <a:lvl1pPr marL="0" indent="0">
              <a:buFont typeface="Arial" pitchFamily="34" charset="0"/>
              <a:buNone/>
              <a:defRPr sz="2000">
                <a:solidFill>
                  <a:srgbClr val="00B050"/>
                </a:solidFill>
              </a:defRPr>
            </a:lvl1pPr>
            <a:lvl2pPr marL="456827" indent="0">
              <a:buNone/>
              <a:defRPr sz="1800">
                <a:solidFill>
                  <a:schemeClr val="tx1">
                    <a:tint val="75000"/>
                  </a:schemeClr>
                </a:solidFill>
              </a:defRPr>
            </a:lvl2pPr>
            <a:lvl3pPr marL="913656" indent="0">
              <a:buNone/>
              <a:defRPr sz="1600">
                <a:solidFill>
                  <a:schemeClr val="tx1">
                    <a:tint val="75000"/>
                  </a:schemeClr>
                </a:solidFill>
              </a:defRPr>
            </a:lvl3pPr>
            <a:lvl4pPr marL="1370484" indent="0">
              <a:buNone/>
              <a:defRPr sz="1400">
                <a:solidFill>
                  <a:schemeClr val="tx1">
                    <a:tint val="75000"/>
                  </a:schemeClr>
                </a:solidFill>
              </a:defRPr>
            </a:lvl4pPr>
            <a:lvl5pPr marL="1827314" indent="0">
              <a:buNone/>
              <a:defRPr sz="1400">
                <a:solidFill>
                  <a:schemeClr val="tx1">
                    <a:tint val="75000"/>
                  </a:schemeClr>
                </a:solidFill>
              </a:defRPr>
            </a:lvl5pPr>
            <a:lvl6pPr marL="2284140" indent="0">
              <a:buNone/>
              <a:defRPr sz="1400">
                <a:solidFill>
                  <a:schemeClr val="tx1">
                    <a:tint val="75000"/>
                  </a:schemeClr>
                </a:solidFill>
              </a:defRPr>
            </a:lvl6pPr>
            <a:lvl7pPr marL="2740969" indent="0">
              <a:buNone/>
              <a:defRPr sz="1400">
                <a:solidFill>
                  <a:schemeClr val="tx1">
                    <a:tint val="75000"/>
                  </a:schemeClr>
                </a:solidFill>
              </a:defRPr>
            </a:lvl7pPr>
            <a:lvl8pPr marL="3197798" indent="0">
              <a:buNone/>
              <a:defRPr sz="1400">
                <a:solidFill>
                  <a:schemeClr val="tx1">
                    <a:tint val="75000"/>
                  </a:schemeClr>
                </a:solidFill>
              </a:defRPr>
            </a:lvl8pPr>
            <a:lvl9pPr marL="3654625"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5"/>
          <p:cNvSpPr txBox="1">
            <a:spLocks/>
          </p:cNvSpPr>
          <p:nvPr userDrawn="1"/>
        </p:nvSpPr>
        <p:spPr>
          <a:xfrm>
            <a:off x="6934213" y="6273801"/>
            <a:ext cx="1752601" cy="365125"/>
          </a:xfrm>
          <a:prstGeom prst="rect">
            <a:avLst/>
          </a:prstGeom>
        </p:spPr>
        <p:txBody>
          <a:bodyPr vert="horz" lIns="91364" tIns="45682" rIns="91364" bIns="45682" rtlCol="0" anchor="ctr"/>
          <a:lstStyle/>
          <a:p>
            <a:pPr marL="0" marR="0" lvl="0" indent="0" algn="r" defTabSz="913656" rtl="0" eaLnBrk="1" fontAlgn="auto" latinLnBrk="0" hangingPunct="1">
              <a:lnSpc>
                <a:spcPct val="100000"/>
              </a:lnSpc>
              <a:spcBef>
                <a:spcPts val="0"/>
              </a:spcBef>
              <a:spcAft>
                <a:spcPts val="0"/>
              </a:spcAft>
              <a:buClrTx/>
              <a:buSzTx/>
              <a:buFontTx/>
              <a:buNone/>
              <a:tabLst/>
              <a:defRPr/>
            </a:pPr>
            <a:fld id="{46FFE80D-894F-4928-A243-87982988C335}" type="slidenum">
              <a:rPr kumimoji="0" lang="en-US" sz="13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3656" rtl="0" eaLnBrk="1" fontAlgn="auto" latinLnBrk="0" hangingPunct="1">
                <a:lnSpc>
                  <a:spcPct val="100000"/>
                </a:lnSpc>
                <a:spcBef>
                  <a:spcPts val="0"/>
                </a:spcBef>
                <a:spcAft>
                  <a:spcPts val="0"/>
                </a:spcAft>
                <a:buClrTx/>
                <a:buSzTx/>
                <a:buFontTx/>
                <a:buNone/>
                <a:tabLst/>
                <a:defRPr/>
              </a:pPr>
              <a:t>‹#›</a:t>
            </a:fld>
            <a:endParaRPr kumimoji="0" lang="en-US" sz="13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Picture 6" descr="New MUSOM Logo-01.jpg"/>
          <p:cNvPicPr>
            <a:picLocks noChangeAspect="1"/>
          </p:cNvPicPr>
          <p:nvPr userDrawn="1"/>
        </p:nvPicPr>
        <p:blipFill>
          <a:blip r:embed="rId2" cstate="print">
            <a:lum bright="36000"/>
          </a:blip>
          <a:stretch>
            <a:fillRect/>
          </a:stretch>
        </p:blipFill>
        <p:spPr>
          <a:xfrm>
            <a:off x="8045971" y="5867401"/>
            <a:ext cx="771036" cy="793814"/>
          </a:xfrm>
          <a:prstGeom prst="rect">
            <a:avLst/>
          </a:prstGeom>
        </p:spPr>
      </p:pic>
    </p:spTree>
    <p:extLst>
      <p:ext uri="{BB962C8B-B14F-4D97-AF65-F5344CB8AC3E}">
        <p14:creationId xmlns:p14="http://schemas.microsoft.com/office/powerpoint/2010/main" val="22405171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14" y="228602"/>
            <a:ext cx="8695945"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sp>
        <p:nvSpPr>
          <p:cNvPr id="9" name="Freeform 14"/>
          <p:cNvSpPr>
            <a:spLocks/>
          </p:cNvSpPr>
          <p:nvPr/>
        </p:nvSpPr>
        <p:spPr bwMode="hidden">
          <a:xfrm>
            <a:off x="6047447" y="4203594"/>
            <a:ext cx="2876428"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364" tIns="45682" rIns="91364" bIns="45682"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3" y="4075294"/>
            <a:ext cx="5544516"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364" tIns="45682" rIns="91364" bIns="45682"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31"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364" tIns="45682" rIns="91364" bIns="45682"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1" y="4074177"/>
            <a:ext cx="3308000" cy="65155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364" tIns="45682" rIns="91364" bIns="45682"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7" y="4058569"/>
            <a:ext cx="8723376" cy="132987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364" tIns="45682" rIns="91364" bIns="45682"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3" y="2463571"/>
            <a:ext cx="7772400" cy="1524001"/>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8" y="1437456"/>
            <a:ext cx="6417733" cy="939801"/>
          </a:xfrm>
        </p:spPr>
        <p:txBody>
          <a:bodyPr anchor="b">
            <a:normAutofit/>
          </a:bodyPr>
          <a:lstStyle>
            <a:lvl1pPr marL="0" indent="0" algn="ctr">
              <a:buNone/>
              <a:defRPr sz="2000">
                <a:solidFill>
                  <a:srgbClr val="FFFFFF"/>
                </a:solidFill>
              </a:defRPr>
            </a:lvl1pPr>
            <a:lvl2pPr marL="456827" indent="0">
              <a:buNone/>
              <a:defRPr sz="1800">
                <a:solidFill>
                  <a:schemeClr val="tx1">
                    <a:tint val="75000"/>
                  </a:schemeClr>
                </a:solidFill>
              </a:defRPr>
            </a:lvl2pPr>
            <a:lvl3pPr marL="913656" indent="0">
              <a:buNone/>
              <a:defRPr sz="1600">
                <a:solidFill>
                  <a:schemeClr val="tx1">
                    <a:tint val="75000"/>
                  </a:schemeClr>
                </a:solidFill>
              </a:defRPr>
            </a:lvl3pPr>
            <a:lvl4pPr marL="1370484" indent="0">
              <a:buNone/>
              <a:defRPr sz="1400">
                <a:solidFill>
                  <a:schemeClr val="tx1">
                    <a:tint val="75000"/>
                  </a:schemeClr>
                </a:solidFill>
              </a:defRPr>
            </a:lvl4pPr>
            <a:lvl5pPr marL="1827314" indent="0">
              <a:buNone/>
              <a:defRPr sz="1400">
                <a:solidFill>
                  <a:schemeClr val="tx1">
                    <a:tint val="75000"/>
                  </a:schemeClr>
                </a:solidFill>
              </a:defRPr>
            </a:lvl5pPr>
            <a:lvl6pPr marL="2284140" indent="0">
              <a:buNone/>
              <a:defRPr sz="1400">
                <a:solidFill>
                  <a:schemeClr val="tx1">
                    <a:tint val="75000"/>
                  </a:schemeClr>
                </a:solidFill>
              </a:defRPr>
            </a:lvl6pPr>
            <a:lvl7pPr marL="2740969" indent="0">
              <a:buNone/>
              <a:defRPr sz="1400">
                <a:solidFill>
                  <a:schemeClr val="tx1">
                    <a:tint val="75000"/>
                  </a:schemeClr>
                </a:solidFill>
              </a:defRPr>
            </a:lvl7pPr>
            <a:lvl8pPr marL="3197798" indent="0">
              <a:buNone/>
              <a:defRPr sz="1400">
                <a:solidFill>
                  <a:schemeClr val="tx1">
                    <a:tint val="75000"/>
                  </a:schemeClr>
                </a:solidFill>
              </a:defRPr>
            </a:lvl8pPr>
            <a:lvl9pPr marL="36546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054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676655" y="2679194"/>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3" y="2679194"/>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1771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7" y="2678116"/>
            <a:ext cx="3822192" cy="639763"/>
          </a:xfrm>
        </p:spPr>
        <p:txBody>
          <a:bodyPr anchor="ctr"/>
          <a:lstStyle>
            <a:lvl1pPr marL="0" indent="0" algn="ctr">
              <a:buNone/>
              <a:defRPr sz="2400" b="0">
                <a:solidFill>
                  <a:schemeClr val="tx2"/>
                </a:solidFill>
                <a:latin typeface="+mj-lt"/>
              </a:defRPr>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53" y="3429003"/>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3" y="2678116"/>
            <a:ext cx="3822192" cy="639763"/>
          </a:xfrm>
        </p:spPr>
        <p:txBody>
          <a:bodyPr anchor="ctr"/>
          <a:lstStyle>
            <a:lvl1pPr marL="0" indent="0" algn="ctr">
              <a:buNone/>
              <a:defRPr sz="2400" b="0" i="0">
                <a:solidFill>
                  <a:schemeClr val="tx2"/>
                </a:solidFill>
                <a:latin typeface="+mj-lt"/>
              </a:defRPr>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3429003"/>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777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05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14" y="228600"/>
            <a:ext cx="8695945" cy="14264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7" y="714204"/>
            <a:ext cx="8723376" cy="132987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997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14" y="228600"/>
            <a:ext cx="8695945" cy="14264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
        <p:nvSpPr>
          <p:cNvPr id="4" name="Text Placeholder 3"/>
          <p:cNvSpPr>
            <a:spLocks noGrp="1"/>
          </p:cNvSpPr>
          <p:nvPr>
            <p:ph type="body" sz="half" idx="2"/>
          </p:nvPr>
        </p:nvSpPr>
        <p:spPr>
          <a:xfrm>
            <a:off x="914400" y="3581416"/>
            <a:ext cx="3352800" cy="1905003"/>
          </a:xfrm>
        </p:spPr>
        <p:txBody>
          <a:bodyPr anchor="t">
            <a:normAutofit/>
          </a:bodyPr>
          <a:lstStyle>
            <a:lvl1pPr marL="0" indent="0">
              <a:spcBef>
                <a:spcPts val="0"/>
              </a:spcBef>
              <a:spcAft>
                <a:spcPts val="600"/>
              </a:spcAft>
              <a:buNone/>
              <a:defRPr sz="1800">
                <a:solidFill>
                  <a:schemeClr val="tx2"/>
                </a:solidFill>
              </a:defRPr>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grpSp>
        <p:nvGrpSpPr>
          <p:cNvPr id="2" name="Group 23"/>
          <p:cNvGrpSpPr>
            <a:grpSpLocks noChangeAspect="1"/>
          </p:cNvGrpSpPr>
          <p:nvPr/>
        </p:nvGrpSpPr>
        <p:grpSpPr bwMode="hidden">
          <a:xfrm>
            <a:off x="211667" y="714202"/>
            <a:ext cx="8723376" cy="1331581"/>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2"/>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7" y="1828811"/>
            <a:ext cx="3904076" cy="3810001"/>
          </a:xfrm>
        </p:spPr>
        <p:txBody>
          <a:bodyPr anchor="ctr"/>
          <a:lstStyle>
            <a:lvl1pPr>
              <a:buClr>
                <a:schemeClr val="bg1"/>
              </a:buClr>
              <a:defRPr sz="23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8885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14" y="228600"/>
            <a:ext cx="8695945"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7" y="5353977"/>
            <a:ext cx="8723376" cy="1331581"/>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68" y="33867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9" y="2785533"/>
            <a:ext cx="3818468" cy="2421467"/>
          </a:xfrm>
        </p:spPr>
        <p:txBody>
          <a:bodyPr>
            <a:normAutofit/>
          </a:bodyPr>
          <a:lstStyle>
            <a:lvl1pPr marL="0" indent="0">
              <a:buNone/>
              <a:defRPr sz="1800">
                <a:solidFill>
                  <a:srgbClr val="FFFFFF"/>
                </a:solidFill>
              </a:defRPr>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
        <p:nvSpPr>
          <p:cNvPr id="3" name="Picture Placeholder 2"/>
          <p:cNvSpPr>
            <a:spLocks noGrp="1"/>
          </p:cNvSpPr>
          <p:nvPr>
            <p:ph type="pic" idx="1"/>
          </p:nvPr>
        </p:nvSpPr>
        <p:spPr>
          <a:xfrm>
            <a:off x="838203"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6827" indent="0">
              <a:buNone/>
              <a:defRPr sz="2800"/>
            </a:lvl2pPr>
            <a:lvl3pPr marL="913656" indent="0">
              <a:buNone/>
              <a:defRPr sz="2400"/>
            </a:lvl3pPr>
            <a:lvl4pPr marL="1370484" indent="0">
              <a:buNone/>
              <a:defRPr sz="2000"/>
            </a:lvl4pPr>
            <a:lvl5pPr marL="1827314" indent="0">
              <a:buNone/>
              <a:defRPr sz="2000"/>
            </a:lvl5pPr>
            <a:lvl6pPr marL="2284140" indent="0">
              <a:buNone/>
              <a:defRPr sz="2000"/>
            </a:lvl6pPr>
            <a:lvl7pPr marL="2740969" indent="0">
              <a:buNone/>
              <a:defRPr sz="2000"/>
            </a:lvl7pPr>
            <a:lvl8pPr marL="3197798" indent="0">
              <a:buNone/>
              <a:defRPr sz="2000"/>
            </a:lvl8pPr>
            <a:lvl9pPr marL="3654625"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069924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800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14" y="228600"/>
            <a:ext cx="8695945" cy="14264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grpSp>
        <p:nvGrpSpPr>
          <p:cNvPr id="15" name="Group 14"/>
          <p:cNvGrpSpPr>
            <a:grpSpLocks noChangeAspect="1"/>
          </p:cNvGrpSpPr>
          <p:nvPr/>
        </p:nvGrpSpPr>
        <p:grpSpPr bwMode="hidden">
          <a:xfrm>
            <a:off x="211667" y="714202"/>
            <a:ext cx="8723376" cy="1331581"/>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13" y="1447801"/>
            <a:ext cx="2057401"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14" y="1447811"/>
            <a:ext cx="6019801"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5949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28"/>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1"/>
            <a:ext cx="6400800" cy="1752601"/>
          </a:xfrm>
        </p:spPr>
        <p:txBody>
          <a:bodyPr/>
          <a:lstStyle>
            <a:lvl1pPr marL="0" indent="0" algn="ctr">
              <a:buNone/>
              <a:defRPr>
                <a:solidFill>
                  <a:schemeClr val="tx1">
                    <a:tint val="75000"/>
                  </a:schemeClr>
                </a:solidFill>
              </a:defRPr>
            </a:lvl1pPr>
            <a:lvl2pPr marL="456827" indent="0" algn="ctr">
              <a:buNone/>
              <a:defRPr>
                <a:solidFill>
                  <a:schemeClr val="tx1">
                    <a:tint val="75000"/>
                  </a:schemeClr>
                </a:solidFill>
              </a:defRPr>
            </a:lvl2pPr>
            <a:lvl3pPr marL="913656" indent="0" algn="ctr">
              <a:buNone/>
              <a:defRPr>
                <a:solidFill>
                  <a:schemeClr val="tx1">
                    <a:tint val="75000"/>
                  </a:schemeClr>
                </a:solidFill>
              </a:defRPr>
            </a:lvl3pPr>
            <a:lvl4pPr marL="1370484" indent="0" algn="ctr">
              <a:buNone/>
              <a:defRPr>
                <a:solidFill>
                  <a:schemeClr val="tx1">
                    <a:tint val="75000"/>
                  </a:schemeClr>
                </a:solidFill>
              </a:defRPr>
            </a:lvl4pPr>
            <a:lvl5pPr marL="1827314" indent="0" algn="ctr">
              <a:buNone/>
              <a:defRPr>
                <a:solidFill>
                  <a:schemeClr val="tx1">
                    <a:tint val="75000"/>
                  </a:schemeClr>
                </a:solidFill>
              </a:defRPr>
            </a:lvl5pPr>
            <a:lvl6pPr marL="2284140" indent="0" algn="ctr">
              <a:buNone/>
              <a:defRPr>
                <a:solidFill>
                  <a:schemeClr val="tx1">
                    <a:tint val="75000"/>
                  </a:schemeClr>
                </a:solidFill>
              </a:defRPr>
            </a:lvl6pPr>
            <a:lvl7pPr marL="2740969" indent="0" algn="ctr">
              <a:buNone/>
              <a:defRPr>
                <a:solidFill>
                  <a:schemeClr val="tx1">
                    <a:tint val="75000"/>
                  </a:schemeClr>
                </a:solidFill>
              </a:defRPr>
            </a:lvl7pPr>
            <a:lvl8pPr marL="3197798" indent="0" algn="ctr">
              <a:buNone/>
              <a:defRPr>
                <a:solidFill>
                  <a:schemeClr val="tx1">
                    <a:tint val="75000"/>
                  </a:schemeClr>
                </a:solidFill>
              </a:defRPr>
            </a:lvl8pPr>
            <a:lvl9pPr marL="36546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F1FFBFD-E13C-40C7-BAC1-AB15164CC43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188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6" y="2006614"/>
            <a:ext cx="4038601"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13" y="2006614"/>
            <a:ext cx="4038601"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76200" y="-127001"/>
            <a:ext cx="9296400" cy="81280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p>
        </p:txBody>
      </p:sp>
      <p:sp>
        <p:nvSpPr>
          <p:cNvPr id="12" name="Slide Number Placeholder 5"/>
          <p:cNvSpPr txBox="1">
            <a:spLocks/>
          </p:cNvSpPr>
          <p:nvPr userDrawn="1"/>
        </p:nvSpPr>
        <p:spPr>
          <a:xfrm>
            <a:off x="6934213" y="6273801"/>
            <a:ext cx="1752601" cy="365125"/>
          </a:xfrm>
          <a:prstGeom prst="rect">
            <a:avLst/>
          </a:prstGeom>
        </p:spPr>
        <p:txBody>
          <a:bodyPr vert="horz" lIns="91364" tIns="45682" rIns="91364" bIns="45682" rtlCol="0" anchor="ctr"/>
          <a:lstStyle/>
          <a:p>
            <a:pPr marL="0" marR="0" lvl="0" indent="0" algn="r" defTabSz="913656" rtl="0" eaLnBrk="1" fontAlgn="auto" latinLnBrk="0" hangingPunct="1">
              <a:lnSpc>
                <a:spcPct val="100000"/>
              </a:lnSpc>
              <a:spcBef>
                <a:spcPts val="0"/>
              </a:spcBef>
              <a:spcAft>
                <a:spcPts val="0"/>
              </a:spcAft>
              <a:buClrTx/>
              <a:buSzTx/>
              <a:buFontTx/>
              <a:buNone/>
              <a:tabLst/>
              <a:defRPr/>
            </a:pPr>
            <a:fld id="{46FFE80D-894F-4928-A243-87982988C335}" type="slidenum">
              <a:rPr kumimoji="0" lang="en-US" sz="13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3656" rtl="0" eaLnBrk="1" fontAlgn="auto" latinLnBrk="0" hangingPunct="1">
                <a:lnSpc>
                  <a:spcPct val="100000"/>
                </a:lnSpc>
                <a:spcBef>
                  <a:spcPts val="0"/>
                </a:spcBef>
                <a:spcAft>
                  <a:spcPts val="0"/>
                </a:spcAft>
                <a:buClrTx/>
                <a:buSzTx/>
                <a:buFontTx/>
                <a:buNone/>
                <a:tabLst/>
                <a:defRPr/>
              </a:pPr>
              <a:t>‹#›</a:t>
            </a:fld>
            <a:endParaRPr kumimoji="0" lang="en-US" sz="13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8" descr="New MUSOM Logo-01.jpg"/>
          <p:cNvPicPr>
            <a:picLocks noChangeAspect="1"/>
          </p:cNvPicPr>
          <p:nvPr userDrawn="1"/>
        </p:nvPicPr>
        <p:blipFill>
          <a:blip r:embed="rId2" cstate="print">
            <a:lum bright="36000"/>
          </a:blip>
          <a:stretch>
            <a:fillRect/>
          </a:stretch>
        </p:blipFill>
        <p:spPr>
          <a:xfrm>
            <a:off x="8045971" y="5867401"/>
            <a:ext cx="771036" cy="793814"/>
          </a:xfrm>
          <a:prstGeom prst="rect">
            <a:avLst/>
          </a:prstGeom>
        </p:spPr>
      </p:pic>
    </p:spTree>
    <p:extLst>
      <p:ext uri="{BB962C8B-B14F-4D97-AF65-F5344CB8AC3E}">
        <p14:creationId xmlns:p14="http://schemas.microsoft.com/office/powerpoint/2010/main" val="213679557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E30410A-72E9-4E69-A058-834CE54DAF8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8736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6827" indent="0">
              <a:buNone/>
              <a:defRPr sz="1800">
                <a:solidFill>
                  <a:schemeClr val="tx1">
                    <a:tint val="75000"/>
                  </a:schemeClr>
                </a:solidFill>
              </a:defRPr>
            </a:lvl2pPr>
            <a:lvl3pPr marL="913656" indent="0">
              <a:buNone/>
              <a:defRPr sz="1600">
                <a:solidFill>
                  <a:schemeClr val="tx1">
                    <a:tint val="75000"/>
                  </a:schemeClr>
                </a:solidFill>
              </a:defRPr>
            </a:lvl3pPr>
            <a:lvl4pPr marL="1370484" indent="0">
              <a:buNone/>
              <a:defRPr sz="1400">
                <a:solidFill>
                  <a:schemeClr val="tx1">
                    <a:tint val="75000"/>
                  </a:schemeClr>
                </a:solidFill>
              </a:defRPr>
            </a:lvl4pPr>
            <a:lvl5pPr marL="1827314" indent="0">
              <a:buNone/>
              <a:defRPr sz="1400">
                <a:solidFill>
                  <a:schemeClr val="tx1">
                    <a:tint val="75000"/>
                  </a:schemeClr>
                </a:solidFill>
              </a:defRPr>
            </a:lvl5pPr>
            <a:lvl6pPr marL="2284140" indent="0">
              <a:buNone/>
              <a:defRPr sz="1400">
                <a:solidFill>
                  <a:schemeClr val="tx1">
                    <a:tint val="75000"/>
                  </a:schemeClr>
                </a:solidFill>
              </a:defRPr>
            </a:lvl6pPr>
            <a:lvl7pPr marL="2740969" indent="0">
              <a:buNone/>
              <a:defRPr sz="1400">
                <a:solidFill>
                  <a:schemeClr val="tx1">
                    <a:tint val="75000"/>
                  </a:schemeClr>
                </a:solidFill>
              </a:defRPr>
            </a:lvl7pPr>
            <a:lvl8pPr marL="3197798" indent="0">
              <a:buNone/>
              <a:defRPr sz="1400">
                <a:solidFill>
                  <a:schemeClr val="tx1">
                    <a:tint val="75000"/>
                  </a:schemeClr>
                </a:solidFill>
              </a:defRPr>
            </a:lvl8pPr>
            <a:lvl9pPr marL="36546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A3E8AEC-6651-414D-A9E6-DB659BC7140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6541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6" y="1600203"/>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13" y="1600203"/>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1BD1021-F458-48EB-96F5-15005384012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8215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6"/>
            <a:ext cx="4040188"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6"/>
            <a:ext cx="4041775"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C061565-E252-4F83-BF13-856616D17D8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3076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DEB51C3-A6A5-4577-A90C-D2E4AFA3C14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71784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5C3057D-CC15-42D5-B1B6-4BE40DCF178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6845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73062"/>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7"/>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6" y="1435104"/>
            <a:ext cx="3008313" cy="46910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EC34758-63EC-4DBF-BAB2-2B1C925940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68475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5"/>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7" indent="0">
              <a:buNone/>
              <a:defRPr sz="2800"/>
            </a:lvl2pPr>
            <a:lvl3pPr marL="913656" indent="0">
              <a:buNone/>
              <a:defRPr sz="2400"/>
            </a:lvl3pPr>
            <a:lvl4pPr marL="1370484" indent="0">
              <a:buNone/>
              <a:defRPr sz="2000"/>
            </a:lvl4pPr>
            <a:lvl5pPr marL="1827314" indent="0">
              <a:buNone/>
              <a:defRPr sz="2000"/>
            </a:lvl5pPr>
            <a:lvl6pPr marL="2284140" indent="0">
              <a:buNone/>
              <a:defRPr sz="2000"/>
            </a:lvl6pPr>
            <a:lvl7pPr marL="2740969" indent="0">
              <a:buNone/>
              <a:defRPr sz="2000"/>
            </a:lvl7pPr>
            <a:lvl8pPr marL="3197798" indent="0">
              <a:buNone/>
              <a:defRPr sz="2000"/>
            </a:lvl8pPr>
            <a:lvl9pPr marL="3654625" indent="0">
              <a:buNone/>
              <a:defRPr sz="2000"/>
            </a:lvl9pPr>
          </a:lstStyle>
          <a:p>
            <a:endParaRPr lang="en-US"/>
          </a:p>
        </p:txBody>
      </p:sp>
      <p:sp>
        <p:nvSpPr>
          <p:cNvPr id="4" name="Text Placeholder 3"/>
          <p:cNvSpPr>
            <a:spLocks noGrp="1"/>
          </p:cNvSpPr>
          <p:nvPr>
            <p:ph type="body" sz="half" idx="2"/>
          </p:nvPr>
        </p:nvSpPr>
        <p:spPr>
          <a:xfrm>
            <a:off x="1792288" y="5367341"/>
            <a:ext cx="5486400" cy="8048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B478B46-ACDB-4ECB-BCF2-9321DDF6B6C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8825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F323D1D-8FBD-4FB5-A250-5677E4851C2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3585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13" y="274642"/>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4" y="274642"/>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99B70F2-0A28-4A2B-B68D-3F081C869F9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099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87421"/>
            <a:ext cx="8229600" cy="1016001"/>
          </a:xfrm>
        </p:spPr>
        <p:txBody>
          <a:bodyPr/>
          <a:lstStyle/>
          <a:p>
            <a:r>
              <a:rPr lang="en-US" smtClean="0"/>
              <a:t>Click to edit Master title style</a:t>
            </a:r>
            <a:endParaRPr lang="en-US"/>
          </a:p>
        </p:txBody>
      </p:sp>
      <p:sp>
        <p:nvSpPr>
          <p:cNvPr id="6" name="Rectangle 5"/>
          <p:cNvSpPr/>
          <p:nvPr userDrawn="1"/>
        </p:nvSpPr>
        <p:spPr>
          <a:xfrm>
            <a:off x="-76200" y="-127001"/>
            <a:ext cx="9296400" cy="81280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p>
        </p:txBody>
      </p:sp>
      <p:pic>
        <p:nvPicPr>
          <p:cNvPr id="7" name="Picture 6" descr="New MUSOM Logo-01.jpg"/>
          <p:cNvPicPr>
            <a:picLocks noChangeAspect="1"/>
          </p:cNvPicPr>
          <p:nvPr userDrawn="1"/>
        </p:nvPicPr>
        <p:blipFill>
          <a:blip r:embed="rId2" cstate="print">
            <a:lum bright="36000"/>
          </a:blip>
          <a:stretch>
            <a:fillRect/>
          </a:stretch>
        </p:blipFill>
        <p:spPr>
          <a:xfrm>
            <a:off x="8045971" y="5867401"/>
            <a:ext cx="771036" cy="793814"/>
          </a:xfrm>
          <a:prstGeom prst="rect">
            <a:avLst/>
          </a:prstGeom>
        </p:spPr>
      </p:pic>
    </p:spTree>
    <p:extLst>
      <p:ext uri="{BB962C8B-B14F-4D97-AF65-F5344CB8AC3E}">
        <p14:creationId xmlns:p14="http://schemas.microsoft.com/office/powerpoint/2010/main" val="189557749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36"/>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29"/>
            <a:ext cx="7315200" cy="1144632"/>
          </a:xfrm>
        </p:spPr>
        <p:txBody>
          <a:bodyPr>
            <a:normAutofit/>
          </a:bodyPr>
          <a:lstStyle>
            <a:lvl1pPr marL="0" indent="0" algn="l">
              <a:buNone/>
              <a:defRPr sz="2300">
                <a:solidFill>
                  <a:schemeClr val="tx1"/>
                </a:solidFill>
              </a:defRPr>
            </a:lvl1pPr>
            <a:lvl2pPr marL="456827" indent="0" algn="ctr">
              <a:buNone/>
              <a:defRPr>
                <a:solidFill>
                  <a:schemeClr val="tx1">
                    <a:tint val="75000"/>
                  </a:schemeClr>
                </a:solidFill>
              </a:defRPr>
            </a:lvl2pPr>
            <a:lvl3pPr marL="913656" indent="0" algn="ctr">
              <a:buNone/>
              <a:defRPr>
                <a:solidFill>
                  <a:schemeClr val="tx1">
                    <a:tint val="75000"/>
                  </a:schemeClr>
                </a:solidFill>
              </a:defRPr>
            </a:lvl3pPr>
            <a:lvl4pPr marL="1370484" indent="0" algn="ctr">
              <a:buNone/>
              <a:defRPr>
                <a:solidFill>
                  <a:schemeClr val="tx1">
                    <a:tint val="75000"/>
                  </a:schemeClr>
                </a:solidFill>
              </a:defRPr>
            </a:lvl4pPr>
            <a:lvl5pPr marL="1827314" indent="0" algn="ctr">
              <a:buNone/>
              <a:defRPr>
                <a:solidFill>
                  <a:schemeClr val="tx1">
                    <a:tint val="75000"/>
                  </a:schemeClr>
                </a:solidFill>
              </a:defRPr>
            </a:lvl5pPr>
            <a:lvl6pPr marL="2284140" indent="0" algn="ctr">
              <a:buNone/>
              <a:defRPr>
                <a:solidFill>
                  <a:schemeClr val="tx1">
                    <a:tint val="75000"/>
                  </a:schemeClr>
                </a:solidFill>
              </a:defRPr>
            </a:lvl6pPr>
            <a:lvl7pPr marL="2740969" indent="0" algn="ctr">
              <a:buNone/>
              <a:defRPr>
                <a:solidFill>
                  <a:schemeClr val="tx1">
                    <a:tint val="75000"/>
                  </a:schemeClr>
                </a:solidFill>
              </a:defRPr>
            </a:lvl7pPr>
            <a:lvl8pPr marL="3197798" indent="0" algn="ctr">
              <a:buNone/>
              <a:defRPr>
                <a:solidFill>
                  <a:schemeClr val="tx1">
                    <a:tint val="75000"/>
                  </a:schemeClr>
                </a:solidFill>
              </a:defRPr>
            </a:lvl8pPr>
            <a:lvl9pPr marL="3654625"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D7241F39-E0AE-43B8-820A-E81D348D601F}"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1493730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7241F39-E0AE-43B8-820A-E81D348D601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15972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83"/>
            <a:ext cx="7315200" cy="1293591"/>
          </a:xfrm>
        </p:spPr>
        <p:txBody>
          <a:bodyPr anchor="t"/>
          <a:lstStyle>
            <a:lvl1pPr algn="l">
              <a:defRPr sz="39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6827" indent="0">
              <a:buNone/>
              <a:defRPr sz="1800">
                <a:solidFill>
                  <a:schemeClr val="tx1">
                    <a:tint val="75000"/>
                  </a:schemeClr>
                </a:solidFill>
              </a:defRPr>
            </a:lvl2pPr>
            <a:lvl3pPr marL="913656" indent="0">
              <a:buNone/>
              <a:defRPr sz="1600">
                <a:solidFill>
                  <a:schemeClr val="tx1">
                    <a:tint val="75000"/>
                  </a:schemeClr>
                </a:solidFill>
              </a:defRPr>
            </a:lvl3pPr>
            <a:lvl4pPr marL="1370484" indent="0">
              <a:buNone/>
              <a:defRPr sz="1400">
                <a:solidFill>
                  <a:schemeClr val="tx1">
                    <a:tint val="75000"/>
                  </a:schemeClr>
                </a:solidFill>
              </a:defRPr>
            </a:lvl4pPr>
            <a:lvl5pPr marL="1827314" indent="0">
              <a:buNone/>
              <a:defRPr sz="1400">
                <a:solidFill>
                  <a:schemeClr val="tx1">
                    <a:tint val="75000"/>
                  </a:schemeClr>
                </a:solidFill>
              </a:defRPr>
            </a:lvl5pPr>
            <a:lvl6pPr marL="2284140" indent="0">
              <a:buNone/>
              <a:defRPr sz="1400">
                <a:solidFill>
                  <a:schemeClr val="tx1">
                    <a:tint val="75000"/>
                  </a:schemeClr>
                </a:solidFill>
              </a:defRPr>
            </a:lvl6pPr>
            <a:lvl7pPr marL="2740969" indent="0">
              <a:buNone/>
              <a:defRPr sz="1400">
                <a:solidFill>
                  <a:schemeClr val="tx1">
                    <a:tint val="75000"/>
                  </a:schemeClr>
                </a:solidFill>
              </a:defRPr>
            </a:lvl7pPr>
            <a:lvl8pPr marL="3197798" indent="0">
              <a:buNone/>
              <a:defRPr sz="1400">
                <a:solidFill>
                  <a:schemeClr val="tx1">
                    <a:tint val="75000"/>
                  </a:schemeClr>
                </a:solidFill>
              </a:defRPr>
            </a:lvl8pPr>
            <a:lvl9pPr marL="36546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7241F39-E0AE-43B8-820A-E81D348D601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01337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7241F39-E0AE-43B8-820A-E81D348D601F}"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27"/>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2"/>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2"/>
            <a:ext cx="3566160" cy="3595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4082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2"/>
            <a:ext cx="3364992" cy="621792"/>
          </a:xfrm>
        </p:spPr>
        <p:txBody>
          <a:bodyPr anchor="b">
            <a:noAutofit/>
          </a:bodyPr>
          <a:lstStyle>
            <a:lvl1pPr marL="0" indent="0">
              <a:buNone/>
              <a:defRPr sz="2000" b="1">
                <a:solidFill>
                  <a:schemeClr val="tx2"/>
                </a:solidFill>
              </a:defRPr>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54" y="2743202"/>
            <a:ext cx="3362063" cy="621792"/>
          </a:xfrm>
        </p:spPr>
        <p:txBody>
          <a:bodyPr anchor="b">
            <a:noAutofit/>
          </a:bodyPr>
          <a:lstStyle>
            <a:lvl1pPr marL="0" indent="0">
              <a:buNone/>
              <a:defRPr sz="2000" b="1">
                <a:solidFill>
                  <a:schemeClr val="tx2"/>
                </a:solidFill>
              </a:defRPr>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7241F39-E0AE-43B8-820A-E81D348D601F}"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27"/>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2"/>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2"/>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5700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7241F39-E0AE-43B8-820A-E81D348D601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628665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7241F39-E0AE-43B8-820A-E81D348D601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80091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3"/>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6"/>
            <a:ext cx="2950936" cy="2245387"/>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7241F39-E0AE-43B8-820A-E81D348D601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972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2"/>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11"/>
            <a:ext cx="4038600" cy="3352801"/>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6827" indent="0">
              <a:buNone/>
              <a:defRPr sz="2800"/>
            </a:lvl2pPr>
            <a:lvl3pPr marL="913656" indent="0">
              <a:buNone/>
              <a:defRPr sz="2400"/>
            </a:lvl3pPr>
            <a:lvl4pPr marL="1370484" indent="0">
              <a:buNone/>
              <a:defRPr sz="2000"/>
            </a:lvl4pPr>
            <a:lvl5pPr marL="1827314" indent="0">
              <a:buNone/>
              <a:defRPr sz="2000"/>
            </a:lvl5pPr>
            <a:lvl6pPr marL="2284140" indent="0">
              <a:buNone/>
              <a:defRPr sz="2000"/>
            </a:lvl6pPr>
            <a:lvl7pPr marL="2740969" indent="0">
              <a:buNone/>
              <a:defRPr sz="2000"/>
            </a:lvl7pPr>
            <a:lvl8pPr marL="3197798" indent="0">
              <a:buNone/>
              <a:defRPr sz="2000"/>
            </a:lvl8pPr>
            <a:lvl9pPr marL="365462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7"/>
            <a:ext cx="2953512" cy="2249423"/>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7241F39-E0AE-43B8-820A-E81D348D601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63932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7241F39-E0AE-43B8-820A-E81D348D601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1307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3" y="4664146"/>
            <a:ext cx="9151091"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64" tIns="45682" rIns="91364" bIns="45682" anchor="ctr"/>
          <a:lstStyle>
            <a:extLst/>
          </a:lstStyle>
          <a:p>
            <a:pPr algn="ctr"/>
            <a:endParaRPr lang="en-US">
              <a:solidFill>
                <a:prstClr val="white"/>
              </a:solidFill>
            </a:endParaRPr>
          </a:p>
        </p:txBody>
      </p:sp>
      <p:sp>
        <p:nvSpPr>
          <p:cNvPr id="9" name="Title 8"/>
          <p:cNvSpPr>
            <a:spLocks noGrp="1"/>
          </p:cNvSpPr>
          <p:nvPr>
            <p:ph type="ctrTitle"/>
          </p:nvPr>
        </p:nvSpPr>
        <p:spPr>
          <a:xfrm>
            <a:off x="685803" y="1752621"/>
            <a:ext cx="7772400" cy="1829763"/>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3" y="3611618"/>
            <a:ext cx="7772400" cy="1199705"/>
          </a:xfrm>
        </p:spPr>
        <p:txBody>
          <a:bodyPr lIns="45682" rIns="45682"/>
          <a:lstStyle>
            <a:lvl1pPr marL="0" marR="63954" indent="0" algn="r">
              <a:buNone/>
              <a:defRPr>
                <a:solidFill>
                  <a:schemeClr val="tx2"/>
                </a:solidFill>
              </a:defRPr>
            </a:lvl1pPr>
            <a:lvl2pPr marL="456827" indent="0" algn="ctr">
              <a:buNone/>
            </a:lvl2pPr>
            <a:lvl3pPr marL="913656" indent="0" algn="ctr">
              <a:buNone/>
            </a:lvl3pPr>
            <a:lvl4pPr marL="1370484" indent="0" algn="ctr">
              <a:buNone/>
            </a:lvl4pPr>
            <a:lvl5pPr marL="1827314" indent="0" algn="ctr">
              <a:buNone/>
            </a:lvl5pPr>
            <a:lvl6pPr marL="2284140" indent="0" algn="ctr">
              <a:buNone/>
            </a:lvl6pPr>
            <a:lvl7pPr marL="2740969" indent="0" algn="ctr">
              <a:buNone/>
            </a:lvl7pPr>
            <a:lvl8pPr marL="3197798" indent="0" algn="ctr">
              <a:buNone/>
            </a:lvl8pPr>
            <a:lvl9pPr marL="3654625"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66F4BFF-AB8C-4F81-B1C7-3B1031266C12}" type="datetimeFigureOut">
              <a:rPr lang="en-US" smtClean="0"/>
              <a:pPr/>
              <a:t>2/25/2014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B5B46F5-2B99-492B-AE7B-3F3117F4DA81}" type="slidenum">
              <a:rPr lang="en-US" smtClean="0"/>
              <a:pPr/>
              <a:t>‹#›</a:t>
            </a:fld>
            <a:endParaRPr lang="en-US"/>
          </a:p>
        </p:txBody>
      </p:sp>
    </p:spTree>
    <p:extLst>
      <p:ext uri="{BB962C8B-B14F-4D97-AF65-F5344CB8AC3E}">
        <p14:creationId xmlns:p14="http://schemas.microsoft.com/office/powerpoint/2010/main" val="2569163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1" y="1826711"/>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7" y="1826711"/>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7241F39-E0AE-43B8-820A-E81D348D601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144362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1"/>
            <a:ext cx="6400800" cy="1752601"/>
          </a:xfrm>
        </p:spPr>
        <p:txBody>
          <a:bodyPr/>
          <a:lstStyle>
            <a:lvl1pPr marL="0" indent="0" algn="ctr">
              <a:buNone/>
              <a:defRPr>
                <a:solidFill>
                  <a:schemeClr val="tx1">
                    <a:tint val="75000"/>
                  </a:schemeClr>
                </a:solidFill>
              </a:defRPr>
            </a:lvl1pPr>
            <a:lvl2pPr marL="456827" indent="0" algn="ctr">
              <a:buNone/>
              <a:defRPr>
                <a:solidFill>
                  <a:schemeClr val="tx1">
                    <a:tint val="75000"/>
                  </a:schemeClr>
                </a:solidFill>
              </a:defRPr>
            </a:lvl2pPr>
            <a:lvl3pPr marL="913656" indent="0" algn="ctr">
              <a:buNone/>
              <a:defRPr>
                <a:solidFill>
                  <a:schemeClr val="tx1">
                    <a:tint val="75000"/>
                  </a:schemeClr>
                </a:solidFill>
              </a:defRPr>
            </a:lvl3pPr>
            <a:lvl4pPr marL="1370484" indent="0" algn="ctr">
              <a:buNone/>
              <a:defRPr>
                <a:solidFill>
                  <a:schemeClr val="tx1">
                    <a:tint val="75000"/>
                  </a:schemeClr>
                </a:solidFill>
              </a:defRPr>
            </a:lvl4pPr>
            <a:lvl5pPr marL="1827314" indent="0" algn="ctr">
              <a:buNone/>
              <a:defRPr>
                <a:solidFill>
                  <a:schemeClr val="tx1">
                    <a:tint val="75000"/>
                  </a:schemeClr>
                </a:solidFill>
              </a:defRPr>
            </a:lvl5pPr>
            <a:lvl6pPr marL="2284140" indent="0" algn="ctr">
              <a:buNone/>
              <a:defRPr>
                <a:solidFill>
                  <a:schemeClr val="tx1">
                    <a:tint val="75000"/>
                  </a:schemeClr>
                </a:solidFill>
              </a:defRPr>
            </a:lvl6pPr>
            <a:lvl7pPr marL="2740969" indent="0" algn="ctr">
              <a:buNone/>
              <a:defRPr>
                <a:solidFill>
                  <a:schemeClr val="tx1">
                    <a:tint val="75000"/>
                  </a:schemeClr>
                </a:solidFill>
              </a:defRPr>
            </a:lvl7pPr>
            <a:lvl8pPr marL="3197798" indent="0" algn="ctr">
              <a:buNone/>
              <a:defRPr>
                <a:solidFill>
                  <a:schemeClr val="tx1">
                    <a:tint val="75000"/>
                  </a:schemeClr>
                </a:solidFill>
              </a:defRPr>
            </a:lvl8pPr>
            <a:lvl9pPr marL="36546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019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4131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27" indent="0">
              <a:buNone/>
              <a:defRPr sz="1800">
                <a:solidFill>
                  <a:schemeClr val="tx1">
                    <a:tint val="75000"/>
                  </a:schemeClr>
                </a:solidFill>
              </a:defRPr>
            </a:lvl2pPr>
            <a:lvl3pPr marL="913656" indent="0">
              <a:buNone/>
              <a:defRPr sz="1600">
                <a:solidFill>
                  <a:schemeClr val="tx1">
                    <a:tint val="75000"/>
                  </a:schemeClr>
                </a:solidFill>
              </a:defRPr>
            </a:lvl3pPr>
            <a:lvl4pPr marL="1370484" indent="0">
              <a:buNone/>
              <a:defRPr sz="1400">
                <a:solidFill>
                  <a:schemeClr val="tx1">
                    <a:tint val="75000"/>
                  </a:schemeClr>
                </a:solidFill>
              </a:defRPr>
            </a:lvl4pPr>
            <a:lvl5pPr marL="1827314" indent="0">
              <a:buNone/>
              <a:defRPr sz="1400">
                <a:solidFill>
                  <a:schemeClr val="tx1">
                    <a:tint val="75000"/>
                  </a:schemeClr>
                </a:solidFill>
              </a:defRPr>
            </a:lvl5pPr>
            <a:lvl6pPr marL="2284140" indent="0">
              <a:buNone/>
              <a:defRPr sz="1400">
                <a:solidFill>
                  <a:schemeClr val="tx1">
                    <a:tint val="75000"/>
                  </a:schemeClr>
                </a:solidFill>
              </a:defRPr>
            </a:lvl6pPr>
            <a:lvl7pPr marL="2740969" indent="0">
              <a:buNone/>
              <a:defRPr sz="1400">
                <a:solidFill>
                  <a:schemeClr val="tx1">
                    <a:tint val="75000"/>
                  </a:schemeClr>
                </a:solidFill>
              </a:defRPr>
            </a:lvl7pPr>
            <a:lvl8pPr marL="3197798" indent="0">
              <a:buNone/>
              <a:defRPr sz="1400">
                <a:solidFill>
                  <a:schemeClr val="tx1">
                    <a:tint val="75000"/>
                  </a:schemeClr>
                </a:solidFill>
              </a:defRPr>
            </a:lvl8pPr>
            <a:lvl9pPr marL="36546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4917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654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875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19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984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1"/>
            <a:ext cx="3008313" cy="11620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9"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1"/>
            <a:ext cx="3008313" cy="46910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2592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7" indent="0">
              <a:buNone/>
              <a:defRPr sz="2800"/>
            </a:lvl2pPr>
            <a:lvl3pPr marL="913656" indent="0">
              <a:buNone/>
              <a:defRPr sz="2400"/>
            </a:lvl3pPr>
            <a:lvl4pPr marL="1370484" indent="0">
              <a:buNone/>
              <a:defRPr sz="2000"/>
            </a:lvl4pPr>
            <a:lvl5pPr marL="1827314" indent="0">
              <a:buNone/>
              <a:defRPr sz="2000"/>
            </a:lvl5pPr>
            <a:lvl6pPr marL="2284140" indent="0">
              <a:buNone/>
              <a:defRPr sz="2000"/>
            </a:lvl6pPr>
            <a:lvl7pPr marL="2740969" indent="0">
              <a:buNone/>
              <a:defRPr sz="2000"/>
            </a:lvl7pPr>
            <a:lvl8pPr marL="3197798" indent="0">
              <a:buNone/>
              <a:defRPr sz="2000"/>
            </a:lvl8pPr>
            <a:lvl9pPr marL="365462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90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6F4BFF-AB8C-4F81-B1C7-3B1031266C12}" type="datetimeFigureOut">
              <a:rPr lang="en-US" smtClean="0">
                <a:solidFill>
                  <a:prstClr val="black"/>
                </a:solidFill>
              </a:rPr>
              <a:pPr/>
              <a:t>2/25/2014</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5B5B46F5-2B99-492B-AE7B-3F3117F4DA81}"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64767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8540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496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1"/>
            <a:ext cx="6400800" cy="1752601"/>
          </a:xfrm>
        </p:spPr>
        <p:txBody>
          <a:bodyPr/>
          <a:lstStyle>
            <a:lvl1pPr marL="0" indent="0" algn="ctr">
              <a:buNone/>
              <a:defRPr>
                <a:solidFill>
                  <a:schemeClr val="tx1">
                    <a:tint val="75000"/>
                  </a:schemeClr>
                </a:solidFill>
              </a:defRPr>
            </a:lvl1pPr>
            <a:lvl2pPr marL="456827" indent="0" algn="ctr">
              <a:buNone/>
              <a:defRPr>
                <a:solidFill>
                  <a:schemeClr val="tx1">
                    <a:tint val="75000"/>
                  </a:schemeClr>
                </a:solidFill>
              </a:defRPr>
            </a:lvl2pPr>
            <a:lvl3pPr marL="913656" indent="0" algn="ctr">
              <a:buNone/>
              <a:defRPr>
                <a:solidFill>
                  <a:schemeClr val="tx1">
                    <a:tint val="75000"/>
                  </a:schemeClr>
                </a:solidFill>
              </a:defRPr>
            </a:lvl3pPr>
            <a:lvl4pPr marL="1370484" indent="0" algn="ctr">
              <a:buNone/>
              <a:defRPr>
                <a:solidFill>
                  <a:schemeClr val="tx1">
                    <a:tint val="75000"/>
                  </a:schemeClr>
                </a:solidFill>
              </a:defRPr>
            </a:lvl4pPr>
            <a:lvl5pPr marL="1827314" indent="0" algn="ctr">
              <a:buNone/>
              <a:defRPr>
                <a:solidFill>
                  <a:schemeClr val="tx1">
                    <a:tint val="75000"/>
                  </a:schemeClr>
                </a:solidFill>
              </a:defRPr>
            </a:lvl5pPr>
            <a:lvl6pPr marL="2284140" indent="0" algn="ctr">
              <a:buNone/>
              <a:defRPr>
                <a:solidFill>
                  <a:schemeClr val="tx1">
                    <a:tint val="75000"/>
                  </a:schemeClr>
                </a:solidFill>
              </a:defRPr>
            </a:lvl6pPr>
            <a:lvl7pPr marL="2740969" indent="0" algn="ctr">
              <a:buNone/>
              <a:defRPr>
                <a:solidFill>
                  <a:schemeClr val="tx1">
                    <a:tint val="75000"/>
                  </a:schemeClr>
                </a:solidFill>
              </a:defRPr>
            </a:lvl7pPr>
            <a:lvl8pPr marL="3197798" indent="0" algn="ctr">
              <a:buNone/>
              <a:defRPr>
                <a:solidFill>
                  <a:schemeClr val="tx1">
                    <a:tint val="75000"/>
                  </a:schemeClr>
                </a:solidFill>
              </a:defRPr>
            </a:lvl8pPr>
            <a:lvl9pPr marL="36546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741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9777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27" indent="0">
              <a:buNone/>
              <a:defRPr sz="1800">
                <a:solidFill>
                  <a:schemeClr val="tx1">
                    <a:tint val="75000"/>
                  </a:schemeClr>
                </a:solidFill>
              </a:defRPr>
            </a:lvl2pPr>
            <a:lvl3pPr marL="913656" indent="0">
              <a:buNone/>
              <a:defRPr sz="1600">
                <a:solidFill>
                  <a:schemeClr val="tx1">
                    <a:tint val="75000"/>
                  </a:schemeClr>
                </a:solidFill>
              </a:defRPr>
            </a:lvl3pPr>
            <a:lvl4pPr marL="1370484" indent="0">
              <a:buNone/>
              <a:defRPr sz="1400">
                <a:solidFill>
                  <a:schemeClr val="tx1">
                    <a:tint val="75000"/>
                  </a:schemeClr>
                </a:solidFill>
              </a:defRPr>
            </a:lvl4pPr>
            <a:lvl5pPr marL="1827314" indent="0">
              <a:buNone/>
              <a:defRPr sz="1400">
                <a:solidFill>
                  <a:schemeClr val="tx1">
                    <a:tint val="75000"/>
                  </a:schemeClr>
                </a:solidFill>
              </a:defRPr>
            </a:lvl5pPr>
            <a:lvl6pPr marL="2284140" indent="0">
              <a:buNone/>
              <a:defRPr sz="1400">
                <a:solidFill>
                  <a:schemeClr val="tx1">
                    <a:tint val="75000"/>
                  </a:schemeClr>
                </a:solidFill>
              </a:defRPr>
            </a:lvl6pPr>
            <a:lvl7pPr marL="2740969" indent="0">
              <a:buNone/>
              <a:defRPr sz="1400">
                <a:solidFill>
                  <a:schemeClr val="tx1">
                    <a:tint val="75000"/>
                  </a:schemeClr>
                </a:solidFill>
              </a:defRPr>
            </a:lvl7pPr>
            <a:lvl8pPr marL="3197798" indent="0">
              <a:buNone/>
              <a:defRPr sz="1400">
                <a:solidFill>
                  <a:schemeClr val="tx1">
                    <a:tint val="75000"/>
                  </a:schemeClr>
                </a:solidFill>
              </a:defRPr>
            </a:lvl8pPr>
            <a:lvl9pPr marL="36546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2750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0517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7622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691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5148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1"/>
            <a:ext cx="3008313" cy="11620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9"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1"/>
            <a:ext cx="3008313" cy="46910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36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9"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364" rIns="91364"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6F4BFF-AB8C-4F81-B1C7-3B1031266C12}" type="datetimeFigureOut">
              <a:rPr lang="en-US" smtClean="0">
                <a:solidFill>
                  <a:prstClr val="white"/>
                </a:solidFill>
              </a:rPr>
              <a:pPr/>
              <a:t>2/25/2014</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5B5B46F5-2B99-492B-AE7B-3F3117F4DA81}" type="slidenum">
              <a:rPr lang="en-US" smtClean="0">
                <a:solidFill>
                  <a:prstClr val="white"/>
                </a:solidFill>
              </a:rPr>
              <a:pPr/>
              <a:t>‹#›</a:t>
            </a:fld>
            <a:endParaRPr lang="en-US">
              <a:solidFill>
                <a:prstClr val="white"/>
              </a:solidFill>
            </a:endParaRPr>
          </a:p>
        </p:txBody>
      </p:sp>
      <p:sp>
        <p:nvSpPr>
          <p:cNvPr id="7" name="Chevron 6"/>
          <p:cNvSpPr/>
          <p:nvPr/>
        </p:nvSpPr>
        <p:spPr>
          <a:xfrm>
            <a:off x="3636681"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64" tIns="45682" rIns="91364" bIns="45682" anchor="ctr"/>
          <a:lstStyle>
            <a:extLst/>
          </a:lstStyle>
          <a:p>
            <a:endParaRPr lang="en-US">
              <a:solidFill>
                <a:prstClr val="white"/>
              </a:solidFill>
            </a:endParaRPr>
          </a:p>
        </p:txBody>
      </p:sp>
      <p:sp>
        <p:nvSpPr>
          <p:cNvPr id="8" name="Chevron 7"/>
          <p:cNvSpPr/>
          <p:nvPr/>
        </p:nvSpPr>
        <p:spPr>
          <a:xfrm>
            <a:off x="3450263"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64" tIns="45682" rIns="91364" bIns="45682" anchor="ctr"/>
          <a:lstStyle>
            <a:extLst/>
          </a:lstStyle>
          <a:p>
            <a:endParaRPr lang="en-US">
              <a:solidFill>
                <a:prstClr val="white"/>
              </a:solidFill>
            </a:endParaRPr>
          </a:p>
        </p:txBody>
      </p:sp>
    </p:spTree>
    <p:extLst>
      <p:ext uri="{BB962C8B-B14F-4D97-AF65-F5344CB8AC3E}">
        <p14:creationId xmlns:p14="http://schemas.microsoft.com/office/powerpoint/2010/main" val="1190945274"/>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7" indent="0">
              <a:buNone/>
              <a:defRPr sz="2800"/>
            </a:lvl2pPr>
            <a:lvl3pPr marL="913656" indent="0">
              <a:buNone/>
              <a:defRPr sz="2400"/>
            </a:lvl3pPr>
            <a:lvl4pPr marL="1370484" indent="0">
              <a:buNone/>
              <a:defRPr sz="2000"/>
            </a:lvl4pPr>
            <a:lvl5pPr marL="1827314" indent="0">
              <a:buNone/>
              <a:defRPr sz="2000"/>
            </a:lvl5pPr>
            <a:lvl6pPr marL="2284140" indent="0">
              <a:buNone/>
              <a:defRPr sz="2000"/>
            </a:lvl6pPr>
            <a:lvl7pPr marL="2740969" indent="0">
              <a:buNone/>
              <a:defRPr sz="2000"/>
            </a:lvl7pPr>
            <a:lvl8pPr marL="3197798" indent="0">
              <a:buNone/>
              <a:defRPr sz="2000"/>
            </a:lvl8pPr>
            <a:lvl9pPr marL="365462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0756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9056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82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1"/>
            <a:ext cx="6400800" cy="1752601"/>
          </a:xfrm>
        </p:spPr>
        <p:txBody>
          <a:bodyPr/>
          <a:lstStyle>
            <a:lvl1pPr marL="0" indent="0" algn="ctr">
              <a:buNone/>
              <a:defRPr>
                <a:solidFill>
                  <a:schemeClr val="tx1">
                    <a:tint val="75000"/>
                  </a:schemeClr>
                </a:solidFill>
              </a:defRPr>
            </a:lvl1pPr>
            <a:lvl2pPr marL="456827" indent="0" algn="ctr">
              <a:buNone/>
              <a:defRPr>
                <a:solidFill>
                  <a:schemeClr val="tx1">
                    <a:tint val="75000"/>
                  </a:schemeClr>
                </a:solidFill>
              </a:defRPr>
            </a:lvl2pPr>
            <a:lvl3pPr marL="913656" indent="0" algn="ctr">
              <a:buNone/>
              <a:defRPr>
                <a:solidFill>
                  <a:schemeClr val="tx1">
                    <a:tint val="75000"/>
                  </a:schemeClr>
                </a:solidFill>
              </a:defRPr>
            </a:lvl3pPr>
            <a:lvl4pPr marL="1370484" indent="0" algn="ctr">
              <a:buNone/>
              <a:defRPr>
                <a:solidFill>
                  <a:schemeClr val="tx1">
                    <a:tint val="75000"/>
                  </a:schemeClr>
                </a:solidFill>
              </a:defRPr>
            </a:lvl4pPr>
            <a:lvl5pPr marL="1827314" indent="0" algn="ctr">
              <a:buNone/>
              <a:defRPr>
                <a:solidFill>
                  <a:schemeClr val="tx1">
                    <a:tint val="75000"/>
                  </a:schemeClr>
                </a:solidFill>
              </a:defRPr>
            </a:lvl5pPr>
            <a:lvl6pPr marL="2284140" indent="0" algn="ctr">
              <a:buNone/>
              <a:defRPr>
                <a:solidFill>
                  <a:schemeClr val="tx1">
                    <a:tint val="75000"/>
                  </a:schemeClr>
                </a:solidFill>
              </a:defRPr>
            </a:lvl6pPr>
            <a:lvl7pPr marL="2740969" indent="0" algn="ctr">
              <a:buNone/>
              <a:defRPr>
                <a:solidFill>
                  <a:schemeClr val="tx1">
                    <a:tint val="75000"/>
                  </a:schemeClr>
                </a:solidFill>
              </a:defRPr>
            </a:lvl7pPr>
            <a:lvl8pPr marL="3197798" indent="0" algn="ctr">
              <a:buNone/>
              <a:defRPr>
                <a:solidFill>
                  <a:schemeClr val="tx1">
                    <a:tint val="75000"/>
                  </a:schemeClr>
                </a:solidFill>
              </a:defRPr>
            </a:lvl8pPr>
            <a:lvl9pPr marL="36546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4427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2979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27" indent="0">
              <a:buNone/>
              <a:defRPr sz="1800">
                <a:solidFill>
                  <a:schemeClr val="tx1">
                    <a:tint val="75000"/>
                  </a:schemeClr>
                </a:solidFill>
              </a:defRPr>
            </a:lvl2pPr>
            <a:lvl3pPr marL="913656" indent="0">
              <a:buNone/>
              <a:defRPr sz="1600">
                <a:solidFill>
                  <a:schemeClr val="tx1">
                    <a:tint val="75000"/>
                  </a:schemeClr>
                </a:solidFill>
              </a:defRPr>
            </a:lvl3pPr>
            <a:lvl4pPr marL="1370484" indent="0">
              <a:buNone/>
              <a:defRPr sz="1400">
                <a:solidFill>
                  <a:schemeClr val="tx1">
                    <a:tint val="75000"/>
                  </a:schemeClr>
                </a:solidFill>
              </a:defRPr>
            </a:lvl4pPr>
            <a:lvl5pPr marL="1827314" indent="0">
              <a:buNone/>
              <a:defRPr sz="1400">
                <a:solidFill>
                  <a:schemeClr val="tx1">
                    <a:tint val="75000"/>
                  </a:schemeClr>
                </a:solidFill>
              </a:defRPr>
            </a:lvl5pPr>
            <a:lvl6pPr marL="2284140" indent="0">
              <a:buNone/>
              <a:defRPr sz="1400">
                <a:solidFill>
                  <a:schemeClr val="tx1">
                    <a:tint val="75000"/>
                  </a:schemeClr>
                </a:solidFill>
              </a:defRPr>
            </a:lvl6pPr>
            <a:lvl7pPr marL="2740969" indent="0">
              <a:buNone/>
              <a:defRPr sz="1400">
                <a:solidFill>
                  <a:schemeClr val="tx1">
                    <a:tint val="75000"/>
                  </a:schemeClr>
                </a:solidFill>
              </a:defRPr>
            </a:lvl7pPr>
            <a:lvl8pPr marL="3197798" indent="0">
              <a:buNone/>
              <a:defRPr sz="1400">
                <a:solidFill>
                  <a:schemeClr val="tx1">
                    <a:tint val="75000"/>
                  </a:schemeClr>
                </a:solidFill>
              </a:defRPr>
            </a:lvl8pPr>
            <a:lvl9pPr marL="36546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0876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6614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443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847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41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16" y="1481331"/>
            <a:ext cx="4038601"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13" y="1481331"/>
            <a:ext cx="4038601"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6F4BFF-AB8C-4F81-B1C7-3B1031266C12}" type="datetimeFigureOut">
              <a:rPr lang="en-US" smtClean="0">
                <a:solidFill>
                  <a:prstClr val="white"/>
                </a:solidFill>
              </a:rPr>
              <a:pPr/>
              <a:t>2/25/2014</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5B5B46F5-2B99-492B-AE7B-3F3117F4DA81}"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71561361"/>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1"/>
            <a:ext cx="3008313" cy="11620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9"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1"/>
            <a:ext cx="3008313" cy="46910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622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7" indent="0">
              <a:buNone/>
              <a:defRPr sz="2800"/>
            </a:lvl2pPr>
            <a:lvl3pPr marL="913656" indent="0">
              <a:buNone/>
              <a:defRPr sz="2400"/>
            </a:lvl3pPr>
            <a:lvl4pPr marL="1370484" indent="0">
              <a:buNone/>
              <a:defRPr sz="2000"/>
            </a:lvl4pPr>
            <a:lvl5pPr marL="1827314" indent="0">
              <a:buNone/>
              <a:defRPr sz="2000"/>
            </a:lvl5pPr>
            <a:lvl6pPr marL="2284140" indent="0">
              <a:buNone/>
              <a:defRPr sz="2000"/>
            </a:lvl6pPr>
            <a:lvl7pPr marL="2740969" indent="0">
              <a:buNone/>
              <a:defRPr sz="2000"/>
            </a:lvl7pPr>
            <a:lvl8pPr marL="3197798" indent="0">
              <a:buNone/>
              <a:defRPr sz="2000"/>
            </a:lvl8pPr>
            <a:lvl9pPr marL="365462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300"/>
            </a:lvl2pPr>
            <a:lvl3pPr marL="913656" indent="0">
              <a:buNone/>
              <a:defRPr sz="1000"/>
            </a:lvl3pPr>
            <a:lvl4pPr marL="1370484" indent="0">
              <a:buNone/>
              <a:defRPr sz="800"/>
            </a:lvl4pPr>
            <a:lvl5pPr marL="1827314" indent="0">
              <a:buNone/>
              <a:defRPr sz="800"/>
            </a:lvl5pPr>
            <a:lvl6pPr marL="2284140" indent="0">
              <a:buNone/>
              <a:defRPr sz="800"/>
            </a:lvl6pPr>
            <a:lvl7pPr marL="2740969" indent="0">
              <a:buNone/>
              <a:defRPr sz="800"/>
            </a:lvl7pPr>
            <a:lvl8pPr marL="3197798" indent="0">
              <a:buNone/>
              <a:defRPr sz="800"/>
            </a:lvl8pPr>
            <a:lvl9pPr marL="365462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7862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068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6882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1"/>
            <a:ext cx="6400800" cy="1752601"/>
          </a:xfrm>
        </p:spPr>
        <p:txBody>
          <a:bodyPr/>
          <a:lstStyle>
            <a:lvl1pPr marL="0" indent="0" algn="ctr">
              <a:buNone/>
              <a:defRPr>
                <a:solidFill>
                  <a:schemeClr val="tx1">
                    <a:tint val="75000"/>
                  </a:schemeClr>
                </a:solidFill>
              </a:defRPr>
            </a:lvl1pPr>
            <a:lvl2pPr marL="456827" indent="0" algn="ctr">
              <a:buNone/>
              <a:defRPr>
                <a:solidFill>
                  <a:schemeClr val="tx1">
                    <a:tint val="75000"/>
                  </a:schemeClr>
                </a:solidFill>
              </a:defRPr>
            </a:lvl2pPr>
            <a:lvl3pPr marL="913656" indent="0" algn="ctr">
              <a:buNone/>
              <a:defRPr>
                <a:solidFill>
                  <a:schemeClr val="tx1">
                    <a:tint val="75000"/>
                  </a:schemeClr>
                </a:solidFill>
              </a:defRPr>
            </a:lvl3pPr>
            <a:lvl4pPr marL="1370484" indent="0" algn="ctr">
              <a:buNone/>
              <a:defRPr>
                <a:solidFill>
                  <a:schemeClr val="tx1">
                    <a:tint val="75000"/>
                  </a:schemeClr>
                </a:solidFill>
              </a:defRPr>
            </a:lvl4pPr>
            <a:lvl5pPr marL="1827314" indent="0" algn="ctr">
              <a:buNone/>
              <a:defRPr>
                <a:solidFill>
                  <a:schemeClr val="tx1">
                    <a:tint val="75000"/>
                  </a:schemeClr>
                </a:solidFill>
              </a:defRPr>
            </a:lvl5pPr>
            <a:lvl6pPr marL="2284140" indent="0" algn="ctr">
              <a:buNone/>
              <a:defRPr>
                <a:solidFill>
                  <a:schemeClr val="tx1">
                    <a:tint val="75000"/>
                  </a:schemeClr>
                </a:solidFill>
              </a:defRPr>
            </a:lvl6pPr>
            <a:lvl7pPr marL="2740969" indent="0" algn="ctr">
              <a:buNone/>
              <a:defRPr>
                <a:solidFill>
                  <a:schemeClr val="tx1">
                    <a:tint val="75000"/>
                  </a:schemeClr>
                </a:solidFill>
              </a:defRPr>
            </a:lvl7pPr>
            <a:lvl8pPr marL="3197798" indent="0" algn="ctr">
              <a:buNone/>
              <a:defRPr>
                <a:solidFill>
                  <a:schemeClr val="tx1">
                    <a:tint val="75000"/>
                  </a:schemeClr>
                </a:solidFill>
              </a:defRPr>
            </a:lvl8pPr>
            <a:lvl9pPr marL="36546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7935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5082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27" indent="0">
              <a:buNone/>
              <a:defRPr sz="1800">
                <a:solidFill>
                  <a:schemeClr val="tx1">
                    <a:tint val="75000"/>
                  </a:schemeClr>
                </a:solidFill>
              </a:defRPr>
            </a:lvl2pPr>
            <a:lvl3pPr marL="913656" indent="0">
              <a:buNone/>
              <a:defRPr sz="1600">
                <a:solidFill>
                  <a:schemeClr val="tx1">
                    <a:tint val="75000"/>
                  </a:schemeClr>
                </a:solidFill>
              </a:defRPr>
            </a:lvl3pPr>
            <a:lvl4pPr marL="1370484" indent="0">
              <a:buNone/>
              <a:defRPr sz="1400">
                <a:solidFill>
                  <a:schemeClr val="tx1">
                    <a:tint val="75000"/>
                  </a:schemeClr>
                </a:solidFill>
              </a:defRPr>
            </a:lvl4pPr>
            <a:lvl5pPr marL="1827314" indent="0">
              <a:buNone/>
              <a:defRPr sz="1400">
                <a:solidFill>
                  <a:schemeClr val="tx1">
                    <a:tint val="75000"/>
                  </a:schemeClr>
                </a:solidFill>
              </a:defRPr>
            </a:lvl5pPr>
            <a:lvl6pPr marL="2284140" indent="0">
              <a:buNone/>
              <a:defRPr sz="1400">
                <a:solidFill>
                  <a:schemeClr val="tx1">
                    <a:tint val="75000"/>
                  </a:schemeClr>
                </a:solidFill>
              </a:defRPr>
            </a:lvl6pPr>
            <a:lvl7pPr marL="2740969" indent="0">
              <a:buNone/>
              <a:defRPr sz="1400">
                <a:solidFill>
                  <a:schemeClr val="tx1">
                    <a:tint val="75000"/>
                  </a:schemeClr>
                </a:solidFill>
              </a:defRPr>
            </a:lvl7pPr>
            <a:lvl8pPr marL="3197798" indent="0">
              <a:buNone/>
              <a:defRPr sz="1400">
                <a:solidFill>
                  <a:schemeClr val="tx1">
                    <a:tint val="75000"/>
                  </a:schemeClr>
                </a:solidFill>
              </a:defRPr>
            </a:lvl8pPr>
            <a:lvl9pPr marL="365462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3107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5252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3"/>
          </a:xfrm>
        </p:spPr>
        <p:txBody>
          <a:bodyPr anchor="b"/>
          <a:lstStyle>
            <a:lvl1pPr marL="0" indent="0">
              <a:buNone/>
              <a:defRPr sz="2400" b="1"/>
            </a:lvl1pPr>
            <a:lvl2pPr marL="456827" indent="0">
              <a:buNone/>
              <a:defRPr sz="2000" b="1"/>
            </a:lvl2pPr>
            <a:lvl3pPr marL="913656" indent="0">
              <a:buNone/>
              <a:defRPr sz="1800" b="1"/>
            </a:lvl3pPr>
            <a:lvl4pPr marL="1370484" indent="0">
              <a:buNone/>
              <a:defRPr sz="1600" b="1"/>
            </a:lvl4pPr>
            <a:lvl5pPr marL="1827314" indent="0">
              <a:buNone/>
              <a:defRPr sz="1600" b="1"/>
            </a:lvl5pPr>
            <a:lvl6pPr marL="2284140" indent="0">
              <a:buNone/>
              <a:defRPr sz="1600" b="1"/>
            </a:lvl6pPr>
            <a:lvl7pPr marL="2740969" indent="0">
              <a:buNone/>
              <a:defRPr sz="1600" b="1"/>
            </a:lvl7pPr>
            <a:lvl8pPr marL="3197798" indent="0">
              <a:buNone/>
              <a:defRPr sz="1600" b="1"/>
            </a:lvl8pPr>
            <a:lvl9pPr marL="36546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2448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A09B-228D-5B4E-A4BB-E9F62617E37F}" type="datetimeFigureOut">
              <a:rPr lang="en-US" smtClean="0">
                <a:solidFill>
                  <a:prstClr val="black">
                    <a:tint val="75000"/>
                  </a:prstClr>
                </a:solidFill>
              </a:rPr>
              <a:pPr/>
              <a:t>2/25/2014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7B01B9-94B0-9D4A-910F-C04AD4508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449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6.jp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6.jp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6.jp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6.jp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87421"/>
            <a:ext cx="8229600" cy="1016001"/>
          </a:xfrm>
          <a:prstGeom prst="rect">
            <a:avLst/>
          </a:prstGeom>
        </p:spPr>
        <p:txBody>
          <a:bodyPr vert="horz" lIns="91364" tIns="45682" rIns="91364" bIns="4568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06604"/>
            <a:ext cx="8229600" cy="4119564"/>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64" tIns="45682" rIns="91364" bIns="45682" rtlCol="0" anchor="ctr"/>
          <a:lstStyle>
            <a:lvl1pPr algn="l">
              <a:defRPr sz="1300">
                <a:solidFill>
                  <a:schemeClr val="bg1"/>
                </a:solidFill>
              </a:defRPr>
            </a:lvl1pPr>
          </a:lstStyle>
          <a:p>
            <a:fld id="{D50152AE-75CC-4E32-BF8E-ED0D0ABA7AEC}" type="datetime1">
              <a:rPr lang="en-US" smtClean="0"/>
              <a:pPr/>
              <a:t>2/25/2014</a:t>
            </a:fld>
            <a:endParaRPr lang="en-US" dirty="0"/>
          </a:p>
        </p:txBody>
      </p:sp>
      <p:sp>
        <p:nvSpPr>
          <p:cNvPr id="5" name="Footer Placeholder 4"/>
          <p:cNvSpPr>
            <a:spLocks noGrp="1"/>
          </p:cNvSpPr>
          <p:nvPr>
            <p:ph type="ftr" sz="quarter" idx="3"/>
          </p:nvPr>
        </p:nvSpPr>
        <p:spPr>
          <a:xfrm>
            <a:off x="3124203" y="6356352"/>
            <a:ext cx="2895600" cy="365125"/>
          </a:xfrm>
          <a:prstGeom prst="rect">
            <a:avLst/>
          </a:prstGeom>
        </p:spPr>
        <p:txBody>
          <a:bodyPr vert="horz" lIns="91364" tIns="45682" rIns="91364" bIns="45682" rtlCol="0" anchor="ctr"/>
          <a:lstStyle>
            <a:lvl1pPr algn="ctr">
              <a:defRPr sz="13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64" tIns="45682" rIns="91364" bIns="45682" rtlCol="0" anchor="ctr"/>
          <a:lstStyle>
            <a:lvl1pPr algn="r">
              <a:defRPr sz="1300">
                <a:solidFill>
                  <a:schemeClr val="bg1"/>
                </a:solidFill>
              </a:defRPr>
            </a:lvl1pPr>
          </a:lstStyle>
          <a:p>
            <a:fld id="{46FFE80D-894F-4928-A243-87982988C335}" type="slidenum">
              <a:rPr lang="en-US" smtClean="0"/>
              <a:pPr/>
              <a:t>‹#›</a:t>
            </a:fld>
            <a:endParaRPr lang="en-US"/>
          </a:p>
        </p:txBody>
      </p:sp>
    </p:spTree>
    <p:extLst>
      <p:ext uri="{BB962C8B-B14F-4D97-AF65-F5344CB8AC3E}">
        <p14:creationId xmlns:p14="http://schemas.microsoft.com/office/powerpoint/2010/main" val="2611645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timing>
    <p:tnLst>
      <p:par>
        <p:cTn id="1" dur="indefinite" restart="never" nodeType="tmRoot"/>
      </p:par>
    </p:tnLst>
  </p:timing>
  <p:hf hdr="0" dt="0"/>
  <p:txStyles>
    <p:titleStyle>
      <a:lvl1pPr algn="ctr" defTabSz="913656" rtl="0" eaLnBrk="1" latinLnBrk="0" hangingPunct="1">
        <a:spcBef>
          <a:spcPct val="0"/>
        </a:spcBef>
        <a:buNone/>
        <a:defRPr sz="4400" kern="1200">
          <a:solidFill>
            <a:schemeClr val="tx1"/>
          </a:solidFill>
          <a:latin typeface="+mj-lt"/>
          <a:ea typeface="+mj-ea"/>
          <a:cs typeface="+mj-cs"/>
        </a:defRPr>
      </a:lvl1pPr>
    </p:titleStyle>
    <p:bodyStyle>
      <a:lvl1pPr marL="342621" indent="-342621" algn="l" defTabSz="9136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43" indent="-285519" algn="l" defTabSz="9136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70" indent="-228409" algn="l" defTabSz="9136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902"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723"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58"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84"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15"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43"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6" rtl="0" eaLnBrk="1" latinLnBrk="0" hangingPunct="1">
        <a:defRPr sz="1800" kern="1200">
          <a:solidFill>
            <a:schemeClr val="tx1"/>
          </a:solidFill>
          <a:latin typeface="+mn-lt"/>
          <a:ea typeface="+mn-ea"/>
          <a:cs typeface="+mn-cs"/>
        </a:defRPr>
      </a:lvl1pPr>
      <a:lvl2pPr marL="456827" algn="l" defTabSz="913656" rtl="0" eaLnBrk="1" latinLnBrk="0" hangingPunct="1">
        <a:defRPr sz="1800" kern="1200">
          <a:solidFill>
            <a:schemeClr val="tx1"/>
          </a:solidFill>
          <a:latin typeface="+mn-lt"/>
          <a:ea typeface="+mn-ea"/>
          <a:cs typeface="+mn-cs"/>
        </a:defRPr>
      </a:lvl2pPr>
      <a:lvl3pPr marL="913656" algn="l" defTabSz="913656" rtl="0" eaLnBrk="1" latinLnBrk="0" hangingPunct="1">
        <a:defRPr sz="1800" kern="1200">
          <a:solidFill>
            <a:schemeClr val="tx1"/>
          </a:solidFill>
          <a:latin typeface="+mn-lt"/>
          <a:ea typeface="+mn-ea"/>
          <a:cs typeface="+mn-cs"/>
        </a:defRPr>
      </a:lvl3pPr>
      <a:lvl4pPr marL="1370484" algn="l" defTabSz="913656" rtl="0" eaLnBrk="1" latinLnBrk="0" hangingPunct="1">
        <a:defRPr sz="1800" kern="1200">
          <a:solidFill>
            <a:schemeClr val="tx1"/>
          </a:solidFill>
          <a:latin typeface="+mn-lt"/>
          <a:ea typeface="+mn-ea"/>
          <a:cs typeface="+mn-cs"/>
        </a:defRPr>
      </a:lvl4pPr>
      <a:lvl5pPr marL="1827314" algn="l" defTabSz="913656" rtl="0" eaLnBrk="1" latinLnBrk="0" hangingPunct="1">
        <a:defRPr sz="1800" kern="1200">
          <a:solidFill>
            <a:schemeClr val="tx1"/>
          </a:solidFill>
          <a:latin typeface="+mn-lt"/>
          <a:ea typeface="+mn-ea"/>
          <a:cs typeface="+mn-cs"/>
        </a:defRPr>
      </a:lvl5pPr>
      <a:lvl6pPr marL="2284140" algn="l" defTabSz="913656" rtl="0" eaLnBrk="1" latinLnBrk="0" hangingPunct="1">
        <a:defRPr sz="1800" kern="1200">
          <a:solidFill>
            <a:schemeClr val="tx1"/>
          </a:solidFill>
          <a:latin typeface="+mn-lt"/>
          <a:ea typeface="+mn-ea"/>
          <a:cs typeface="+mn-cs"/>
        </a:defRPr>
      </a:lvl6pPr>
      <a:lvl7pPr marL="2740969" algn="l" defTabSz="913656" rtl="0" eaLnBrk="1" latinLnBrk="0" hangingPunct="1">
        <a:defRPr sz="1800" kern="1200">
          <a:solidFill>
            <a:schemeClr val="tx1"/>
          </a:solidFill>
          <a:latin typeface="+mn-lt"/>
          <a:ea typeface="+mn-ea"/>
          <a:cs typeface="+mn-cs"/>
        </a:defRPr>
      </a:lvl7pPr>
      <a:lvl8pPr marL="3197798" algn="l" defTabSz="913656" rtl="0" eaLnBrk="1" latinLnBrk="0" hangingPunct="1">
        <a:defRPr sz="1800" kern="1200">
          <a:solidFill>
            <a:schemeClr val="tx1"/>
          </a:solidFill>
          <a:latin typeface="+mn-lt"/>
          <a:ea typeface="+mn-ea"/>
          <a:cs typeface="+mn-cs"/>
        </a:defRPr>
      </a:lvl8pPr>
      <a:lvl9pPr marL="3654625" algn="l" defTabSz="91365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364" tIns="45682" rIns="91364" bIns="45682" rtlCol="0" anchor="ctr"/>
          <a:lstStyle>
            <a:lvl1pPr algn="l">
              <a:defRPr sz="1300">
                <a:solidFill>
                  <a:schemeClr val="tx1">
                    <a:tint val="75000"/>
                  </a:schemeClr>
                </a:solidFill>
              </a:defRPr>
            </a:lvl1pPr>
          </a:lstStyle>
          <a:p>
            <a:pPr defTabSz="456827"/>
            <a:fld id="{5692A09B-228D-5B4E-A4BB-E9F62617E37F}" type="datetimeFigureOut">
              <a:rPr lang="en-US" smtClean="0">
                <a:solidFill>
                  <a:prstClr val="black">
                    <a:tint val="75000"/>
                  </a:prstClr>
                </a:solidFill>
              </a:rPr>
              <a:pPr defTabSz="456827"/>
              <a:t>2/25/2014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364" tIns="45682" rIns="91364" bIns="45682" rtlCol="0" anchor="ctr"/>
          <a:lstStyle>
            <a:lvl1pPr algn="ctr">
              <a:defRPr sz="1300">
                <a:solidFill>
                  <a:schemeClr val="tx1">
                    <a:tint val="75000"/>
                  </a:schemeClr>
                </a:solidFill>
              </a:defRPr>
            </a:lvl1pPr>
          </a:lstStyle>
          <a:p>
            <a:pPr defTabSz="45682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364" tIns="45682" rIns="91364" bIns="45682" rtlCol="0" anchor="ctr"/>
          <a:lstStyle>
            <a:lvl1pPr algn="r">
              <a:defRPr sz="1300">
                <a:solidFill>
                  <a:schemeClr val="tx1">
                    <a:tint val="75000"/>
                  </a:schemeClr>
                </a:solidFill>
              </a:defRPr>
            </a:lvl1pPr>
          </a:lstStyle>
          <a:p>
            <a:pPr defTabSz="456827"/>
            <a:fld id="{E27B01B9-94B0-9D4A-910F-C04AD45082B9}" type="slidenum">
              <a:rPr lang="en-US" smtClean="0">
                <a:solidFill>
                  <a:prstClr val="black">
                    <a:tint val="75000"/>
                  </a:prstClr>
                </a:solidFill>
              </a:rPr>
              <a:pPr defTabSz="456827"/>
              <a:t>‹#›</a:t>
            </a:fld>
            <a:endParaRPr lang="en-US">
              <a:solidFill>
                <a:prstClr val="black">
                  <a:tint val="75000"/>
                </a:prstClr>
              </a:solidFill>
            </a:endParaRPr>
          </a:p>
        </p:txBody>
      </p:sp>
    </p:spTree>
    <p:extLst>
      <p:ext uri="{BB962C8B-B14F-4D97-AF65-F5344CB8AC3E}">
        <p14:creationId xmlns:p14="http://schemas.microsoft.com/office/powerpoint/2010/main" val="395734882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defTabSz="456827" rtl="0" eaLnBrk="1" latinLnBrk="0" hangingPunct="1">
        <a:spcBef>
          <a:spcPct val="0"/>
        </a:spcBef>
        <a:buNone/>
        <a:defRPr sz="4400" kern="1200">
          <a:solidFill>
            <a:schemeClr val="tx1"/>
          </a:solidFill>
          <a:latin typeface="+mj-lt"/>
          <a:ea typeface="+mj-ea"/>
          <a:cs typeface="+mj-cs"/>
        </a:defRPr>
      </a:lvl1pPr>
    </p:titleStyle>
    <p:bodyStyle>
      <a:lvl1pPr marL="342621" indent="-342621" algn="l" defTabSz="456827" rtl="0" eaLnBrk="1" latinLnBrk="0" hangingPunct="1">
        <a:spcBef>
          <a:spcPct val="20000"/>
        </a:spcBef>
        <a:buFont typeface="Arial"/>
        <a:buChar char="•"/>
        <a:defRPr sz="3200" kern="1200">
          <a:solidFill>
            <a:schemeClr val="tx1"/>
          </a:solidFill>
          <a:latin typeface="+mn-lt"/>
          <a:ea typeface="+mn-ea"/>
          <a:cs typeface="+mn-cs"/>
        </a:defRPr>
      </a:lvl1pPr>
      <a:lvl2pPr marL="742343" indent="-285519" algn="l" defTabSz="456827" rtl="0" eaLnBrk="1" latinLnBrk="0" hangingPunct="1">
        <a:spcBef>
          <a:spcPct val="20000"/>
        </a:spcBef>
        <a:buFont typeface="Arial"/>
        <a:buChar char="–"/>
        <a:defRPr sz="2800" kern="1200">
          <a:solidFill>
            <a:schemeClr val="tx1"/>
          </a:solidFill>
          <a:latin typeface="+mn-lt"/>
          <a:ea typeface="+mn-ea"/>
          <a:cs typeface="+mn-cs"/>
        </a:defRPr>
      </a:lvl2pPr>
      <a:lvl3pPr marL="1142070" indent="-228409" algn="l" defTabSz="456827" rtl="0" eaLnBrk="1" latinLnBrk="0" hangingPunct="1">
        <a:spcBef>
          <a:spcPct val="20000"/>
        </a:spcBef>
        <a:buFont typeface="Arial"/>
        <a:buChar char="•"/>
        <a:defRPr sz="2400" kern="1200">
          <a:solidFill>
            <a:schemeClr val="tx1"/>
          </a:solidFill>
          <a:latin typeface="+mn-lt"/>
          <a:ea typeface="+mn-ea"/>
          <a:cs typeface="+mn-cs"/>
        </a:defRPr>
      </a:lvl3pPr>
      <a:lvl4pPr marL="1598902" indent="-228409" algn="l" defTabSz="456827" rtl="0" eaLnBrk="1" latinLnBrk="0" hangingPunct="1">
        <a:spcBef>
          <a:spcPct val="20000"/>
        </a:spcBef>
        <a:buFont typeface="Arial"/>
        <a:buChar char="–"/>
        <a:defRPr sz="2000" kern="1200">
          <a:solidFill>
            <a:schemeClr val="tx1"/>
          </a:solidFill>
          <a:latin typeface="+mn-lt"/>
          <a:ea typeface="+mn-ea"/>
          <a:cs typeface="+mn-cs"/>
        </a:defRPr>
      </a:lvl4pPr>
      <a:lvl5pPr marL="2055723" indent="-228409" algn="l" defTabSz="456827" rtl="0" eaLnBrk="1" latinLnBrk="0" hangingPunct="1">
        <a:spcBef>
          <a:spcPct val="20000"/>
        </a:spcBef>
        <a:buFont typeface="Arial"/>
        <a:buChar char="»"/>
        <a:defRPr sz="2000" kern="1200">
          <a:solidFill>
            <a:schemeClr val="tx1"/>
          </a:solidFill>
          <a:latin typeface="+mn-lt"/>
          <a:ea typeface="+mn-ea"/>
          <a:cs typeface="+mn-cs"/>
        </a:defRPr>
      </a:lvl5pPr>
      <a:lvl6pPr marL="2512558" indent="-228409" algn="l" defTabSz="456827" rtl="0" eaLnBrk="1" latinLnBrk="0" hangingPunct="1">
        <a:spcBef>
          <a:spcPct val="20000"/>
        </a:spcBef>
        <a:buFont typeface="Arial"/>
        <a:buChar char="•"/>
        <a:defRPr sz="2000" kern="1200">
          <a:solidFill>
            <a:schemeClr val="tx1"/>
          </a:solidFill>
          <a:latin typeface="+mn-lt"/>
          <a:ea typeface="+mn-ea"/>
          <a:cs typeface="+mn-cs"/>
        </a:defRPr>
      </a:lvl6pPr>
      <a:lvl7pPr marL="2969384" indent="-228409" algn="l" defTabSz="456827" rtl="0" eaLnBrk="1" latinLnBrk="0" hangingPunct="1">
        <a:spcBef>
          <a:spcPct val="20000"/>
        </a:spcBef>
        <a:buFont typeface="Arial"/>
        <a:buChar char="•"/>
        <a:defRPr sz="2000" kern="1200">
          <a:solidFill>
            <a:schemeClr val="tx1"/>
          </a:solidFill>
          <a:latin typeface="+mn-lt"/>
          <a:ea typeface="+mn-ea"/>
          <a:cs typeface="+mn-cs"/>
        </a:defRPr>
      </a:lvl7pPr>
      <a:lvl8pPr marL="3426215" indent="-228409" algn="l" defTabSz="456827" rtl="0" eaLnBrk="1" latinLnBrk="0" hangingPunct="1">
        <a:spcBef>
          <a:spcPct val="20000"/>
        </a:spcBef>
        <a:buFont typeface="Arial"/>
        <a:buChar char="•"/>
        <a:defRPr sz="2000" kern="1200">
          <a:solidFill>
            <a:schemeClr val="tx1"/>
          </a:solidFill>
          <a:latin typeface="+mn-lt"/>
          <a:ea typeface="+mn-ea"/>
          <a:cs typeface="+mn-cs"/>
        </a:defRPr>
      </a:lvl8pPr>
      <a:lvl9pPr marL="3883043" indent="-228409" algn="l" defTabSz="4568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6" algn="l" defTabSz="456827" rtl="0" eaLnBrk="1" latinLnBrk="0" hangingPunct="1">
        <a:defRPr sz="1800" kern="1200">
          <a:solidFill>
            <a:schemeClr val="tx1"/>
          </a:solidFill>
          <a:latin typeface="+mn-lt"/>
          <a:ea typeface="+mn-ea"/>
          <a:cs typeface="+mn-cs"/>
        </a:defRPr>
      </a:lvl3pPr>
      <a:lvl4pPr marL="1370484" algn="l" defTabSz="456827" rtl="0" eaLnBrk="1" latinLnBrk="0" hangingPunct="1">
        <a:defRPr sz="1800" kern="1200">
          <a:solidFill>
            <a:schemeClr val="tx1"/>
          </a:solidFill>
          <a:latin typeface="+mn-lt"/>
          <a:ea typeface="+mn-ea"/>
          <a:cs typeface="+mn-cs"/>
        </a:defRPr>
      </a:lvl4pPr>
      <a:lvl5pPr marL="1827314" algn="l" defTabSz="456827" rtl="0" eaLnBrk="1" latinLnBrk="0" hangingPunct="1">
        <a:defRPr sz="1800" kern="1200">
          <a:solidFill>
            <a:schemeClr val="tx1"/>
          </a:solidFill>
          <a:latin typeface="+mn-lt"/>
          <a:ea typeface="+mn-ea"/>
          <a:cs typeface="+mn-cs"/>
        </a:defRPr>
      </a:lvl5pPr>
      <a:lvl6pPr marL="2284140" algn="l" defTabSz="456827" rtl="0" eaLnBrk="1" latinLnBrk="0" hangingPunct="1">
        <a:defRPr sz="1800" kern="1200">
          <a:solidFill>
            <a:schemeClr val="tx1"/>
          </a:solidFill>
          <a:latin typeface="+mn-lt"/>
          <a:ea typeface="+mn-ea"/>
          <a:cs typeface="+mn-cs"/>
        </a:defRPr>
      </a:lvl6pPr>
      <a:lvl7pPr marL="2740969" algn="l" defTabSz="456827" rtl="0" eaLnBrk="1" latinLnBrk="0" hangingPunct="1">
        <a:defRPr sz="1800" kern="1200">
          <a:solidFill>
            <a:schemeClr val="tx1"/>
          </a:solidFill>
          <a:latin typeface="+mn-lt"/>
          <a:ea typeface="+mn-ea"/>
          <a:cs typeface="+mn-cs"/>
        </a:defRPr>
      </a:lvl7pPr>
      <a:lvl8pPr marL="3197798" algn="l" defTabSz="456827" rtl="0" eaLnBrk="1" latinLnBrk="0" hangingPunct="1">
        <a:defRPr sz="1800" kern="1200">
          <a:solidFill>
            <a:schemeClr val="tx1"/>
          </a:solidFill>
          <a:latin typeface="+mn-lt"/>
          <a:ea typeface="+mn-ea"/>
          <a:cs typeface="+mn-cs"/>
        </a:defRPr>
      </a:lvl8pPr>
      <a:lvl9pPr marL="3654625" algn="l" defTabSz="45682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364" tIns="45682" rIns="91364" bIns="45682" rtlCol="0" anchor="ctr"/>
          <a:lstStyle>
            <a:lvl1pPr algn="l">
              <a:defRPr sz="1300">
                <a:solidFill>
                  <a:schemeClr val="tx1">
                    <a:tint val="75000"/>
                  </a:schemeClr>
                </a:solidFill>
              </a:defRPr>
            </a:lvl1pPr>
          </a:lstStyle>
          <a:p>
            <a:pPr defTabSz="456827"/>
            <a:fld id="{5692A09B-228D-5B4E-A4BB-E9F62617E37F}" type="datetimeFigureOut">
              <a:rPr lang="en-US" smtClean="0">
                <a:solidFill>
                  <a:prstClr val="black">
                    <a:tint val="75000"/>
                  </a:prstClr>
                </a:solidFill>
              </a:rPr>
              <a:pPr defTabSz="456827"/>
              <a:t>2/25/2014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364" tIns="45682" rIns="91364" bIns="45682" rtlCol="0" anchor="ctr"/>
          <a:lstStyle>
            <a:lvl1pPr algn="ctr">
              <a:defRPr sz="1300">
                <a:solidFill>
                  <a:schemeClr val="tx1">
                    <a:tint val="75000"/>
                  </a:schemeClr>
                </a:solidFill>
              </a:defRPr>
            </a:lvl1pPr>
          </a:lstStyle>
          <a:p>
            <a:pPr defTabSz="45682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364" tIns="45682" rIns="91364" bIns="45682" rtlCol="0" anchor="ctr"/>
          <a:lstStyle>
            <a:lvl1pPr algn="r">
              <a:defRPr sz="1300">
                <a:solidFill>
                  <a:schemeClr val="tx1">
                    <a:tint val="75000"/>
                  </a:schemeClr>
                </a:solidFill>
              </a:defRPr>
            </a:lvl1pPr>
          </a:lstStyle>
          <a:p>
            <a:pPr defTabSz="456827"/>
            <a:fld id="{E27B01B9-94B0-9D4A-910F-C04AD45082B9}" type="slidenum">
              <a:rPr lang="en-US" smtClean="0">
                <a:solidFill>
                  <a:prstClr val="black">
                    <a:tint val="75000"/>
                  </a:prstClr>
                </a:solidFill>
              </a:rPr>
              <a:pPr defTabSz="456827"/>
              <a:t>‹#›</a:t>
            </a:fld>
            <a:endParaRPr lang="en-US">
              <a:solidFill>
                <a:prstClr val="black">
                  <a:tint val="75000"/>
                </a:prstClr>
              </a:solidFill>
            </a:endParaRPr>
          </a:p>
        </p:txBody>
      </p:sp>
    </p:spTree>
    <p:extLst>
      <p:ext uri="{BB962C8B-B14F-4D97-AF65-F5344CB8AC3E}">
        <p14:creationId xmlns:p14="http://schemas.microsoft.com/office/powerpoint/2010/main" val="62116433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6827" rtl="0" eaLnBrk="1" latinLnBrk="0" hangingPunct="1">
        <a:spcBef>
          <a:spcPct val="0"/>
        </a:spcBef>
        <a:buNone/>
        <a:defRPr sz="4400" kern="1200">
          <a:solidFill>
            <a:schemeClr val="tx1"/>
          </a:solidFill>
          <a:latin typeface="+mj-lt"/>
          <a:ea typeface="+mj-ea"/>
          <a:cs typeface="+mj-cs"/>
        </a:defRPr>
      </a:lvl1pPr>
    </p:titleStyle>
    <p:bodyStyle>
      <a:lvl1pPr marL="342621" indent="-342621" algn="l" defTabSz="456827" rtl="0" eaLnBrk="1" latinLnBrk="0" hangingPunct="1">
        <a:spcBef>
          <a:spcPct val="20000"/>
        </a:spcBef>
        <a:buFont typeface="Arial"/>
        <a:buChar char="•"/>
        <a:defRPr sz="3200" kern="1200">
          <a:solidFill>
            <a:schemeClr val="tx1"/>
          </a:solidFill>
          <a:latin typeface="+mn-lt"/>
          <a:ea typeface="+mn-ea"/>
          <a:cs typeface="+mn-cs"/>
        </a:defRPr>
      </a:lvl1pPr>
      <a:lvl2pPr marL="742343" indent="-285519" algn="l" defTabSz="456827" rtl="0" eaLnBrk="1" latinLnBrk="0" hangingPunct="1">
        <a:spcBef>
          <a:spcPct val="20000"/>
        </a:spcBef>
        <a:buFont typeface="Arial"/>
        <a:buChar char="–"/>
        <a:defRPr sz="2800" kern="1200">
          <a:solidFill>
            <a:schemeClr val="tx1"/>
          </a:solidFill>
          <a:latin typeface="+mn-lt"/>
          <a:ea typeface="+mn-ea"/>
          <a:cs typeface="+mn-cs"/>
        </a:defRPr>
      </a:lvl2pPr>
      <a:lvl3pPr marL="1142070" indent="-228409" algn="l" defTabSz="456827" rtl="0" eaLnBrk="1" latinLnBrk="0" hangingPunct="1">
        <a:spcBef>
          <a:spcPct val="20000"/>
        </a:spcBef>
        <a:buFont typeface="Arial"/>
        <a:buChar char="•"/>
        <a:defRPr sz="2400" kern="1200">
          <a:solidFill>
            <a:schemeClr val="tx1"/>
          </a:solidFill>
          <a:latin typeface="+mn-lt"/>
          <a:ea typeface="+mn-ea"/>
          <a:cs typeface="+mn-cs"/>
        </a:defRPr>
      </a:lvl3pPr>
      <a:lvl4pPr marL="1598902" indent="-228409" algn="l" defTabSz="456827" rtl="0" eaLnBrk="1" latinLnBrk="0" hangingPunct="1">
        <a:spcBef>
          <a:spcPct val="20000"/>
        </a:spcBef>
        <a:buFont typeface="Arial"/>
        <a:buChar char="–"/>
        <a:defRPr sz="2000" kern="1200">
          <a:solidFill>
            <a:schemeClr val="tx1"/>
          </a:solidFill>
          <a:latin typeface="+mn-lt"/>
          <a:ea typeface="+mn-ea"/>
          <a:cs typeface="+mn-cs"/>
        </a:defRPr>
      </a:lvl4pPr>
      <a:lvl5pPr marL="2055723" indent="-228409" algn="l" defTabSz="456827" rtl="0" eaLnBrk="1" latinLnBrk="0" hangingPunct="1">
        <a:spcBef>
          <a:spcPct val="20000"/>
        </a:spcBef>
        <a:buFont typeface="Arial"/>
        <a:buChar char="»"/>
        <a:defRPr sz="2000" kern="1200">
          <a:solidFill>
            <a:schemeClr val="tx1"/>
          </a:solidFill>
          <a:latin typeface="+mn-lt"/>
          <a:ea typeface="+mn-ea"/>
          <a:cs typeface="+mn-cs"/>
        </a:defRPr>
      </a:lvl5pPr>
      <a:lvl6pPr marL="2512558" indent="-228409" algn="l" defTabSz="456827" rtl="0" eaLnBrk="1" latinLnBrk="0" hangingPunct="1">
        <a:spcBef>
          <a:spcPct val="20000"/>
        </a:spcBef>
        <a:buFont typeface="Arial"/>
        <a:buChar char="•"/>
        <a:defRPr sz="2000" kern="1200">
          <a:solidFill>
            <a:schemeClr val="tx1"/>
          </a:solidFill>
          <a:latin typeface="+mn-lt"/>
          <a:ea typeface="+mn-ea"/>
          <a:cs typeface="+mn-cs"/>
        </a:defRPr>
      </a:lvl6pPr>
      <a:lvl7pPr marL="2969384" indent="-228409" algn="l" defTabSz="456827" rtl="0" eaLnBrk="1" latinLnBrk="0" hangingPunct="1">
        <a:spcBef>
          <a:spcPct val="20000"/>
        </a:spcBef>
        <a:buFont typeface="Arial"/>
        <a:buChar char="•"/>
        <a:defRPr sz="2000" kern="1200">
          <a:solidFill>
            <a:schemeClr val="tx1"/>
          </a:solidFill>
          <a:latin typeface="+mn-lt"/>
          <a:ea typeface="+mn-ea"/>
          <a:cs typeface="+mn-cs"/>
        </a:defRPr>
      </a:lvl7pPr>
      <a:lvl8pPr marL="3426215" indent="-228409" algn="l" defTabSz="456827" rtl="0" eaLnBrk="1" latinLnBrk="0" hangingPunct="1">
        <a:spcBef>
          <a:spcPct val="20000"/>
        </a:spcBef>
        <a:buFont typeface="Arial"/>
        <a:buChar char="•"/>
        <a:defRPr sz="2000" kern="1200">
          <a:solidFill>
            <a:schemeClr val="tx1"/>
          </a:solidFill>
          <a:latin typeface="+mn-lt"/>
          <a:ea typeface="+mn-ea"/>
          <a:cs typeface="+mn-cs"/>
        </a:defRPr>
      </a:lvl8pPr>
      <a:lvl9pPr marL="3883043" indent="-228409" algn="l" defTabSz="4568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6" algn="l" defTabSz="456827" rtl="0" eaLnBrk="1" latinLnBrk="0" hangingPunct="1">
        <a:defRPr sz="1800" kern="1200">
          <a:solidFill>
            <a:schemeClr val="tx1"/>
          </a:solidFill>
          <a:latin typeface="+mn-lt"/>
          <a:ea typeface="+mn-ea"/>
          <a:cs typeface="+mn-cs"/>
        </a:defRPr>
      </a:lvl3pPr>
      <a:lvl4pPr marL="1370484" algn="l" defTabSz="456827" rtl="0" eaLnBrk="1" latinLnBrk="0" hangingPunct="1">
        <a:defRPr sz="1800" kern="1200">
          <a:solidFill>
            <a:schemeClr val="tx1"/>
          </a:solidFill>
          <a:latin typeface="+mn-lt"/>
          <a:ea typeface="+mn-ea"/>
          <a:cs typeface="+mn-cs"/>
        </a:defRPr>
      </a:lvl4pPr>
      <a:lvl5pPr marL="1827314" algn="l" defTabSz="456827" rtl="0" eaLnBrk="1" latinLnBrk="0" hangingPunct="1">
        <a:defRPr sz="1800" kern="1200">
          <a:solidFill>
            <a:schemeClr val="tx1"/>
          </a:solidFill>
          <a:latin typeface="+mn-lt"/>
          <a:ea typeface="+mn-ea"/>
          <a:cs typeface="+mn-cs"/>
        </a:defRPr>
      </a:lvl5pPr>
      <a:lvl6pPr marL="2284140" algn="l" defTabSz="456827" rtl="0" eaLnBrk="1" latinLnBrk="0" hangingPunct="1">
        <a:defRPr sz="1800" kern="1200">
          <a:solidFill>
            <a:schemeClr val="tx1"/>
          </a:solidFill>
          <a:latin typeface="+mn-lt"/>
          <a:ea typeface="+mn-ea"/>
          <a:cs typeface="+mn-cs"/>
        </a:defRPr>
      </a:lvl6pPr>
      <a:lvl7pPr marL="2740969" algn="l" defTabSz="456827" rtl="0" eaLnBrk="1" latinLnBrk="0" hangingPunct="1">
        <a:defRPr sz="1800" kern="1200">
          <a:solidFill>
            <a:schemeClr val="tx1"/>
          </a:solidFill>
          <a:latin typeface="+mn-lt"/>
          <a:ea typeface="+mn-ea"/>
          <a:cs typeface="+mn-cs"/>
        </a:defRPr>
      </a:lvl7pPr>
      <a:lvl8pPr marL="3197798" algn="l" defTabSz="456827" rtl="0" eaLnBrk="1" latinLnBrk="0" hangingPunct="1">
        <a:defRPr sz="1800" kern="1200">
          <a:solidFill>
            <a:schemeClr val="tx1"/>
          </a:solidFill>
          <a:latin typeface="+mn-lt"/>
          <a:ea typeface="+mn-ea"/>
          <a:cs typeface="+mn-cs"/>
        </a:defRPr>
      </a:lvl8pPr>
      <a:lvl9pPr marL="3654625" algn="l" defTabSz="45682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defTabSz="914400"/>
            <a:fld id="{813AEA38-0027-40D5-B1A5-90123E09EBA6}" type="datetimeFigureOut">
              <a:rPr lang="en-US" smtClean="0">
                <a:solidFill>
                  <a:prstClr val="black">
                    <a:tint val="75000"/>
                  </a:prstClr>
                </a:solidFill>
              </a:rPr>
              <a:pPr defTabSz="914400"/>
              <a:t>2/25/2014</a:t>
            </a:fld>
            <a:endParaRPr lang="en-US">
              <a:solidFill>
                <a:prstClr val="black">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defTabSz="914400"/>
            <a:fld id="{BD578D96-60C9-4CAA-A887-4D35A32818EA}" type="slidenum">
              <a:rPr lang="en-US" smtClean="0">
                <a:solidFill>
                  <a:prstClr val="black">
                    <a:tint val="75000"/>
                  </a:prstClr>
                </a:solidFill>
              </a:rPr>
              <a:pPr defTabSz="914400"/>
              <a:t>‹#›</a:t>
            </a:fld>
            <a:endParaRPr lang="en-US">
              <a:solidFill>
                <a:prstClr val="black">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207610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5" y="5944944"/>
            <a:ext cx="4940624" cy="9210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364" tIns="45682" rIns="91364" bIns="45682" anchor="t" compatLnSpc="1"/>
          <a:lstStyle>
            <a:extLst/>
          </a:lstStyle>
          <a:p>
            <a:endParaRPr lang="en-US">
              <a:solidFill>
                <a:prstClr val="black"/>
              </a:solidFill>
            </a:endParaRPr>
          </a:p>
        </p:txBody>
      </p:sp>
      <p:sp>
        <p:nvSpPr>
          <p:cNvPr id="12" name="Freeform 11"/>
          <p:cNvSpPr>
            <a:spLocks/>
          </p:cNvSpPr>
          <p:nvPr/>
        </p:nvSpPr>
        <p:spPr bwMode="auto">
          <a:xfrm>
            <a:off x="485719" y="5939025"/>
            <a:ext cx="3690452" cy="9334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364" tIns="45682" rIns="91364" bIns="45682" anchor="t" compatLnSpc="1"/>
          <a:lstStyle>
            <a:extLst/>
          </a:lstStyle>
          <a:p>
            <a:endParaRPr lang="en-US">
              <a:solidFill>
                <a:prstClr val="black"/>
              </a:solidFill>
            </a:endParaRPr>
          </a:p>
        </p:txBody>
      </p:sp>
      <p:sp>
        <p:nvSpPr>
          <p:cNvPr id="14" name="Right Triangle 13"/>
          <p:cNvSpPr>
            <a:spLocks/>
          </p:cNvSpPr>
          <p:nvPr/>
        </p:nvSpPr>
        <p:spPr bwMode="auto">
          <a:xfrm>
            <a:off x="-6043" y="5791261"/>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364" tIns="45682" rIns="91364" bIns="45682" anchor="ctr" compatLnSpc="1"/>
          <a:lstStyle>
            <a:extLst/>
          </a:lstStyle>
          <a:p>
            <a:pPr algn="ctr"/>
            <a:endParaRPr lang="en-US">
              <a:solidFill>
                <a:prstClr val="white"/>
              </a:solidFill>
            </a:endParaRPr>
          </a:p>
        </p:txBody>
      </p:sp>
      <p:cxnSp>
        <p:nvCxnSpPr>
          <p:cNvPr id="15" name="Straight Connector 14"/>
          <p:cNvCxnSpPr/>
          <p:nvPr/>
        </p:nvCxnSpPr>
        <p:spPr>
          <a:xfrm>
            <a:off x="-9236" y="578775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9"/>
            <a:ext cx="8229600" cy="1143000"/>
          </a:xfrm>
          <a:prstGeom prst="rect">
            <a:avLst/>
          </a:prstGeom>
        </p:spPr>
        <p:txBody>
          <a:bodyPr vert="horz" lIns="91364" tIns="45682" rIns="91364" bIns="45682"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1"/>
            <a:ext cx="8229600" cy="4525963"/>
          </a:xfrm>
          <a:prstGeom prst="rect">
            <a:avLst/>
          </a:prstGeom>
        </p:spPr>
        <p:txBody>
          <a:bodyPr vert="horz" lIns="91364" tIns="45682" rIns="91364" bIns="45682">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5" y="6407944"/>
            <a:ext cx="1920240" cy="365760"/>
          </a:xfrm>
          <a:prstGeom prst="rect">
            <a:avLst/>
          </a:prstGeom>
        </p:spPr>
        <p:txBody>
          <a:bodyPr vert="horz" lIns="91364" tIns="45682" rIns="91364" bIns="45682" anchor="b"/>
          <a:lstStyle>
            <a:lvl1pPr algn="l" eaLnBrk="1" latinLnBrk="0" hangingPunct="1">
              <a:defRPr kumimoji="0" sz="1000">
                <a:solidFill>
                  <a:schemeClr val="tx1"/>
                </a:solidFill>
              </a:defRPr>
            </a:lvl1pPr>
            <a:extLst/>
          </a:lstStyle>
          <a:p>
            <a:fld id="{966F4BFF-AB8C-4F81-B1C7-3B1031266C12}" type="datetimeFigureOut">
              <a:rPr lang="en-US" smtClean="0">
                <a:solidFill>
                  <a:prstClr val="black"/>
                </a:solidFill>
              </a:rPr>
              <a:pPr/>
              <a:t>2/25/2014</a:t>
            </a:fld>
            <a:endParaRPr lang="en-US">
              <a:solidFill>
                <a:prstClr val="black"/>
              </a:solidFill>
            </a:endParaRPr>
          </a:p>
        </p:txBody>
      </p:sp>
      <p:sp>
        <p:nvSpPr>
          <p:cNvPr id="22" name="Footer Placeholder 21"/>
          <p:cNvSpPr>
            <a:spLocks noGrp="1"/>
          </p:cNvSpPr>
          <p:nvPr>
            <p:ph type="ftr" sz="quarter" idx="3"/>
          </p:nvPr>
        </p:nvSpPr>
        <p:spPr>
          <a:xfrm>
            <a:off x="4380083" y="6407944"/>
            <a:ext cx="2350681" cy="365125"/>
          </a:xfrm>
          <a:prstGeom prst="rect">
            <a:avLst/>
          </a:prstGeom>
        </p:spPr>
        <p:txBody>
          <a:bodyPr vert="horz" lIns="91364" tIns="45682" rIns="91364" bIns="45682"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3" y="6407944"/>
            <a:ext cx="365760" cy="365125"/>
          </a:xfrm>
          <a:prstGeom prst="rect">
            <a:avLst/>
          </a:prstGeom>
        </p:spPr>
        <p:txBody>
          <a:bodyPr vert="horz" lIns="91364" tIns="45682" rIns="91364" bIns="45682" anchor="b"/>
          <a:lstStyle>
            <a:lvl1pPr algn="r" eaLnBrk="1" latinLnBrk="0" hangingPunct="1">
              <a:defRPr kumimoji="0" sz="1000" b="0">
                <a:solidFill>
                  <a:schemeClr val="tx1"/>
                </a:solidFill>
              </a:defRPr>
            </a:lvl1pPr>
            <a:extLst/>
          </a:lstStyle>
          <a:p>
            <a:fld id="{5B5B46F5-2B99-492B-AE7B-3F3117F4DA8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20600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464" indent="-255823"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288" indent="-228409"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8837" indent="-228409"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070" indent="-228409"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4pPr>
      <a:lvl5pPr marL="1370484" indent="-228409"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8902" indent="-228409"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7314" indent="-228409"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5723" indent="-228409"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4140" indent="-228409"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827" algn="l" rtl="0" eaLnBrk="1" latinLnBrk="0" hangingPunct="1">
        <a:defRPr kumimoji="0" kern="1200">
          <a:solidFill>
            <a:schemeClr val="tx1"/>
          </a:solidFill>
          <a:latin typeface="+mn-lt"/>
          <a:ea typeface="+mn-ea"/>
          <a:cs typeface="+mn-cs"/>
        </a:defRPr>
      </a:lvl2pPr>
      <a:lvl3pPr marL="913656" algn="l" rtl="0" eaLnBrk="1" latinLnBrk="0" hangingPunct="1">
        <a:defRPr kumimoji="0" kern="1200">
          <a:solidFill>
            <a:schemeClr val="tx1"/>
          </a:solidFill>
          <a:latin typeface="+mn-lt"/>
          <a:ea typeface="+mn-ea"/>
          <a:cs typeface="+mn-cs"/>
        </a:defRPr>
      </a:lvl3pPr>
      <a:lvl4pPr marL="1370484" algn="l" rtl="0" eaLnBrk="1" latinLnBrk="0" hangingPunct="1">
        <a:defRPr kumimoji="0" kern="1200">
          <a:solidFill>
            <a:schemeClr val="tx1"/>
          </a:solidFill>
          <a:latin typeface="+mn-lt"/>
          <a:ea typeface="+mn-ea"/>
          <a:cs typeface="+mn-cs"/>
        </a:defRPr>
      </a:lvl4pPr>
      <a:lvl5pPr marL="1827314" algn="l" rtl="0" eaLnBrk="1" latinLnBrk="0" hangingPunct="1">
        <a:defRPr kumimoji="0" kern="1200">
          <a:solidFill>
            <a:schemeClr val="tx1"/>
          </a:solidFill>
          <a:latin typeface="+mn-lt"/>
          <a:ea typeface="+mn-ea"/>
          <a:cs typeface="+mn-cs"/>
        </a:defRPr>
      </a:lvl5pPr>
      <a:lvl6pPr marL="2284140" algn="l" rtl="0" eaLnBrk="1" latinLnBrk="0" hangingPunct="1">
        <a:defRPr kumimoji="0" kern="1200">
          <a:solidFill>
            <a:schemeClr val="tx1"/>
          </a:solidFill>
          <a:latin typeface="+mn-lt"/>
          <a:ea typeface="+mn-ea"/>
          <a:cs typeface="+mn-cs"/>
        </a:defRPr>
      </a:lvl6pPr>
      <a:lvl7pPr marL="2740969" algn="l" rtl="0" eaLnBrk="1" latinLnBrk="0" hangingPunct="1">
        <a:defRPr kumimoji="0" kern="1200">
          <a:solidFill>
            <a:schemeClr val="tx1"/>
          </a:solidFill>
          <a:latin typeface="+mn-lt"/>
          <a:ea typeface="+mn-ea"/>
          <a:cs typeface="+mn-cs"/>
        </a:defRPr>
      </a:lvl7pPr>
      <a:lvl8pPr marL="3197798" algn="l" rtl="0" eaLnBrk="1" latinLnBrk="0" hangingPunct="1">
        <a:defRPr kumimoji="0" kern="1200">
          <a:solidFill>
            <a:schemeClr val="tx1"/>
          </a:solidFill>
          <a:latin typeface="+mn-lt"/>
          <a:ea typeface="+mn-ea"/>
          <a:cs typeface="+mn-cs"/>
        </a:defRPr>
      </a:lvl8pPr>
      <a:lvl9pPr marL="3654625"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64" tIns="45682" rIns="91364" bIns="45682" rtlCol="0" anchor="ctr"/>
          <a:lstStyle>
            <a:lvl1pPr algn="l">
              <a:defRPr sz="13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3" y="6356352"/>
            <a:ext cx="2895600" cy="365125"/>
          </a:xfrm>
          <a:prstGeom prst="rect">
            <a:avLst/>
          </a:prstGeom>
        </p:spPr>
        <p:txBody>
          <a:bodyPr vert="horz" lIns="91364" tIns="45682" rIns="91364" bIns="45682" rtlCol="0" anchor="ctr"/>
          <a:lstStyle>
            <a:lvl1pPr algn="ctr">
              <a:defRPr sz="13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64" tIns="45682" rIns="91364" bIns="45682" rtlCol="0" anchor="ctr"/>
          <a:lstStyle>
            <a:lvl1pPr algn="r">
              <a:defRPr sz="1300">
                <a:solidFill>
                  <a:schemeClr val="tx1">
                    <a:tint val="75000"/>
                  </a:schemeClr>
                </a:solidFill>
              </a:defRPr>
            </a:lvl1pPr>
          </a:lstStyle>
          <a:p>
            <a:pPr fontAlgn="base">
              <a:spcBef>
                <a:spcPct val="0"/>
              </a:spcBef>
              <a:spcAft>
                <a:spcPct val="0"/>
              </a:spcAft>
              <a:defRPr/>
            </a:pPr>
            <a:fld id="{BD03E372-7464-453A-B27E-F3946A9A5435}" type="slidenum">
              <a:rPr lang="en-US" smtClean="0">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spTree>
    <p:extLst>
      <p:ext uri="{BB962C8B-B14F-4D97-AF65-F5344CB8AC3E}">
        <p14:creationId xmlns:p14="http://schemas.microsoft.com/office/powerpoint/2010/main" val="15135141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ctr" defTabSz="913656" rtl="0" eaLnBrk="1" latinLnBrk="0" hangingPunct="1">
        <a:spcBef>
          <a:spcPct val="0"/>
        </a:spcBef>
        <a:buNone/>
        <a:defRPr sz="4400" kern="1200">
          <a:solidFill>
            <a:schemeClr val="tx1"/>
          </a:solidFill>
          <a:latin typeface="+mj-lt"/>
          <a:ea typeface="+mj-ea"/>
          <a:cs typeface="+mj-cs"/>
        </a:defRPr>
      </a:lvl1pPr>
    </p:titleStyle>
    <p:bodyStyle>
      <a:lvl1pPr marL="342621" indent="-342621" algn="l" defTabSz="9136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43" indent="-285519" algn="l" defTabSz="9136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70" indent="-228409" algn="l" defTabSz="9136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902"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723"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58"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84"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15"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43"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6" rtl="0" eaLnBrk="1" latinLnBrk="0" hangingPunct="1">
        <a:defRPr sz="1800" kern="1200">
          <a:solidFill>
            <a:schemeClr val="tx1"/>
          </a:solidFill>
          <a:latin typeface="+mn-lt"/>
          <a:ea typeface="+mn-ea"/>
          <a:cs typeface="+mn-cs"/>
        </a:defRPr>
      </a:lvl1pPr>
      <a:lvl2pPr marL="456827" algn="l" defTabSz="913656" rtl="0" eaLnBrk="1" latinLnBrk="0" hangingPunct="1">
        <a:defRPr sz="1800" kern="1200">
          <a:solidFill>
            <a:schemeClr val="tx1"/>
          </a:solidFill>
          <a:latin typeface="+mn-lt"/>
          <a:ea typeface="+mn-ea"/>
          <a:cs typeface="+mn-cs"/>
        </a:defRPr>
      </a:lvl2pPr>
      <a:lvl3pPr marL="913656" algn="l" defTabSz="913656" rtl="0" eaLnBrk="1" latinLnBrk="0" hangingPunct="1">
        <a:defRPr sz="1800" kern="1200">
          <a:solidFill>
            <a:schemeClr val="tx1"/>
          </a:solidFill>
          <a:latin typeface="+mn-lt"/>
          <a:ea typeface="+mn-ea"/>
          <a:cs typeface="+mn-cs"/>
        </a:defRPr>
      </a:lvl3pPr>
      <a:lvl4pPr marL="1370484" algn="l" defTabSz="913656" rtl="0" eaLnBrk="1" latinLnBrk="0" hangingPunct="1">
        <a:defRPr sz="1800" kern="1200">
          <a:solidFill>
            <a:schemeClr val="tx1"/>
          </a:solidFill>
          <a:latin typeface="+mn-lt"/>
          <a:ea typeface="+mn-ea"/>
          <a:cs typeface="+mn-cs"/>
        </a:defRPr>
      </a:lvl4pPr>
      <a:lvl5pPr marL="1827314" algn="l" defTabSz="913656" rtl="0" eaLnBrk="1" latinLnBrk="0" hangingPunct="1">
        <a:defRPr sz="1800" kern="1200">
          <a:solidFill>
            <a:schemeClr val="tx1"/>
          </a:solidFill>
          <a:latin typeface="+mn-lt"/>
          <a:ea typeface="+mn-ea"/>
          <a:cs typeface="+mn-cs"/>
        </a:defRPr>
      </a:lvl5pPr>
      <a:lvl6pPr marL="2284140" algn="l" defTabSz="913656" rtl="0" eaLnBrk="1" latinLnBrk="0" hangingPunct="1">
        <a:defRPr sz="1800" kern="1200">
          <a:solidFill>
            <a:schemeClr val="tx1"/>
          </a:solidFill>
          <a:latin typeface="+mn-lt"/>
          <a:ea typeface="+mn-ea"/>
          <a:cs typeface="+mn-cs"/>
        </a:defRPr>
      </a:lvl6pPr>
      <a:lvl7pPr marL="2740969" algn="l" defTabSz="913656" rtl="0" eaLnBrk="1" latinLnBrk="0" hangingPunct="1">
        <a:defRPr sz="1800" kern="1200">
          <a:solidFill>
            <a:schemeClr val="tx1"/>
          </a:solidFill>
          <a:latin typeface="+mn-lt"/>
          <a:ea typeface="+mn-ea"/>
          <a:cs typeface="+mn-cs"/>
        </a:defRPr>
      </a:lvl7pPr>
      <a:lvl8pPr marL="3197798" algn="l" defTabSz="913656" rtl="0" eaLnBrk="1" latinLnBrk="0" hangingPunct="1">
        <a:defRPr sz="1800" kern="1200">
          <a:solidFill>
            <a:schemeClr val="tx1"/>
          </a:solidFill>
          <a:latin typeface="+mn-lt"/>
          <a:ea typeface="+mn-ea"/>
          <a:cs typeface="+mn-cs"/>
        </a:defRPr>
      </a:lvl8pPr>
      <a:lvl9pPr marL="3654625" algn="l" defTabSz="9136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14" y="228600"/>
            <a:ext cx="8695945"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7" y="1679440"/>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9"/>
            <a:ext cx="8229600" cy="1252728"/>
          </a:xfrm>
          <a:prstGeom prst="rect">
            <a:avLst/>
          </a:prstGeom>
        </p:spPr>
        <p:txBody>
          <a:bodyPr vert="horz" lIns="91364" tIns="45682" rIns="91364" bIns="45682"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3" y="6250166"/>
            <a:ext cx="3786691" cy="365125"/>
          </a:xfrm>
          <a:prstGeom prst="rect">
            <a:avLst/>
          </a:prstGeom>
        </p:spPr>
        <p:txBody>
          <a:bodyPr vert="horz" lIns="91364" tIns="45682" rIns="91364" bIns="45682" rtlCol="0" anchor="ctr"/>
          <a:lstStyle>
            <a:lvl1pPr algn="r">
              <a:defRPr sz="1000">
                <a:solidFill>
                  <a:schemeClr val="tx2"/>
                </a:solidFill>
              </a:defRPr>
            </a:lvl1pPr>
          </a:lstStyle>
          <a:p>
            <a:fld id="{813AEA38-0027-40D5-B1A5-90123E09EBA6}" type="datetimeFigureOut">
              <a:rPr lang="en-US" smtClean="0">
                <a:solidFill>
                  <a:prstClr val="black">
                    <a:tint val="75000"/>
                  </a:prstClr>
                </a:solidFill>
              </a:rPr>
              <a:pPr/>
              <a:t>2/25/2014</a:t>
            </a:fld>
            <a:endParaRPr lang="en-US">
              <a:solidFill>
                <a:prstClr val="black">
                  <a:tint val="75000"/>
                </a:prstClr>
              </a:solidFill>
            </a:endParaRPr>
          </a:p>
        </p:txBody>
      </p:sp>
      <p:sp>
        <p:nvSpPr>
          <p:cNvPr id="5" name="Footer Placeholder 4"/>
          <p:cNvSpPr>
            <a:spLocks noGrp="1"/>
          </p:cNvSpPr>
          <p:nvPr>
            <p:ph type="ftr" sz="quarter" idx="3"/>
          </p:nvPr>
        </p:nvSpPr>
        <p:spPr>
          <a:xfrm>
            <a:off x="193647" y="6250166"/>
            <a:ext cx="3786692" cy="365125"/>
          </a:xfrm>
          <a:prstGeom prst="rect">
            <a:avLst/>
          </a:prstGeom>
        </p:spPr>
        <p:txBody>
          <a:bodyPr vert="horz" lIns="91364" tIns="45682" rIns="91364" bIns="45682" rtlCol="0" anchor="ctr"/>
          <a:lstStyle>
            <a:lvl1pPr algn="l">
              <a:defRPr sz="1000">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991089" y="6250166"/>
            <a:ext cx="1161827" cy="365125"/>
          </a:xfrm>
          <a:prstGeom prst="rect">
            <a:avLst/>
          </a:prstGeom>
        </p:spPr>
        <p:txBody>
          <a:bodyPr vert="horz" lIns="91364" tIns="45682" rIns="91364" bIns="45682" rtlCol="0" anchor="ctr"/>
          <a:lstStyle>
            <a:lvl1pPr algn="ctr">
              <a:defRPr sz="1000">
                <a:solidFill>
                  <a:schemeClr val="tx2"/>
                </a:solidFill>
              </a:defRPr>
            </a:lvl1pPr>
          </a:lstStyle>
          <a:p>
            <a:fld id="{BD578D96-60C9-4CAA-A887-4D35A32818EA}" type="slidenum">
              <a:rPr lang="en-US" smtClean="0">
                <a:solidFill>
                  <a:prstClr val="black">
                    <a:tint val="75000"/>
                  </a:prstClr>
                </a:solidFill>
              </a:rPr>
              <a:pPr/>
              <a:t>‹#›</a:t>
            </a:fld>
            <a:endParaRPr lang="en-US">
              <a:solidFill>
                <a:prstClr val="black">
                  <a:tint val="75000"/>
                </a:prstClr>
              </a:solidFill>
            </a:endParaRPr>
          </a:p>
        </p:txBody>
      </p:sp>
      <p:sp>
        <p:nvSpPr>
          <p:cNvPr id="3" name="Text Placeholder 2"/>
          <p:cNvSpPr>
            <a:spLocks noGrp="1"/>
          </p:cNvSpPr>
          <p:nvPr>
            <p:ph type="body" idx="1"/>
          </p:nvPr>
        </p:nvSpPr>
        <p:spPr>
          <a:xfrm>
            <a:off x="872075" y="2675467"/>
            <a:ext cx="7408332" cy="3450696"/>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907210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iming>
    <p:tnLst>
      <p:par>
        <p:cTn id="1" dur="indefinite" restart="never" nodeType="tmRoot"/>
      </p:par>
    </p:tnLst>
  </p:timing>
  <p:txStyles>
    <p:titleStyle>
      <a:lvl1pPr algn="ctr" defTabSz="913656"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098" indent="-274098" algn="l" defTabSz="913656"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5795" indent="-274098" algn="l" defTabSz="913656" rtl="0" eaLnBrk="1" latinLnBrk="0" hangingPunct="1">
        <a:spcBef>
          <a:spcPct val="20000"/>
        </a:spcBef>
        <a:buClr>
          <a:schemeClr val="accent1"/>
        </a:buClr>
        <a:buSzPct val="100000"/>
        <a:buFont typeface="Symbol" pitchFamily="18" charset="2"/>
        <a:buChar char=""/>
        <a:defRPr sz="2300" kern="1200">
          <a:solidFill>
            <a:schemeClr val="tx2"/>
          </a:solidFill>
          <a:latin typeface="+mn-lt"/>
          <a:ea typeface="+mn-ea"/>
          <a:cs typeface="+mn-cs"/>
        </a:defRPr>
      </a:lvl2pPr>
      <a:lvl3pPr marL="854969" indent="-228409" algn="l" defTabSz="913656"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2070" indent="-228409" algn="l" defTabSz="913656"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1853" indent="-228409" algn="l" defTabSz="913656"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1629" indent="-228409" algn="l" defTabSz="913656" rtl="0" eaLnBrk="1" latinLnBrk="0" hangingPunct="1">
        <a:spcBef>
          <a:spcPts val="383"/>
        </a:spcBef>
        <a:buClr>
          <a:schemeClr val="accent1"/>
        </a:buClr>
        <a:buFont typeface="Symbol" pitchFamily="18" charset="2"/>
        <a:buChar char="*"/>
        <a:defRPr sz="1400" kern="1200">
          <a:solidFill>
            <a:schemeClr val="tx2"/>
          </a:solidFill>
          <a:latin typeface="+mn-lt"/>
          <a:ea typeface="+mn-ea"/>
          <a:cs typeface="+mn-cs"/>
        </a:defRPr>
      </a:lvl6pPr>
      <a:lvl7pPr marL="2101413" indent="-228409" algn="l" defTabSz="913656" rtl="0" eaLnBrk="1" latinLnBrk="0" hangingPunct="1">
        <a:spcBef>
          <a:spcPts val="383"/>
        </a:spcBef>
        <a:buClr>
          <a:schemeClr val="accent1"/>
        </a:buClr>
        <a:buFont typeface="Symbol" pitchFamily="18" charset="2"/>
        <a:buChar char="*"/>
        <a:defRPr sz="1400" kern="1200">
          <a:solidFill>
            <a:schemeClr val="tx2"/>
          </a:solidFill>
          <a:latin typeface="+mn-lt"/>
          <a:ea typeface="+mn-ea"/>
          <a:cs typeface="+mn-cs"/>
        </a:defRPr>
      </a:lvl7pPr>
      <a:lvl8pPr marL="2421189" indent="-228409" algn="l" defTabSz="913656" rtl="0" eaLnBrk="1" latinLnBrk="0" hangingPunct="1">
        <a:spcBef>
          <a:spcPts val="383"/>
        </a:spcBef>
        <a:buClr>
          <a:schemeClr val="accent1"/>
        </a:buClr>
        <a:buFont typeface="Symbol" pitchFamily="18" charset="2"/>
        <a:buChar char="*"/>
        <a:defRPr sz="1400" kern="1200">
          <a:solidFill>
            <a:schemeClr val="tx2"/>
          </a:solidFill>
          <a:latin typeface="+mn-lt"/>
          <a:ea typeface="+mn-ea"/>
          <a:cs typeface="+mn-cs"/>
        </a:defRPr>
      </a:lvl8pPr>
      <a:lvl9pPr marL="2740969" indent="-228409" algn="l" defTabSz="913656" rtl="0" eaLnBrk="1" latinLnBrk="0" hangingPunct="1">
        <a:spcBef>
          <a:spcPts val="383"/>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3656" rtl="0" eaLnBrk="1" latinLnBrk="0" hangingPunct="1">
        <a:defRPr sz="1800" kern="1200">
          <a:solidFill>
            <a:schemeClr val="tx1"/>
          </a:solidFill>
          <a:latin typeface="+mn-lt"/>
          <a:ea typeface="+mn-ea"/>
          <a:cs typeface="+mn-cs"/>
        </a:defRPr>
      </a:lvl1pPr>
      <a:lvl2pPr marL="456827" algn="l" defTabSz="913656" rtl="0" eaLnBrk="1" latinLnBrk="0" hangingPunct="1">
        <a:defRPr sz="1800" kern="1200">
          <a:solidFill>
            <a:schemeClr val="tx1"/>
          </a:solidFill>
          <a:latin typeface="+mn-lt"/>
          <a:ea typeface="+mn-ea"/>
          <a:cs typeface="+mn-cs"/>
        </a:defRPr>
      </a:lvl2pPr>
      <a:lvl3pPr marL="913656" algn="l" defTabSz="913656" rtl="0" eaLnBrk="1" latinLnBrk="0" hangingPunct="1">
        <a:defRPr sz="1800" kern="1200">
          <a:solidFill>
            <a:schemeClr val="tx1"/>
          </a:solidFill>
          <a:latin typeface="+mn-lt"/>
          <a:ea typeface="+mn-ea"/>
          <a:cs typeface="+mn-cs"/>
        </a:defRPr>
      </a:lvl3pPr>
      <a:lvl4pPr marL="1370484" algn="l" defTabSz="913656" rtl="0" eaLnBrk="1" latinLnBrk="0" hangingPunct="1">
        <a:defRPr sz="1800" kern="1200">
          <a:solidFill>
            <a:schemeClr val="tx1"/>
          </a:solidFill>
          <a:latin typeface="+mn-lt"/>
          <a:ea typeface="+mn-ea"/>
          <a:cs typeface="+mn-cs"/>
        </a:defRPr>
      </a:lvl4pPr>
      <a:lvl5pPr marL="1827314" algn="l" defTabSz="913656" rtl="0" eaLnBrk="1" latinLnBrk="0" hangingPunct="1">
        <a:defRPr sz="1800" kern="1200">
          <a:solidFill>
            <a:schemeClr val="tx1"/>
          </a:solidFill>
          <a:latin typeface="+mn-lt"/>
          <a:ea typeface="+mn-ea"/>
          <a:cs typeface="+mn-cs"/>
        </a:defRPr>
      </a:lvl5pPr>
      <a:lvl6pPr marL="2284140" algn="l" defTabSz="913656" rtl="0" eaLnBrk="1" latinLnBrk="0" hangingPunct="1">
        <a:defRPr sz="1800" kern="1200">
          <a:solidFill>
            <a:schemeClr val="tx1"/>
          </a:solidFill>
          <a:latin typeface="+mn-lt"/>
          <a:ea typeface="+mn-ea"/>
          <a:cs typeface="+mn-cs"/>
        </a:defRPr>
      </a:lvl6pPr>
      <a:lvl7pPr marL="2740969" algn="l" defTabSz="913656" rtl="0" eaLnBrk="1" latinLnBrk="0" hangingPunct="1">
        <a:defRPr sz="1800" kern="1200">
          <a:solidFill>
            <a:schemeClr val="tx1"/>
          </a:solidFill>
          <a:latin typeface="+mn-lt"/>
          <a:ea typeface="+mn-ea"/>
          <a:cs typeface="+mn-cs"/>
        </a:defRPr>
      </a:lvl7pPr>
      <a:lvl8pPr marL="3197798" algn="l" defTabSz="913656" rtl="0" eaLnBrk="1" latinLnBrk="0" hangingPunct="1">
        <a:defRPr sz="1800" kern="1200">
          <a:solidFill>
            <a:schemeClr val="tx1"/>
          </a:solidFill>
          <a:latin typeface="+mn-lt"/>
          <a:ea typeface="+mn-ea"/>
          <a:cs typeface="+mn-cs"/>
        </a:defRPr>
      </a:lvl8pPr>
      <a:lvl9pPr marL="3654625" algn="l" defTabSz="9136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364" tIns="45682" rIns="91364" bIns="45682" rtlCol="0" anchor="ctr"/>
          <a:lstStyle>
            <a:lvl1pPr algn="l">
              <a:defRPr sz="13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3" y="6356352"/>
            <a:ext cx="2895600" cy="365125"/>
          </a:xfrm>
          <a:prstGeom prst="rect">
            <a:avLst/>
          </a:prstGeom>
        </p:spPr>
        <p:txBody>
          <a:bodyPr vert="horz" lIns="91364" tIns="45682" rIns="91364" bIns="45682" rtlCol="0" anchor="ctr"/>
          <a:lstStyle>
            <a:lvl1pPr algn="ctr">
              <a:defRPr sz="13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364" tIns="45682" rIns="91364" bIns="45682" rtlCol="0" anchor="ctr"/>
          <a:lstStyle>
            <a:lvl1pPr algn="r">
              <a:defRPr sz="1300">
                <a:solidFill>
                  <a:schemeClr val="tx1">
                    <a:tint val="75000"/>
                  </a:schemeClr>
                </a:solidFill>
              </a:defRPr>
            </a:lvl1pPr>
          </a:lstStyle>
          <a:p>
            <a:pPr fontAlgn="base">
              <a:spcBef>
                <a:spcPct val="0"/>
              </a:spcBef>
              <a:spcAft>
                <a:spcPct val="0"/>
              </a:spcAft>
              <a:defRPr/>
            </a:pPr>
            <a:fld id="{BD03E372-7464-453A-B27E-F3946A9A5435}" type="slidenum">
              <a:rPr lang="en-US" smtClean="0">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spTree>
    <p:extLst>
      <p:ext uri="{BB962C8B-B14F-4D97-AF65-F5344CB8AC3E}">
        <p14:creationId xmlns:p14="http://schemas.microsoft.com/office/powerpoint/2010/main" val="348009285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defTabSz="913656" rtl="0" eaLnBrk="1" latinLnBrk="0" hangingPunct="1">
        <a:spcBef>
          <a:spcPct val="0"/>
        </a:spcBef>
        <a:buNone/>
        <a:defRPr sz="4400" kern="1200">
          <a:solidFill>
            <a:schemeClr val="tx1"/>
          </a:solidFill>
          <a:latin typeface="+mj-lt"/>
          <a:ea typeface="+mj-ea"/>
          <a:cs typeface="+mj-cs"/>
        </a:defRPr>
      </a:lvl1pPr>
    </p:titleStyle>
    <p:bodyStyle>
      <a:lvl1pPr marL="342621" indent="-342621" algn="l" defTabSz="9136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43" indent="-285519" algn="l" defTabSz="9136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70" indent="-228409" algn="l" defTabSz="9136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902"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723"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58"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84"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15"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43" indent="-228409" algn="l" defTabSz="9136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6" rtl="0" eaLnBrk="1" latinLnBrk="0" hangingPunct="1">
        <a:defRPr sz="1800" kern="1200">
          <a:solidFill>
            <a:schemeClr val="tx1"/>
          </a:solidFill>
          <a:latin typeface="+mn-lt"/>
          <a:ea typeface="+mn-ea"/>
          <a:cs typeface="+mn-cs"/>
        </a:defRPr>
      </a:lvl1pPr>
      <a:lvl2pPr marL="456827" algn="l" defTabSz="913656" rtl="0" eaLnBrk="1" latinLnBrk="0" hangingPunct="1">
        <a:defRPr sz="1800" kern="1200">
          <a:solidFill>
            <a:schemeClr val="tx1"/>
          </a:solidFill>
          <a:latin typeface="+mn-lt"/>
          <a:ea typeface="+mn-ea"/>
          <a:cs typeface="+mn-cs"/>
        </a:defRPr>
      </a:lvl2pPr>
      <a:lvl3pPr marL="913656" algn="l" defTabSz="913656" rtl="0" eaLnBrk="1" latinLnBrk="0" hangingPunct="1">
        <a:defRPr sz="1800" kern="1200">
          <a:solidFill>
            <a:schemeClr val="tx1"/>
          </a:solidFill>
          <a:latin typeface="+mn-lt"/>
          <a:ea typeface="+mn-ea"/>
          <a:cs typeface="+mn-cs"/>
        </a:defRPr>
      </a:lvl3pPr>
      <a:lvl4pPr marL="1370484" algn="l" defTabSz="913656" rtl="0" eaLnBrk="1" latinLnBrk="0" hangingPunct="1">
        <a:defRPr sz="1800" kern="1200">
          <a:solidFill>
            <a:schemeClr val="tx1"/>
          </a:solidFill>
          <a:latin typeface="+mn-lt"/>
          <a:ea typeface="+mn-ea"/>
          <a:cs typeface="+mn-cs"/>
        </a:defRPr>
      </a:lvl4pPr>
      <a:lvl5pPr marL="1827314" algn="l" defTabSz="913656" rtl="0" eaLnBrk="1" latinLnBrk="0" hangingPunct="1">
        <a:defRPr sz="1800" kern="1200">
          <a:solidFill>
            <a:schemeClr val="tx1"/>
          </a:solidFill>
          <a:latin typeface="+mn-lt"/>
          <a:ea typeface="+mn-ea"/>
          <a:cs typeface="+mn-cs"/>
        </a:defRPr>
      </a:lvl5pPr>
      <a:lvl6pPr marL="2284140" algn="l" defTabSz="913656" rtl="0" eaLnBrk="1" latinLnBrk="0" hangingPunct="1">
        <a:defRPr sz="1800" kern="1200">
          <a:solidFill>
            <a:schemeClr val="tx1"/>
          </a:solidFill>
          <a:latin typeface="+mn-lt"/>
          <a:ea typeface="+mn-ea"/>
          <a:cs typeface="+mn-cs"/>
        </a:defRPr>
      </a:lvl6pPr>
      <a:lvl7pPr marL="2740969" algn="l" defTabSz="913656" rtl="0" eaLnBrk="1" latinLnBrk="0" hangingPunct="1">
        <a:defRPr sz="1800" kern="1200">
          <a:solidFill>
            <a:schemeClr val="tx1"/>
          </a:solidFill>
          <a:latin typeface="+mn-lt"/>
          <a:ea typeface="+mn-ea"/>
          <a:cs typeface="+mn-cs"/>
        </a:defRPr>
      </a:lvl7pPr>
      <a:lvl8pPr marL="3197798" algn="l" defTabSz="913656" rtl="0" eaLnBrk="1" latinLnBrk="0" hangingPunct="1">
        <a:defRPr sz="1800" kern="1200">
          <a:solidFill>
            <a:schemeClr val="tx1"/>
          </a:solidFill>
          <a:latin typeface="+mn-lt"/>
          <a:ea typeface="+mn-ea"/>
          <a:cs typeface="+mn-cs"/>
        </a:defRPr>
      </a:lvl8pPr>
      <a:lvl9pPr marL="3654625" algn="l" defTabSz="9136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71"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sp>
        <p:nvSpPr>
          <p:cNvPr id="2" name="Title Placeholder 1"/>
          <p:cNvSpPr>
            <a:spLocks noGrp="1"/>
          </p:cNvSpPr>
          <p:nvPr>
            <p:ph type="title"/>
          </p:nvPr>
        </p:nvSpPr>
        <p:spPr>
          <a:xfrm>
            <a:off x="914400" y="1544727"/>
            <a:ext cx="7315200" cy="1154097"/>
          </a:xfrm>
          <a:prstGeom prst="rect">
            <a:avLst/>
          </a:prstGeom>
        </p:spPr>
        <p:txBody>
          <a:bodyPr vert="horz" lIns="91364" tIns="45682" rIns="91364" bIns="45682"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4"/>
            <a:ext cx="7315200" cy="3539528"/>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1" y="548797"/>
            <a:ext cx="1189132" cy="297918"/>
          </a:xfrm>
          <a:prstGeom prst="rect">
            <a:avLst/>
          </a:prstGeom>
        </p:spPr>
        <p:txBody>
          <a:bodyPr vert="horz" lIns="91364" tIns="45682" rIns="91364" bIns="45682" rtlCol="0" anchor="ctr"/>
          <a:lstStyle>
            <a:lvl1pPr algn="l">
              <a:defRPr sz="1300">
                <a:solidFill>
                  <a:schemeClr val="tx1">
                    <a:alpha val="50000"/>
                  </a:schemeClr>
                </a:solidFill>
              </a:defRPr>
            </a:lvl1pPr>
          </a:lstStyle>
          <a:p>
            <a:fld id="{E5466BB1-57BC-46A2-999A-19E2EA4DA8A2}" type="datetimeFigureOut">
              <a:rPr lang="en-US" smtClean="0">
                <a:solidFill>
                  <a:prstClr val="white">
                    <a:alpha val="50000"/>
                  </a:prstClr>
                </a:solidFill>
              </a:rPr>
              <a:pPr/>
              <a:t>2/25/2014</a:t>
            </a:fld>
            <a:endParaRPr lang="en-US">
              <a:solidFill>
                <a:prstClr val="white">
                  <a:alpha val="50000"/>
                </a:prstClr>
              </a:solidFill>
            </a:endParaRPr>
          </a:p>
        </p:txBody>
      </p:sp>
      <p:sp>
        <p:nvSpPr>
          <p:cNvPr id="6" name="Slide Number Placeholder 5"/>
          <p:cNvSpPr>
            <a:spLocks noGrp="1"/>
          </p:cNvSpPr>
          <p:nvPr>
            <p:ph type="sldNum" sz="quarter" idx="4"/>
          </p:nvPr>
        </p:nvSpPr>
        <p:spPr>
          <a:xfrm>
            <a:off x="7314417" y="548799"/>
            <a:ext cx="941203" cy="301752"/>
          </a:xfrm>
          <a:prstGeom prst="rect">
            <a:avLst/>
          </a:prstGeom>
        </p:spPr>
        <p:txBody>
          <a:bodyPr vert="horz" lIns="91364" tIns="45682" rIns="91364" bIns="45682" rtlCol="0" anchor="ctr"/>
          <a:lstStyle>
            <a:lvl1pPr algn="r">
              <a:defRPr sz="1300">
                <a:solidFill>
                  <a:schemeClr val="tx1"/>
                </a:solidFill>
              </a:defRPr>
            </a:lvl1pPr>
          </a:lstStyle>
          <a:p>
            <a:fld id="{D7241F39-E0AE-43B8-820A-E81D348D601F}"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98" y="855968"/>
            <a:ext cx="2246489" cy="301227"/>
          </a:xfrm>
          <a:prstGeom prst="rect">
            <a:avLst/>
          </a:prstGeom>
        </p:spPr>
        <p:txBody>
          <a:bodyPr vert="horz" lIns="91364" tIns="0" rIns="91364" bIns="45682"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3062891211"/>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3656" rtl="0" eaLnBrk="1" latinLnBrk="0" hangingPunct="1">
        <a:spcBef>
          <a:spcPct val="0"/>
        </a:spcBef>
        <a:buNone/>
        <a:defRPr sz="39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409" indent="-182733" algn="l" defTabSz="913656"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514" indent="-182733" algn="l" defTabSz="913656"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244" indent="-182733" algn="l" defTabSz="913656"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3656" indent="-182733" algn="l" defTabSz="913656"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2070" indent="-182733" algn="l" defTabSz="913656"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0484" indent="-182733" algn="l" defTabSz="913656"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598902" indent="-182733" algn="l" defTabSz="913656"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7314" indent="-182733" algn="l" defTabSz="913656"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5723" indent="-182733" algn="l" defTabSz="913656"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3656" rtl="0" eaLnBrk="1" latinLnBrk="0" hangingPunct="1">
        <a:defRPr sz="1800" kern="1200">
          <a:solidFill>
            <a:schemeClr val="tx1"/>
          </a:solidFill>
          <a:latin typeface="+mn-lt"/>
          <a:ea typeface="+mn-ea"/>
          <a:cs typeface="+mn-cs"/>
        </a:defRPr>
      </a:lvl1pPr>
      <a:lvl2pPr marL="456827" algn="l" defTabSz="913656" rtl="0" eaLnBrk="1" latinLnBrk="0" hangingPunct="1">
        <a:defRPr sz="1800" kern="1200">
          <a:solidFill>
            <a:schemeClr val="tx1"/>
          </a:solidFill>
          <a:latin typeface="+mn-lt"/>
          <a:ea typeface="+mn-ea"/>
          <a:cs typeface="+mn-cs"/>
        </a:defRPr>
      </a:lvl2pPr>
      <a:lvl3pPr marL="913656" algn="l" defTabSz="913656" rtl="0" eaLnBrk="1" latinLnBrk="0" hangingPunct="1">
        <a:defRPr sz="1800" kern="1200">
          <a:solidFill>
            <a:schemeClr val="tx1"/>
          </a:solidFill>
          <a:latin typeface="+mn-lt"/>
          <a:ea typeface="+mn-ea"/>
          <a:cs typeface="+mn-cs"/>
        </a:defRPr>
      </a:lvl3pPr>
      <a:lvl4pPr marL="1370484" algn="l" defTabSz="913656" rtl="0" eaLnBrk="1" latinLnBrk="0" hangingPunct="1">
        <a:defRPr sz="1800" kern="1200">
          <a:solidFill>
            <a:schemeClr val="tx1"/>
          </a:solidFill>
          <a:latin typeface="+mn-lt"/>
          <a:ea typeface="+mn-ea"/>
          <a:cs typeface="+mn-cs"/>
        </a:defRPr>
      </a:lvl4pPr>
      <a:lvl5pPr marL="1827314" algn="l" defTabSz="913656" rtl="0" eaLnBrk="1" latinLnBrk="0" hangingPunct="1">
        <a:defRPr sz="1800" kern="1200">
          <a:solidFill>
            <a:schemeClr val="tx1"/>
          </a:solidFill>
          <a:latin typeface="+mn-lt"/>
          <a:ea typeface="+mn-ea"/>
          <a:cs typeface="+mn-cs"/>
        </a:defRPr>
      </a:lvl5pPr>
      <a:lvl6pPr marL="2284140" algn="l" defTabSz="913656" rtl="0" eaLnBrk="1" latinLnBrk="0" hangingPunct="1">
        <a:defRPr sz="1800" kern="1200">
          <a:solidFill>
            <a:schemeClr val="tx1"/>
          </a:solidFill>
          <a:latin typeface="+mn-lt"/>
          <a:ea typeface="+mn-ea"/>
          <a:cs typeface="+mn-cs"/>
        </a:defRPr>
      </a:lvl6pPr>
      <a:lvl7pPr marL="2740969" algn="l" defTabSz="913656" rtl="0" eaLnBrk="1" latinLnBrk="0" hangingPunct="1">
        <a:defRPr sz="1800" kern="1200">
          <a:solidFill>
            <a:schemeClr val="tx1"/>
          </a:solidFill>
          <a:latin typeface="+mn-lt"/>
          <a:ea typeface="+mn-ea"/>
          <a:cs typeface="+mn-cs"/>
        </a:defRPr>
      </a:lvl7pPr>
      <a:lvl8pPr marL="3197798" algn="l" defTabSz="913656" rtl="0" eaLnBrk="1" latinLnBrk="0" hangingPunct="1">
        <a:defRPr sz="1800" kern="1200">
          <a:solidFill>
            <a:schemeClr val="tx1"/>
          </a:solidFill>
          <a:latin typeface="+mn-lt"/>
          <a:ea typeface="+mn-ea"/>
          <a:cs typeface="+mn-cs"/>
        </a:defRPr>
      </a:lvl8pPr>
      <a:lvl9pPr marL="3654625" algn="l" defTabSz="9136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364" tIns="45682" rIns="91364" bIns="45682" rtlCol="0" anchor="ctr"/>
          <a:lstStyle>
            <a:lvl1pPr algn="l">
              <a:defRPr sz="1300">
                <a:solidFill>
                  <a:schemeClr val="tx1">
                    <a:tint val="75000"/>
                  </a:schemeClr>
                </a:solidFill>
              </a:defRPr>
            </a:lvl1pPr>
          </a:lstStyle>
          <a:p>
            <a:pPr defTabSz="456827"/>
            <a:fld id="{5692A09B-228D-5B4E-A4BB-E9F62617E37F}" type="datetimeFigureOut">
              <a:rPr lang="en-US" smtClean="0">
                <a:solidFill>
                  <a:prstClr val="black">
                    <a:tint val="75000"/>
                  </a:prstClr>
                </a:solidFill>
              </a:rPr>
              <a:pPr defTabSz="456827"/>
              <a:t>2/25/2014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364" tIns="45682" rIns="91364" bIns="45682" rtlCol="0" anchor="ctr"/>
          <a:lstStyle>
            <a:lvl1pPr algn="ctr">
              <a:defRPr sz="1300">
                <a:solidFill>
                  <a:schemeClr val="tx1">
                    <a:tint val="75000"/>
                  </a:schemeClr>
                </a:solidFill>
              </a:defRPr>
            </a:lvl1pPr>
          </a:lstStyle>
          <a:p>
            <a:pPr defTabSz="45682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364" tIns="45682" rIns="91364" bIns="45682" rtlCol="0" anchor="ctr"/>
          <a:lstStyle>
            <a:lvl1pPr algn="r">
              <a:defRPr sz="1300">
                <a:solidFill>
                  <a:schemeClr val="tx1">
                    <a:tint val="75000"/>
                  </a:schemeClr>
                </a:solidFill>
              </a:defRPr>
            </a:lvl1pPr>
          </a:lstStyle>
          <a:p>
            <a:pPr defTabSz="456827"/>
            <a:fld id="{E27B01B9-94B0-9D4A-910F-C04AD45082B9}" type="slidenum">
              <a:rPr lang="en-US" smtClean="0">
                <a:solidFill>
                  <a:prstClr val="black">
                    <a:tint val="75000"/>
                  </a:prstClr>
                </a:solidFill>
              </a:rPr>
              <a:pPr defTabSz="456827"/>
              <a:t>‹#›</a:t>
            </a:fld>
            <a:endParaRPr lang="en-US">
              <a:solidFill>
                <a:prstClr val="black">
                  <a:tint val="75000"/>
                </a:prstClr>
              </a:solidFill>
            </a:endParaRPr>
          </a:p>
        </p:txBody>
      </p:sp>
    </p:spTree>
    <p:extLst>
      <p:ext uri="{BB962C8B-B14F-4D97-AF65-F5344CB8AC3E}">
        <p14:creationId xmlns:p14="http://schemas.microsoft.com/office/powerpoint/2010/main" val="34168553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456827" rtl="0" eaLnBrk="1" latinLnBrk="0" hangingPunct="1">
        <a:spcBef>
          <a:spcPct val="0"/>
        </a:spcBef>
        <a:buNone/>
        <a:defRPr sz="4400" kern="1200">
          <a:solidFill>
            <a:schemeClr val="tx1"/>
          </a:solidFill>
          <a:latin typeface="+mj-lt"/>
          <a:ea typeface="+mj-ea"/>
          <a:cs typeface="+mj-cs"/>
        </a:defRPr>
      </a:lvl1pPr>
    </p:titleStyle>
    <p:bodyStyle>
      <a:lvl1pPr marL="342621" indent="-342621" algn="l" defTabSz="456827" rtl="0" eaLnBrk="1" latinLnBrk="0" hangingPunct="1">
        <a:spcBef>
          <a:spcPct val="20000"/>
        </a:spcBef>
        <a:buFont typeface="Arial"/>
        <a:buChar char="•"/>
        <a:defRPr sz="3200" kern="1200">
          <a:solidFill>
            <a:schemeClr val="tx1"/>
          </a:solidFill>
          <a:latin typeface="+mn-lt"/>
          <a:ea typeface="+mn-ea"/>
          <a:cs typeface="+mn-cs"/>
        </a:defRPr>
      </a:lvl1pPr>
      <a:lvl2pPr marL="742343" indent="-285519" algn="l" defTabSz="456827" rtl="0" eaLnBrk="1" latinLnBrk="0" hangingPunct="1">
        <a:spcBef>
          <a:spcPct val="20000"/>
        </a:spcBef>
        <a:buFont typeface="Arial"/>
        <a:buChar char="–"/>
        <a:defRPr sz="2800" kern="1200">
          <a:solidFill>
            <a:schemeClr val="tx1"/>
          </a:solidFill>
          <a:latin typeface="+mn-lt"/>
          <a:ea typeface="+mn-ea"/>
          <a:cs typeface="+mn-cs"/>
        </a:defRPr>
      </a:lvl2pPr>
      <a:lvl3pPr marL="1142070" indent="-228409" algn="l" defTabSz="456827" rtl="0" eaLnBrk="1" latinLnBrk="0" hangingPunct="1">
        <a:spcBef>
          <a:spcPct val="20000"/>
        </a:spcBef>
        <a:buFont typeface="Arial"/>
        <a:buChar char="•"/>
        <a:defRPr sz="2400" kern="1200">
          <a:solidFill>
            <a:schemeClr val="tx1"/>
          </a:solidFill>
          <a:latin typeface="+mn-lt"/>
          <a:ea typeface="+mn-ea"/>
          <a:cs typeface="+mn-cs"/>
        </a:defRPr>
      </a:lvl3pPr>
      <a:lvl4pPr marL="1598902" indent="-228409" algn="l" defTabSz="456827" rtl="0" eaLnBrk="1" latinLnBrk="0" hangingPunct="1">
        <a:spcBef>
          <a:spcPct val="20000"/>
        </a:spcBef>
        <a:buFont typeface="Arial"/>
        <a:buChar char="–"/>
        <a:defRPr sz="2000" kern="1200">
          <a:solidFill>
            <a:schemeClr val="tx1"/>
          </a:solidFill>
          <a:latin typeface="+mn-lt"/>
          <a:ea typeface="+mn-ea"/>
          <a:cs typeface="+mn-cs"/>
        </a:defRPr>
      </a:lvl4pPr>
      <a:lvl5pPr marL="2055723" indent="-228409" algn="l" defTabSz="456827" rtl="0" eaLnBrk="1" latinLnBrk="0" hangingPunct="1">
        <a:spcBef>
          <a:spcPct val="20000"/>
        </a:spcBef>
        <a:buFont typeface="Arial"/>
        <a:buChar char="»"/>
        <a:defRPr sz="2000" kern="1200">
          <a:solidFill>
            <a:schemeClr val="tx1"/>
          </a:solidFill>
          <a:latin typeface="+mn-lt"/>
          <a:ea typeface="+mn-ea"/>
          <a:cs typeface="+mn-cs"/>
        </a:defRPr>
      </a:lvl5pPr>
      <a:lvl6pPr marL="2512558" indent="-228409" algn="l" defTabSz="456827" rtl="0" eaLnBrk="1" latinLnBrk="0" hangingPunct="1">
        <a:spcBef>
          <a:spcPct val="20000"/>
        </a:spcBef>
        <a:buFont typeface="Arial"/>
        <a:buChar char="•"/>
        <a:defRPr sz="2000" kern="1200">
          <a:solidFill>
            <a:schemeClr val="tx1"/>
          </a:solidFill>
          <a:latin typeface="+mn-lt"/>
          <a:ea typeface="+mn-ea"/>
          <a:cs typeface="+mn-cs"/>
        </a:defRPr>
      </a:lvl6pPr>
      <a:lvl7pPr marL="2969384" indent="-228409" algn="l" defTabSz="456827" rtl="0" eaLnBrk="1" latinLnBrk="0" hangingPunct="1">
        <a:spcBef>
          <a:spcPct val="20000"/>
        </a:spcBef>
        <a:buFont typeface="Arial"/>
        <a:buChar char="•"/>
        <a:defRPr sz="2000" kern="1200">
          <a:solidFill>
            <a:schemeClr val="tx1"/>
          </a:solidFill>
          <a:latin typeface="+mn-lt"/>
          <a:ea typeface="+mn-ea"/>
          <a:cs typeface="+mn-cs"/>
        </a:defRPr>
      </a:lvl7pPr>
      <a:lvl8pPr marL="3426215" indent="-228409" algn="l" defTabSz="456827" rtl="0" eaLnBrk="1" latinLnBrk="0" hangingPunct="1">
        <a:spcBef>
          <a:spcPct val="20000"/>
        </a:spcBef>
        <a:buFont typeface="Arial"/>
        <a:buChar char="•"/>
        <a:defRPr sz="2000" kern="1200">
          <a:solidFill>
            <a:schemeClr val="tx1"/>
          </a:solidFill>
          <a:latin typeface="+mn-lt"/>
          <a:ea typeface="+mn-ea"/>
          <a:cs typeface="+mn-cs"/>
        </a:defRPr>
      </a:lvl8pPr>
      <a:lvl9pPr marL="3883043" indent="-228409" algn="l" defTabSz="4568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6" algn="l" defTabSz="456827" rtl="0" eaLnBrk="1" latinLnBrk="0" hangingPunct="1">
        <a:defRPr sz="1800" kern="1200">
          <a:solidFill>
            <a:schemeClr val="tx1"/>
          </a:solidFill>
          <a:latin typeface="+mn-lt"/>
          <a:ea typeface="+mn-ea"/>
          <a:cs typeface="+mn-cs"/>
        </a:defRPr>
      </a:lvl3pPr>
      <a:lvl4pPr marL="1370484" algn="l" defTabSz="456827" rtl="0" eaLnBrk="1" latinLnBrk="0" hangingPunct="1">
        <a:defRPr sz="1800" kern="1200">
          <a:solidFill>
            <a:schemeClr val="tx1"/>
          </a:solidFill>
          <a:latin typeface="+mn-lt"/>
          <a:ea typeface="+mn-ea"/>
          <a:cs typeface="+mn-cs"/>
        </a:defRPr>
      </a:lvl4pPr>
      <a:lvl5pPr marL="1827314" algn="l" defTabSz="456827" rtl="0" eaLnBrk="1" latinLnBrk="0" hangingPunct="1">
        <a:defRPr sz="1800" kern="1200">
          <a:solidFill>
            <a:schemeClr val="tx1"/>
          </a:solidFill>
          <a:latin typeface="+mn-lt"/>
          <a:ea typeface="+mn-ea"/>
          <a:cs typeface="+mn-cs"/>
        </a:defRPr>
      </a:lvl5pPr>
      <a:lvl6pPr marL="2284140" algn="l" defTabSz="456827" rtl="0" eaLnBrk="1" latinLnBrk="0" hangingPunct="1">
        <a:defRPr sz="1800" kern="1200">
          <a:solidFill>
            <a:schemeClr val="tx1"/>
          </a:solidFill>
          <a:latin typeface="+mn-lt"/>
          <a:ea typeface="+mn-ea"/>
          <a:cs typeface="+mn-cs"/>
        </a:defRPr>
      </a:lvl6pPr>
      <a:lvl7pPr marL="2740969" algn="l" defTabSz="456827" rtl="0" eaLnBrk="1" latinLnBrk="0" hangingPunct="1">
        <a:defRPr sz="1800" kern="1200">
          <a:solidFill>
            <a:schemeClr val="tx1"/>
          </a:solidFill>
          <a:latin typeface="+mn-lt"/>
          <a:ea typeface="+mn-ea"/>
          <a:cs typeface="+mn-cs"/>
        </a:defRPr>
      </a:lvl7pPr>
      <a:lvl8pPr marL="3197798" algn="l" defTabSz="456827" rtl="0" eaLnBrk="1" latinLnBrk="0" hangingPunct="1">
        <a:defRPr sz="1800" kern="1200">
          <a:solidFill>
            <a:schemeClr val="tx1"/>
          </a:solidFill>
          <a:latin typeface="+mn-lt"/>
          <a:ea typeface="+mn-ea"/>
          <a:cs typeface="+mn-cs"/>
        </a:defRPr>
      </a:lvl8pPr>
      <a:lvl9pPr marL="3654625" algn="l" defTabSz="45682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364" tIns="45682" rIns="91364" bIns="45682" rtlCol="0" anchor="ctr"/>
          <a:lstStyle>
            <a:lvl1pPr algn="l">
              <a:defRPr sz="1300">
                <a:solidFill>
                  <a:schemeClr val="tx1">
                    <a:tint val="75000"/>
                  </a:schemeClr>
                </a:solidFill>
              </a:defRPr>
            </a:lvl1pPr>
          </a:lstStyle>
          <a:p>
            <a:pPr defTabSz="456827"/>
            <a:fld id="{5692A09B-228D-5B4E-A4BB-E9F62617E37F}" type="datetimeFigureOut">
              <a:rPr lang="en-US" smtClean="0">
                <a:solidFill>
                  <a:prstClr val="black">
                    <a:tint val="75000"/>
                  </a:prstClr>
                </a:solidFill>
              </a:rPr>
              <a:pPr defTabSz="456827"/>
              <a:t>2/25/2014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364" tIns="45682" rIns="91364" bIns="45682" rtlCol="0" anchor="ctr"/>
          <a:lstStyle>
            <a:lvl1pPr algn="ctr">
              <a:defRPr sz="1300">
                <a:solidFill>
                  <a:schemeClr val="tx1">
                    <a:tint val="75000"/>
                  </a:schemeClr>
                </a:solidFill>
              </a:defRPr>
            </a:lvl1pPr>
          </a:lstStyle>
          <a:p>
            <a:pPr defTabSz="45682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364" tIns="45682" rIns="91364" bIns="45682" rtlCol="0" anchor="ctr"/>
          <a:lstStyle>
            <a:lvl1pPr algn="r">
              <a:defRPr sz="1300">
                <a:solidFill>
                  <a:schemeClr val="tx1">
                    <a:tint val="75000"/>
                  </a:schemeClr>
                </a:solidFill>
              </a:defRPr>
            </a:lvl1pPr>
          </a:lstStyle>
          <a:p>
            <a:pPr defTabSz="456827"/>
            <a:fld id="{E27B01B9-94B0-9D4A-910F-C04AD45082B9}" type="slidenum">
              <a:rPr lang="en-US" smtClean="0">
                <a:solidFill>
                  <a:prstClr val="black">
                    <a:tint val="75000"/>
                  </a:prstClr>
                </a:solidFill>
              </a:rPr>
              <a:pPr defTabSz="456827"/>
              <a:t>‹#›</a:t>
            </a:fld>
            <a:endParaRPr lang="en-US">
              <a:solidFill>
                <a:prstClr val="black">
                  <a:tint val="75000"/>
                </a:prstClr>
              </a:solidFill>
            </a:endParaRPr>
          </a:p>
        </p:txBody>
      </p:sp>
    </p:spTree>
    <p:extLst>
      <p:ext uri="{BB962C8B-B14F-4D97-AF65-F5344CB8AC3E}">
        <p14:creationId xmlns:p14="http://schemas.microsoft.com/office/powerpoint/2010/main" val="323080530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456827" rtl="0" eaLnBrk="1" latinLnBrk="0" hangingPunct="1">
        <a:spcBef>
          <a:spcPct val="0"/>
        </a:spcBef>
        <a:buNone/>
        <a:defRPr sz="4400" kern="1200">
          <a:solidFill>
            <a:schemeClr val="tx1"/>
          </a:solidFill>
          <a:latin typeface="+mj-lt"/>
          <a:ea typeface="+mj-ea"/>
          <a:cs typeface="+mj-cs"/>
        </a:defRPr>
      </a:lvl1pPr>
    </p:titleStyle>
    <p:bodyStyle>
      <a:lvl1pPr marL="342621" indent="-342621" algn="l" defTabSz="456827" rtl="0" eaLnBrk="1" latinLnBrk="0" hangingPunct="1">
        <a:spcBef>
          <a:spcPct val="20000"/>
        </a:spcBef>
        <a:buFont typeface="Arial"/>
        <a:buChar char="•"/>
        <a:defRPr sz="3200" kern="1200">
          <a:solidFill>
            <a:schemeClr val="tx1"/>
          </a:solidFill>
          <a:latin typeface="+mn-lt"/>
          <a:ea typeface="+mn-ea"/>
          <a:cs typeface="+mn-cs"/>
        </a:defRPr>
      </a:lvl1pPr>
      <a:lvl2pPr marL="742343" indent="-285519" algn="l" defTabSz="456827" rtl="0" eaLnBrk="1" latinLnBrk="0" hangingPunct="1">
        <a:spcBef>
          <a:spcPct val="20000"/>
        </a:spcBef>
        <a:buFont typeface="Arial"/>
        <a:buChar char="–"/>
        <a:defRPr sz="2800" kern="1200">
          <a:solidFill>
            <a:schemeClr val="tx1"/>
          </a:solidFill>
          <a:latin typeface="+mn-lt"/>
          <a:ea typeface="+mn-ea"/>
          <a:cs typeface="+mn-cs"/>
        </a:defRPr>
      </a:lvl2pPr>
      <a:lvl3pPr marL="1142070" indent="-228409" algn="l" defTabSz="456827" rtl="0" eaLnBrk="1" latinLnBrk="0" hangingPunct="1">
        <a:spcBef>
          <a:spcPct val="20000"/>
        </a:spcBef>
        <a:buFont typeface="Arial"/>
        <a:buChar char="•"/>
        <a:defRPr sz="2400" kern="1200">
          <a:solidFill>
            <a:schemeClr val="tx1"/>
          </a:solidFill>
          <a:latin typeface="+mn-lt"/>
          <a:ea typeface="+mn-ea"/>
          <a:cs typeface="+mn-cs"/>
        </a:defRPr>
      </a:lvl3pPr>
      <a:lvl4pPr marL="1598902" indent="-228409" algn="l" defTabSz="456827" rtl="0" eaLnBrk="1" latinLnBrk="0" hangingPunct="1">
        <a:spcBef>
          <a:spcPct val="20000"/>
        </a:spcBef>
        <a:buFont typeface="Arial"/>
        <a:buChar char="–"/>
        <a:defRPr sz="2000" kern="1200">
          <a:solidFill>
            <a:schemeClr val="tx1"/>
          </a:solidFill>
          <a:latin typeface="+mn-lt"/>
          <a:ea typeface="+mn-ea"/>
          <a:cs typeface="+mn-cs"/>
        </a:defRPr>
      </a:lvl4pPr>
      <a:lvl5pPr marL="2055723" indent="-228409" algn="l" defTabSz="456827" rtl="0" eaLnBrk="1" latinLnBrk="0" hangingPunct="1">
        <a:spcBef>
          <a:spcPct val="20000"/>
        </a:spcBef>
        <a:buFont typeface="Arial"/>
        <a:buChar char="»"/>
        <a:defRPr sz="2000" kern="1200">
          <a:solidFill>
            <a:schemeClr val="tx1"/>
          </a:solidFill>
          <a:latin typeface="+mn-lt"/>
          <a:ea typeface="+mn-ea"/>
          <a:cs typeface="+mn-cs"/>
        </a:defRPr>
      </a:lvl5pPr>
      <a:lvl6pPr marL="2512558" indent="-228409" algn="l" defTabSz="456827" rtl="0" eaLnBrk="1" latinLnBrk="0" hangingPunct="1">
        <a:spcBef>
          <a:spcPct val="20000"/>
        </a:spcBef>
        <a:buFont typeface="Arial"/>
        <a:buChar char="•"/>
        <a:defRPr sz="2000" kern="1200">
          <a:solidFill>
            <a:schemeClr val="tx1"/>
          </a:solidFill>
          <a:latin typeface="+mn-lt"/>
          <a:ea typeface="+mn-ea"/>
          <a:cs typeface="+mn-cs"/>
        </a:defRPr>
      </a:lvl6pPr>
      <a:lvl7pPr marL="2969384" indent="-228409" algn="l" defTabSz="456827" rtl="0" eaLnBrk="1" latinLnBrk="0" hangingPunct="1">
        <a:spcBef>
          <a:spcPct val="20000"/>
        </a:spcBef>
        <a:buFont typeface="Arial"/>
        <a:buChar char="•"/>
        <a:defRPr sz="2000" kern="1200">
          <a:solidFill>
            <a:schemeClr val="tx1"/>
          </a:solidFill>
          <a:latin typeface="+mn-lt"/>
          <a:ea typeface="+mn-ea"/>
          <a:cs typeface="+mn-cs"/>
        </a:defRPr>
      </a:lvl7pPr>
      <a:lvl8pPr marL="3426215" indent="-228409" algn="l" defTabSz="456827" rtl="0" eaLnBrk="1" latinLnBrk="0" hangingPunct="1">
        <a:spcBef>
          <a:spcPct val="20000"/>
        </a:spcBef>
        <a:buFont typeface="Arial"/>
        <a:buChar char="•"/>
        <a:defRPr sz="2000" kern="1200">
          <a:solidFill>
            <a:schemeClr val="tx1"/>
          </a:solidFill>
          <a:latin typeface="+mn-lt"/>
          <a:ea typeface="+mn-ea"/>
          <a:cs typeface="+mn-cs"/>
        </a:defRPr>
      </a:lvl8pPr>
      <a:lvl9pPr marL="3883043" indent="-228409" algn="l" defTabSz="4568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6" algn="l" defTabSz="456827" rtl="0" eaLnBrk="1" latinLnBrk="0" hangingPunct="1">
        <a:defRPr sz="1800" kern="1200">
          <a:solidFill>
            <a:schemeClr val="tx1"/>
          </a:solidFill>
          <a:latin typeface="+mn-lt"/>
          <a:ea typeface="+mn-ea"/>
          <a:cs typeface="+mn-cs"/>
        </a:defRPr>
      </a:lvl3pPr>
      <a:lvl4pPr marL="1370484" algn="l" defTabSz="456827" rtl="0" eaLnBrk="1" latinLnBrk="0" hangingPunct="1">
        <a:defRPr sz="1800" kern="1200">
          <a:solidFill>
            <a:schemeClr val="tx1"/>
          </a:solidFill>
          <a:latin typeface="+mn-lt"/>
          <a:ea typeface="+mn-ea"/>
          <a:cs typeface="+mn-cs"/>
        </a:defRPr>
      </a:lvl4pPr>
      <a:lvl5pPr marL="1827314" algn="l" defTabSz="456827" rtl="0" eaLnBrk="1" latinLnBrk="0" hangingPunct="1">
        <a:defRPr sz="1800" kern="1200">
          <a:solidFill>
            <a:schemeClr val="tx1"/>
          </a:solidFill>
          <a:latin typeface="+mn-lt"/>
          <a:ea typeface="+mn-ea"/>
          <a:cs typeface="+mn-cs"/>
        </a:defRPr>
      </a:lvl5pPr>
      <a:lvl6pPr marL="2284140" algn="l" defTabSz="456827" rtl="0" eaLnBrk="1" latinLnBrk="0" hangingPunct="1">
        <a:defRPr sz="1800" kern="1200">
          <a:solidFill>
            <a:schemeClr val="tx1"/>
          </a:solidFill>
          <a:latin typeface="+mn-lt"/>
          <a:ea typeface="+mn-ea"/>
          <a:cs typeface="+mn-cs"/>
        </a:defRPr>
      </a:lvl6pPr>
      <a:lvl7pPr marL="2740969" algn="l" defTabSz="456827" rtl="0" eaLnBrk="1" latinLnBrk="0" hangingPunct="1">
        <a:defRPr sz="1800" kern="1200">
          <a:solidFill>
            <a:schemeClr val="tx1"/>
          </a:solidFill>
          <a:latin typeface="+mn-lt"/>
          <a:ea typeface="+mn-ea"/>
          <a:cs typeface="+mn-cs"/>
        </a:defRPr>
      </a:lvl7pPr>
      <a:lvl8pPr marL="3197798" algn="l" defTabSz="456827" rtl="0" eaLnBrk="1" latinLnBrk="0" hangingPunct="1">
        <a:defRPr sz="1800" kern="1200">
          <a:solidFill>
            <a:schemeClr val="tx1"/>
          </a:solidFill>
          <a:latin typeface="+mn-lt"/>
          <a:ea typeface="+mn-ea"/>
          <a:cs typeface="+mn-cs"/>
        </a:defRPr>
      </a:lvl8pPr>
      <a:lvl9pPr marL="3654625" algn="l" defTabSz="45682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364" tIns="45682" rIns="91364" bIns="45682" rtlCol="0" anchor="ctr"/>
          <a:lstStyle>
            <a:lvl1pPr algn="l">
              <a:defRPr sz="1300">
                <a:solidFill>
                  <a:schemeClr val="tx1">
                    <a:tint val="75000"/>
                  </a:schemeClr>
                </a:solidFill>
              </a:defRPr>
            </a:lvl1pPr>
          </a:lstStyle>
          <a:p>
            <a:pPr defTabSz="456827"/>
            <a:fld id="{5692A09B-228D-5B4E-A4BB-E9F62617E37F}" type="datetimeFigureOut">
              <a:rPr lang="en-US" smtClean="0">
                <a:solidFill>
                  <a:prstClr val="black">
                    <a:tint val="75000"/>
                  </a:prstClr>
                </a:solidFill>
              </a:rPr>
              <a:pPr defTabSz="456827"/>
              <a:t>2/25/2014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364" tIns="45682" rIns="91364" bIns="45682" rtlCol="0" anchor="ctr"/>
          <a:lstStyle>
            <a:lvl1pPr algn="ctr">
              <a:defRPr sz="1300">
                <a:solidFill>
                  <a:schemeClr val="tx1">
                    <a:tint val="75000"/>
                  </a:schemeClr>
                </a:solidFill>
              </a:defRPr>
            </a:lvl1pPr>
          </a:lstStyle>
          <a:p>
            <a:pPr defTabSz="45682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364" tIns="45682" rIns="91364" bIns="45682" rtlCol="0" anchor="ctr"/>
          <a:lstStyle>
            <a:lvl1pPr algn="r">
              <a:defRPr sz="1300">
                <a:solidFill>
                  <a:schemeClr val="tx1">
                    <a:tint val="75000"/>
                  </a:schemeClr>
                </a:solidFill>
              </a:defRPr>
            </a:lvl1pPr>
          </a:lstStyle>
          <a:p>
            <a:pPr defTabSz="456827"/>
            <a:fld id="{E27B01B9-94B0-9D4A-910F-C04AD45082B9}" type="slidenum">
              <a:rPr lang="en-US" smtClean="0">
                <a:solidFill>
                  <a:prstClr val="black">
                    <a:tint val="75000"/>
                  </a:prstClr>
                </a:solidFill>
              </a:rPr>
              <a:pPr defTabSz="456827"/>
              <a:t>‹#›</a:t>
            </a:fld>
            <a:endParaRPr lang="en-US">
              <a:solidFill>
                <a:prstClr val="black">
                  <a:tint val="75000"/>
                </a:prstClr>
              </a:solidFill>
            </a:endParaRPr>
          </a:p>
        </p:txBody>
      </p:sp>
    </p:spTree>
    <p:extLst>
      <p:ext uri="{BB962C8B-B14F-4D97-AF65-F5344CB8AC3E}">
        <p14:creationId xmlns:p14="http://schemas.microsoft.com/office/powerpoint/2010/main" val="11856471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456827" rtl="0" eaLnBrk="1" latinLnBrk="0" hangingPunct="1">
        <a:spcBef>
          <a:spcPct val="0"/>
        </a:spcBef>
        <a:buNone/>
        <a:defRPr sz="4400" kern="1200">
          <a:solidFill>
            <a:schemeClr val="tx1"/>
          </a:solidFill>
          <a:latin typeface="+mj-lt"/>
          <a:ea typeface="+mj-ea"/>
          <a:cs typeface="+mj-cs"/>
        </a:defRPr>
      </a:lvl1pPr>
    </p:titleStyle>
    <p:bodyStyle>
      <a:lvl1pPr marL="342621" indent="-342621" algn="l" defTabSz="456827" rtl="0" eaLnBrk="1" latinLnBrk="0" hangingPunct="1">
        <a:spcBef>
          <a:spcPct val="20000"/>
        </a:spcBef>
        <a:buFont typeface="Arial"/>
        <a:buChar char="•"/>
        <a:defRPr sz="3200" kern="1200">
          <a:solidFill>
            <a:schemeClr val="tx1"/>
          </a:solidFill>
          <a:latin typeface="+mn-lt"/>
          <a:ea typeface="+mn-ea"/>
          <a:cs typeface="+mn-cs"/>
        </a:defRPr>
      </a:lvl1pPr>
      <a:lvl2pPr marL="742343" indent="-285519" algn="l" defTabSz="456827" rtl="0" eaLnBrk="1" latinLnBrk="0" hangingPunct="1">
        <a:spcBef>
          <a:spcPct val="20000"/>
        </a:spcBef>
        <a:buFont typeface="Arial"/>
        <a:buChar char="–"/>
        <a:defRPr sz="2800" kern="1200">
          <a:solidFill>
            <a:schemeClr val="tx1"/>
          </a:solidFill>
          <a:latin typeface="+mn-lt"/>
          <a:ea typeface="+mn-ea"/>
          <a:cs typeface="+mn-cs"/>
        </a:defRPr>
      </a:lvl2pPr>
      <a:lvl3pPr marL="1142070" indent="-228409" algn="l" defTabSz="456827" rtl="0" eaLnBrk="1" latinLnBrk="0" hangingPunct="1">
        <a:spcBef>
          <a:spcPct val="20000"/>
        </a:spcBef>
        <a:buFont typeface="Arial"/>
        <a:buChar char="•"/>
        <a:defRPr sz="2400" kern="1200">
          <a:solidFill>
            <a:schemeClr val="tx1"/>
          </a:solidFill>
          <a:latin typeface="+mn-lt"/>
          <a:ea typeface="+mn-ea"/>
          <a:cs typeface="+mn-cs"/>
        </a:defRPr>
      </a:lvl3pPr>
      <a:lvl4pPr marL="1598902" indent="-228409" algn="l" defTabSz="456827" rtl="0" eaLnBrk="1" latinLnBrk="0" hangingPunct="1">
        <a:spcBef>
          <a:spcPct val="20000"/>
        </a:spcBef>
        <a:buFont typeface="Arial"/>
        <a:buChar char="–"/>
        <a:defRPr sz="2000" kern="1200">
          <a:solidFill>
            <a:schemeClr val="tx1"/>
          </a:solidFill>
          <a:latin typeface="+mn-lt"/>
          <a:ea typeface="+mn-ea"/>
          <a:cs typeface="+mn-cs"/>
        </a:defRPr>
      </a:lvl4pPr>
      <a:lvl5pPr marL="2055723" indent="-228409" algn="l" defTabSz="456827" rtl="0" eaLnBrk="1" latinLnBrk="0" hangingPunct="1">
        <a:spcBef>
          <a:spcPct val="20000"/>
        </a:spcBef>
        <a:buFont typeface="Arial"/>
        <a:buChar char="»"/>
        <a:defRPr sz="2000" kern="1200">
          <a:solidFill>
            <a:schemeClr val="tx1"/>
          </a:solidFill>
          <a:latin typeface="+mn-lt"/>
          <a:ea typeface="+mn-ea"/>
          <a:cs typeface="+mn-cs"/>
        </a:defRPr>
      </a:lvl5pPr>
      <a:lvl6pPr marL="2512558" indent="-228409" algn="l" defTabSz="456827" rtl="0" eaLnBrk="1" latinLnBrk="0" hangingPunct="1">
        <a:spcBef>
          <a:spcPct val="20000"/>
        </a:spcBef>
        <a:buFont typeface="Arial"/>
        <a:buChar char="•"/>
        <a:defRPr sz="2000" kern="1200">
          <a:solidFill>
            <a:schemeClr val="tx1"/>
          </a:solidFill>
          <a:latin typeface="+mn-lt"/>
          <a:ea typeface="+mn-ea"/>
          <a:cs typeface="+mn-cs"/>
        </a:defRPr>
      </a:lvl6pPr>
      <a:lvl7pPr marL="2969384" indent="-228409" algn="l" defTabSz="456827" rtl="0" eaLnBrk="1" latinLnBrk="0" hangingPunct="1">
        <a:spcBef>
          <a:spcPct val="20000"/>
        </a:spcBef>
        <a:buFont typeface="Arial"/>
        <a:buChar char="•"/>
        <a:defRPr sz="2000" kern="1200">
          <a:solidFill>
            <a:schemeClr val="tx1"/>
          </a:solidFill>
          <a:latin typeface="+mn-lt"/>
          <a:ea typeface="+mn-ea"/>
          <a:cs typeface="+mn-cs"/>
        </a:defRPr>
      </a:lvl7pPr>
      <a:lvl8pPr marL="3426215" indent="-228409" algn="l" defTabSz="456827" rtl="0" eaLnBrk="1" latinLnBrk="0" hangingPunct="1">
        <a:spcBef>
          <a:spcPct val="20000"/>
        </a:spcBef>
        <a:buFont typeface="Arial"/>
        <a:buChar char="•"/>
        <a:defRPr sz="2000" kern="1200">
          <a:solidFill>
            <a:schemeClr val="tx1"/>
          </a:solidFill>
          <a:latin typeface="+mn-lt"/>
          <a:ea typeface="+mn-ea"/>
          <a:cs typeface="+mn-cs"/>
        </a:defRPr>
      </a:lvl8pPr>
      <a:lvl9pPr marL="3883043" indent="-228409" algn="l" defTabSz="4568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6" algn="l" defTabSz="456827" rtl="0" eaLnBrk="1" latinLnBrk="0" hangingPunct="1">
        <a:defRPr sz="1800" kern="1200">
          <a:solidFill>
            <a:schemeClr val="tx1"/>
          </a:solidFill>
          <a:latin typeface="+mn-lt"/>
          <a:ea typeface="+mn-ea"/>
          <a:cs typeface="+mn-cs"/>
        </a:defRPr>
      </a:lvl3pPr>
      <a:lvl4pPr marL="1370484" algn="l" defTabSz="456827" rtl="0" eaLnBrk="1" latinLnBrk="0" hangingPunct="1">
        <a:defRPr sz="1800" kern="1200">
          <a:solidFill>
            <a:schemeClr val="tx1"/>
          </a:solidFill>
          <a:latin typeface="+mn-lt"/>
          <a:ea typeface="+mn-ea"/>
          <a:cs typeface="+mn-cs"/>
        </a:defRPr>
      </a:lvl4pPr>
      <a:lvl5pPr marL="1827314" algn="l" defTabSz="456827" rtl="0" eaLnBrk="1" latinLnBrk="0" hangingPunct="1">
        <a:defRPr sz="1800" kern="1200">
          <a:solidFill>
            <a:schemeClr val="tx1"/>
          </a:solidFill>
          <a:latin typeface="+mn-lt"/>
          <a:ea typeface="+mn-ea"/>
          <a:cs typeface="+mn-cs"/>
        </a:defRPr>
      </a:lvl5pPr>
      <a:lvl6pPr marL="2284140" algn="l" defTabSz="456827" rtl="0" eaLnBrk="1" latinLnBrk="0" hangingPunct="1">
        <a:defRPr sz="1800" kern="1200">
          <a:solidFill>
            <a:schemeClr val="tx1"/>
          </a:solidFill>
          <a:latin typeface="+mn-lt"/>
          <a:ea typeface="+mn-ea"/>
          <a:cs typeface="+mn-cs"/>
        </a:defRPr>
      </a:lvl6pPr>
      <a:lvl7pPr marL="2740969" algn="l" defTabSz="456827" rtl="0" eaLnBrk="1" latinLnBrk="0" hangingPunct="1">
        <a:defRPr sz="1800" kern="1200">
          <a:solidFill>
            <a:schemeClr val="tx1"/>
          </a:solidFill>
          <a:latin typeface="+mn-lt"/>
          <a:ea typeface="+mn-ea"/>
          <a:cs typeface="+mn-cs"/>
        </a:defRPr>
      </a:lvl7pPr>
      <a:lvl8pPr marL="3197798" algn="l" defTabSz="456827" rtl="0" eaLnBrk="1" latinLnBrk="0" hangingPunct="1">
        <a:defRPr sz="1800" kern="1200">
          <a:solidFill>
            <a:schemeClr val="tx1"/>
          </a:solidFill>
          <a:latin typeface="+mn-lt"/>
          <a:ea typeface="+mn-ea"/>
          <a:cs typeface="+mn-cs"/>
        </a:defRPr>
      </a:lvl8pPr>
      <a:lvl9pPr marL="3654625" algn="l" defTabSz="4568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hyperlink" Target="http://www.communityschools.org/" TargetMode="External"/><Relationship Id="rId2" Type="http://schemas.openxmlformats.org/officeDocument/2006/relationships/notesSlide" Target="../notesSlides/notesSlide13.xml"/><Relationship Id="rId1" Type="http://schemas.openxmlformats.org/officeDocument/2006/relationships/slideLayout" Target="../slideLayouts/slideLayout7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promoteprevent.org/Publicatio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simpson13@marshall.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www.nasbhc.org/mhpet"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www.csmh.umaryland.edu/"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hyperlink" Target="http://www.dhhr.wv.gov/bhhf/Sections/programs/ProgramsPartnerships/ChildandAdolescent/Pages/ChildAdolescentBehavioralHealth.aspx" TargetMode="External"/><Relationship Id="rId5" Type="http://schemas.openxmlformats.org/officeDocument/2006/relationships/hyperlink" Target="http://www.wvcca.org/directory.html" TargetMode="External"/><Relationship Id="rId4" Type="http://schemas.openxmlformats.org/officeDocument/2006/relationships/hyperlink" Target="http://www.nasbhc.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www.wvshtac.org/" TargetMode="External"/><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mailto:landerson@marshall.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jkoehler@rmchealth.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h-health.org/" TargetMode="External"/><Relationship Id="rId2" Type="http://schemas.openxmlformats.org/officeDocument/2006/relationships/notesSlide" Target="../notesSlides/notesSlide47.xml"/><Relationship Id="rId1" Type="http://schemas.openxmlformats.org/officeDocument/2006/relationships/slideLayout" Target="../slideLayouts/slideLayout56.xml"/><Relationship Id="rId4" Type="http://schemas.openxmlformats.org/officeDocument/2006/relationships/image" Target="../media/image26.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3" y="685805"/>
            <a:ext cx="7772400" cy="1422398"/>
          </a:xfrm>
        </p:spPr>
        <p:txBody>
          <a:bodyPr>
            <a:normAutofit fontScale="90000"/>
          </a:bodyPr>
          <a:lstStyle/>
          <a:p>
            <a:r>
              <a:rPr lang="en-US" dirty="0" smtClean="0"/>
              <a:t>The Mental Health Component of a Community School</a:t>
            </a:r>
            <a:endParaRPr lang="en-US" dirty="0"/>
          </a:p>
        </p:txBody>
      </p:sp>
      <p:sp>
        <p:nvSpPr>
          <p:cNvPr id="5" name="Subtitle 4"/>
          <p:cNvSpPr>
            <a:spLocks noGrp="1"/>
          </p:cNvSpPr>
          <p:nvPr>
            <p:ph type="subTitle" idx="1"/>
          </p:nvPr>
        </p:nvSpPr>
        <p:spPr>
          <a:xfrm>
            <a:off x="1371600" y="1803400"/>
            <a:ext cx="6400800" cy="1930399"/>
          </a:xfrm>
        </p:spPr>
        <p:txBody>
          <a:bodyPr>
            <a:normAutofit/>
          </a:bodyPr>
          <a:lstStyle/>
          <a:p>
            <a:endParaRPr lang="en-US" dirty="0" smtClean="0"/>
          </a:p>
          <a:p>
            <a:r>
              <a:rPr lang="en-US" sz="2400" b="1" dirty="0"/>
              <a:t>Webinar</a:t>
            </a:r>
          </a:p>
          <a:p>
            <a:r>
              <a:rPr lang="en-US" sz="2400" b="1" dirty="0"/>
              <a:t>February 25, 201</a:t>
            </a:r>
            <a:r>
              <a:rPr lang="en-US" sz="2400" dirty="0"/>
              <a:t>4</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2286012"/>
            <a:ext cx="7696200" cy="4190999"/>
          </a:xfrm>
        </p:spPr>
        <p:txBody>
          <a:bodyPr>
            <a:normAutofit fontScale="25000" lnSpcReduction="20000"/>
          </a:bodyPr>
          <a:lstStyle/>
          <a:p>
            <a:pPr>
              <a:lnSpc>
                <a:spcPct val="170000"/>
              </a:lnSpc>
              <a:buFont typeface="Arial" pitchFamily="34" charset="0"/>
              <a:buChar char="•"/>
            </a:pPr>
            <a:r>
              <a:rPr lang="en-US" sz="9600" dirty="0"/>
              <a:t>Universal prevention activities and presentations </a:t>
            </a:r>
            <a:r>
              <a:rPr lang="en-US" sz="9600" dirty="0">
                <a:solidFill>
                  <a:srgbClr val="FF0000"/>
                </a:solidFill>
              </a:rPr>
              <a:t>(Tier 1)</a:t>
            </a:r>
          </a:p>
          <a:p>
            <a:pPr>
              <a:lnSpc>
                <a:spcPct val="170000"/>
              </a:lnSpc>
              <a:buFont typeface="Arial" pitchFamily="34" charset="0"/>
              <a:buChar char="•"/>
            </a:pPr>
            <a:r>
              <a:rPr lang="en-US" sz="9600" dirty="0"/>
              <a:t>Targeted interventions </a:t>
            </a:r>
            <a:r>
              <a:rPr lang="en-US" sz="9600" dirty="0">
                <a:solidFill>
                  <a:srgbClr val="FF0000"/>
                </a:solidFill>
              </a:rPr>
              <a:t>(Tier 2)</a:t>
            </a:r>
          </a:p>
          <a:p>
            <a:pPr>
              <a:lnSpc>
                <a:spcPct val="170000"/>
              </a:lnSpc>
              <a:buFont typeface="Arial" pitchFamily="34" charset="0"/>
              <a:buChar char="•"/>
            </a:pPr>
            <a:r>
              <a:rPr lang="en-US" sz="9600" dirty="0"/>
              <a:t>Intensive therapy </a:t>
            </a:r>
            <a:r>
              <a:rPr lang="en-US" sz="9600" dirty="0">
                <a:solidFill>
                  <a:srgbClr val="FF0000"/>
                </a:solidFill>
              </a:rPr>
              <a:t>(Tier 3)</a:t>
            </a:r>
          </a:p>
          <a:p>
            <a:pPr>
              <a:lnSpc>
                <a:spcPct val="170000"/>
              </a:lnSpc>
              <a:buFont typeface="Arial" pitchFamily="34" charset="0"/>
              <a:buChar char="•"/>
            </a:pPr>
            <a:r>
              <a:rPr lang="en-US" sz="9600" dirty="0"/>
              <a:t>Substance abuse therapy </a:t>
            </a:r>
            <a:r>
              <a:rPr lang="en-US" sz="9600" dirty="0">
                <a:solidFill>
                  <a:srgbClr val="FF0000"/>
                </a:solidFill>
              </a:rPr>
              <a:t>(ATOD)</a:t>
            </a:r>
          </a:p>
          <a:p>
            <a:pPr>
              <a:lnSpc>
                <a:spcPct val="170000"/>
              </a:lnSpc>
              <a:buFont typeface="Arial" pitchFamily="34" charset="0"/>
              <a:buChar char="•"/>
            </a:pPr>
            <a:r>
              <a:rPr lang="en-US" sz="9600" dirty="0"/>
              <a:t>Contributes to improved attendance, reduced disciplines and improved course completion</a:t>
            </a:r>
          </a:p>
          <a:p>
            <a:pPr>
              <a:lnSpc>
                <a:spcPct val="170000"/>
              </a:lnSpc>
              <a:buFont typeface="Arial" pitchFamily="34" charset="0"/>
              <a:buChar char="•"/>
            </a:pPr>
            <a:endParaRPr lang="en-US" sz="9600" dirty="0"/>
          </a:p>
          <a:p>
            <a:pPr marL="109638" indent="0">
              <a:lnSpc>
                <a:spcPct val="170000"/>
              </a:lnSpc>
              <a:buNone/>
            </a:pPr>
            <a:r>
              <a:rPr lang="en-US" sz="9600" dirty="0"/>
              <a:t>	</a:t>
            </a:r>
          </a:p>
          <a:p>
            <a:pPr marL="109638" indent="0">
              <a:buNone/>
            </a:pPr>
            <a:r>
              <a:rPr lang="en-US" dirty="0"/>
              <a:t>	</a:t>
            </a:r>
            <a:endParaRPr lang="en-US" dirty="0" smtClean="0"/>
          </a:p>
          <a:p>
            <a:pPr marL="109638" indent="0">
              <a:buNone/>
            </a:pPr>
            <a:r>
              <a:rPr lang="en-US" dirty="0" smtClean="0"/>
              <a:t>	</a:t>
            </a:r>
          </a:p>
          <a:p>
            <a:pPr marL="109638" indent="0">
              <a:buNone/>
            </a:pPr>
            <a:r>
              <a:rPr lang="en-US" dirty="0"/>
              <a:t>	</a:t>
            </a:r>
            <a:endParaRPr lang="en-US" dirty="0" smtClean="0"/>
          </a:p>
          <a:p>
            <a:pPr marL="109638" indent="0">
              <a:buNone/>
            </a:pPr>
            <a:endParaRPr lang="en-US" dirty="0"/>
          </a:p>
        </p:txBody>
      </p:sp>
      <p:sp>
        <p:nvSpPr>
          <p:cNvPr id="3" name="Title 2"/>
          <p:cNvSpPr>
            <a:spLocks noGrp="1"/>
          </p:cNvSpPr>
          <p:nvPr>
            <p:ph type="title"/>
          </p:nvPr>
        </p:nvSpPr>
        <p:spPr>
          <a:xfrm>
            <a:off x="1524000" y="838212"/>
            <a:ext cx="7391400" cy="761999"/>
          </a:xfrm>
        </p:spPr>
        <p:txBody>
          <a:bodyPr>
            <a:normAutofit fontScale="90000"/>
          </a:bodyPr>
          <a:lstStyle/>
          <a:p>
            <a:r>
              <a:rPr lang="en-US" dirty="0" smtClean="0"/>
              <a:t/>
            </a:r>
            <a:br>
              <a:rPr lang="en-US" dirty="0" smtClean="0"/>
            </a:br>
            <a:r>
              <a:rPr lang="en-US" dirty="0" smtClean="0"/>
              <a:t/>
            </a:r>
            <a:br>
              <a:rPr lang="en-US" dirty="0" smtClean="0"/>
            </a:br>
            <a:r>
              <a:rPr lang="en-US" dirty="0" smtClean="0"/>
              <a:t>How </a:t>
            </a:r>
            <a:r>
              <a:rPr lang="en-US" dirty="0"/>
              <a:t>does </a:t>
            </a:r>
            <a:r>
              <a:rPr lang="en-US" dirty="0" smtClean="0"/>
              <a:t>mental health work as part of a community school?</a:t>
            </a:r>
            <a:br>
              <a:rPr lang="en-US" dirty="0" smtClean="0"/>
            </a:br>
            <a:endParaRPr lang="en-US" dirty="0"/>
          </a:p>
        </p:txBody>
      </p:sp>
    </p:spTree>
    <p:extLst>
      <p:ext uri="{BB962C8B-B14F-4D97-AF65-F5344CB8AC3E}">
        <p14:creationId xmlns:p14="http://schemas.microsoft.com/office/powerpoint/2010/main" val="2442786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WV Standards for High Quality Schools</a:t>
            </a:r>
            <a:endParaRPr lang="en-US" dirty="0"/>
          </a:p>
        </p:txBody>
      </p:sp>
      <p:sp>
        <p:nvSpPr>
          <p:cNvPr id="3" name="Content Placeholder 2"/>
          <p:cNvSpPr>
            <a:spLocks noGrp="1"/>
          </p:cNvSpPr>
          <p:nvPr>
            <p:ph idx="1"/>
          </p:nvPr>
        </p:nvSpPr>
        <p:spPr>
          <a:xfrm>
            <a:off x="457200" y="1905013"/>
            <a:ext cx="8229600" cy="4221163"/>
          </a:xfrm>
        </p:spPr>
        <p:txBody>
          <a:bodyPr/>
          <a:lstStyle/>
          <a:p>
            <a:pPr marL="0" indent="0">
              <a:buNone/>
            </a:pPr>
            <a:r>
              <a:rPr lang="en-US" dirty="0" smtClean="0"/>
              <a:t>Expanded School Mental Health Supports</a:t>
            </a:r>
          </a:p>
          <a:p>
            <a:pPr marL="0" indent="0">
              <a:buNone/>
            </a:pPr>
            <a:endParaRPr lang="en-US" sz="1600" dirty="0"/>
          </a:p>
          <a:p>
            <a:r>
              <a:rPr lang="en-US" dirty="0"/>
              <a:t>Standard 1: Positive Climate and Cohesive Culture </a:t>
            </a:r>
            <a:endParaRPr lang="en-US" dirty="0" smtClean="0"/>
          </a:p>
          <a:p>
            <a:endParaRPr lang="en-US" sz="1600" dirty="0"/>
          </a:p>
          <a:p>
            <a:r>
              <a:rPr lang="en-US" dirty="0"/>
              <a:t>Standard 4: Student Support Services and Family/Community Connections </a:t>
            </a:r>
          </a:p>
          <a:p>
            <a:endParaRPr lang="en-US" dirty="0"/>
          </a:p>
          <a:p>
            <a:pPr marL="0" indent="0">
              <a:buNone/>
            </a:pPr>
            <a:endParaRPr lang="en-US" dirty="0"/>
          </a:p>
        </p:txBody>
      </p:sp>
    </p:spTree>
    <p:extLst>
      <p:ext uri="{BB962C8B-B14F-4D97-AF65-F5344CB8AC3E}">
        <p14:creationId xmlns:p14="http://schemas.microsoft.com/office/powerpoint/2010/main" val="332909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251857"/>
            <a:ext cx="6781800" cy="914400"/>
          </a:xfrm>
        </p:spPr>
        <p:txBody>
          <a:bodyPr>
            <a:normAutofit fontScale="90000"/>
          </a:bodyPr>
          <a:lstStyle/>
          <a:p>
            <a:pPr algn="l"/>
            <a:r>
              <a:rPr lang="en-US" dirty="0" smtClean="0"/>
              <a:t>What’s the bottom line</a:t>
            </a:r>
            <a:r>
              <a:rPr lang="en-US" dirty="0"/>
              <a:t>?</a:t>
            </a:r>
            <a:r>
              <a:rPr lang="en-US" dirty="0" smtClean="0"/>
              <a:t> </a:t>
            </a:r>
            <a:r>
              <a:rPr lang="en-US" dirty="0"/>
              <a:t/>
            </a:r>
            <a:br>
              <a:rPr lang="en-US" dirty="0"/>
            </a:br>
            <a:endParaRPr lang="en-US" dirty="0"/>
          </a:p>
        </p:txBody>
      </p:sp>
      <p:sp>
        <p:nvSpPr>
          <p:cNvPr id="3" name="Content Placeholder 2"/>
          <p:cNvSpPr>
            <a:spLocks noGrp="1"/>
          </p:cNvSpPr>
          <p:nvPr>
            <p:ph idx="1"/>
          </p:nvPr>
        </p:nvSpPr>
        <p:spPr>
          <a:xfrm>
            <a:off x="1981200" y="2286000"/>
            <a:ext cx="6705600" cy="3840163"/>
          </a:xfrm>
        </p:spPr>
        <p:txBody>
          <a:bodyPr/>
          <a:lstStyle/>
          <a:p>
            <a:pPr marL="0" indent="0">
              <a:buNone/>
            </a:pPr>
            <a:r>
              <a:rPr lang="en-US" dirty="0" smtClean="0"/>
              <a:t>Community </a:t>
            </a:r>
            <a:r>
              <a:rPr lang="en-US" dirty="0"/>
              <a:t>schools are about focusing joint community and school resources on </a:t>
            </a:r>
            <a:r>
              <a:rPr lang="en-US" b="1" u="sng" dirty="0"/>
              <a:t>student </a:t>
            </a:r>
            <a:r>
              <a:rPr lang="en-US" b="1" u="sng" dirty="0" smtClean="0"/>
              <a:t>success </a:t>
            </a:r>
            <a:r>
              <a:rPr lang="en-US" dirty="0" smtClean="0"/>
              <a:t>which</a:t>
            </a:r>
            <a:r>
              <a:rPr lang="en-US" b="1" dirty="0" smtClean="0"/>
              <a:t> </a:t>
            </a:r>
            <a:r>
              <a:rPr lang="en-US" b="1" u="sng" dirty="0" smtClean="0"/>
              <a:t>leads to community success</a:t>
            </a:r>
            <a:r>
              <a:rPr lang="en-US" b="1" dirty="0" smtClean="0"/>
              <a:t>.</a:t>
            </a:r>
            <a:endParaRPr lang="en-US" b="1" dirty="0"/>
          </a:p>
          <a:p>
            <a:pPr marL="0" indent="0">
              <a:buNone/>
            </a:pPr>
            <a:endParaRPr lang="en-US" dirty="0"/>
          </a:p>
        </p:txBody>
      </p:sp>
    </p:spTree>
    <p:extLst>
      <p:ext uri="{BB962C8B-B14F-4D97-AF65-F5344CB8AC3E}">
        <p14:creationId xmlns:p14="http://schemas.microsoft.com/office/powerpoint/2010/main" val="374358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725334"/>
          </a:xfrm>
        </p:spPr>
        <p:txBody>
          <a:bodyPr/>
          <a:lstStyle/>
          <a:p>
            <a:pPr marL="0" indent="0" algn="ctr">
              <a:buNone/>
            </a:pPr>
            <a:r>
              <a:rPr lang="en-US" dirty="0" smtClean="0">
                <a:hlinkClick r:id="rId3"/>
              </a:rPr>
              <a:t>www.communityschools.org</a:t>
            </a:r>
            <a:r>
              <a:rPr lang="en-US" dirty="0" smtClean="0"/>
              <a:t> </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9144000" cy="265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36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52402"/>
            <a:ext cx="7698432" cy="868363"/>
          </a:xfrm>
        </p:spPr>
        <p:txBody>
          <a:bodyPr>
            <a:normAutofit/>
          </a:bodyPr>
          <a:lstStyle/>
          <a:p>
            <a:pPr algn="l"/>
            <a:r>
              <a:rPr lang="en-US" b="1" dirty="0" smtClean="0"/>
              <a:t>Definition</a:t>
            </a:r>
            <a:endParaRPr lang="en-US" b="1" dirty="0"/>
          </a:p>
        </p:txBody>
      </p:sp>
      <p:sp>
        <p:nvSpPr>
          <p:cNvPr id="3" name="Content Placeholder 2"/>
          <p:cNvSpPr>
            <a:spLocks noGrp="1"/>
          </p:cNvSpPr>
          <p:nvPr>
            <p:ph idx="1"/>
          </p:nvPr>
        </p:nvSpPr>
        <p:spPr>
          <a:xfrm>
            <a:off x="609614" y="1092204"/>
            <a:ext cx="6629401" cy="5283200"/>
          </a:xfrm>
        </p:spPr>
        <p:txBody>
          <a:bodyPr>
            <a:normAutofit fontScale="92500" lnSpcReduction="10000"/>
          </a:bodyPr>
          <a:lstStyle/>
          <a:p>
            <a:pPr marL="0" indent="0">
              <a:lnSpc>
                <a:spcPct val="110000"/>
              </a:lnSpc>
              <a:spcBef>
                <a:spcPts val="0"/>
              </a:spcBef>
              <a:buClr>
                <a:schemeClr val="accent2"/>
              </a:buClr>
              <a:buNone/>
            </a:pPr>
            <a:r>
              <a:rPr lang="en-US" b="1" i="1" dirty="0">
                <a:solidFill>
                  <a:srgbClr val="FF0000"/>
                </a:solidFill>
              </a:rPr>
              <a:t>Expanded School Mental Health </a:t>
            </a:r>
            <a:r>
              <a:rPr lang="en-US" dirty="0"/>
              <a:t>refers to </a:t>
            </a:r>
            <a:r>
              <a:rPr lang="en-US" dirty="0" smtClean="0"/>
              <a:t>programs that </a:t>
            </a:r>
            <a:r>
              <a:rPr lang="en-US" dirty="0"/>
              <a:t>build on the core services typically provided by </a:t>
            </a:r>
            <a:r>
              <a:rPr lang="en-US" dirty="0" smtClean="0"/>
              <a:t>schools. It is a three-tiered framework that includes the full continuum of: </a:t>
            </a:r>
          </a:p>
          <a:p>
            <a:pPr>
              <a:lnSpc>
                <a:spcPct val="120000"/>
              </a:lnSpc>
              <a:spcBef>
                <a:spcPts val="0"/>
              </a:spcBef>
            </a:pPr>
            <a:r>
              <a:rPr lang="en-US" sz="3000" dirty="0"/>
              <a:t>  Prevention</a:t>
            </a:r>
          </a:p>
          <a:p>
            <a:pPr marL="456827" lvl="2" indent="-456827">
              <a:lnSpc>
                <a:spcPct val="120000"/>
              </a:lnSpc>
              <a:spcBef>
                <a:spcPts val="0"/>
              </a:spcBef>
            </a:pPr>
            <a:r>
              <a:rPr lang="en-US" sz="3000" dirty="0"/>
              <a:t>Early intervention  </a:t>
            </a:r>
          </a:p>
          <a:p>
            <a:pPr marL="456827" lvl="2" indent="-456827">
              <a:lnSpc>
                <a:spcPct val="120000"/>
              </a:lnSpc>
              <a:spcBef>
                <a:spcPts val="0"/>
              </a:spcBef>
            </a:pPr>
            <a:r>
              <a:rPr lang="en-US" sz="3000" dirty="0"/>
              <a:t>Treatment</a:t>
            </a:r>
          </a:p>
          <a:p>
            <a:pPr marL="456827" lvl="2" indent="-456827">
              <a:lnSpc>
                <a:spcPct val="120000"/>
              </a:lnSpc>
              <a:spcBef>
                <a:spcPts val="0"/>
              </a:spcBef>
            </a:pPr>
            <a:r>
              <a:rPr lang="en-US" sz="3000" dirty="0"/>
              <a:t>Emphasizes </a:t>
            </a:r>
            <a:r>
              <a:rPr lang="en-US" sz="3000" b="1" dirty="0"/>
              <a:t>shared responsibility </a:t>
            </a:r>
            <a:r>
              <a:rPr lang="en-US" sz="3000" dirty="0"/>
              <a:t>between schools and community providers</a:t>
            </a:r>
          </a:p>
          <a:p>
            <a:pPr marL="0" indent="0">
              <a:lnSpc>
                <a:spcPct val="110000"/>
              </a:lnSpc>
              <a:spcBef>
                <a:spcPts val="0"/>
              </a:spcBef>
              <a:buClr>
                <a:schemeClr val="accent2"/>
              </a:buClr>
              <a:buNone/>
            </a:pPr>
            <a:endParaRPr lang="en-US" dirty="0" smtClean="0"/>
          </a:p>
          <a:p>
            <a:endParaRPr lang="en-US"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613" y="1981200"/>
            <a:ext cx="2824617"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092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cap="all" dirty="0"/>
              <a:t>Tier 1 - Universal Prevention</a:t>
            </a:r>
            <a:br>
              <a:rPr lang="en-US" b="1" cap="all" dirty="0"/>
            </a:br>
            <a:r>
              <a:rPr lang="en-US" sz="3700" cap="all" dirty="0"/>
              <a:t>Recommendations</a:t>
            </a:r>
            <a:endParaRPr lang="en-US" dirty="0"/>
          </a:p>
        </p:txBody>
      </p:sp>
      <p:sp>
        <p:nvSpPr>
          <p:cNvPr id="3" name="Content Placeholder 2"/>
          <p:cNvSpPr>
            <a:spLocks noGrp="1"/>
          </p:cNvSpPr>
          <p:nvPr>
            <p:ph sz="half" idx="1"/>
          </p:nvPr>
        </p:nvSpPr>
        <p:spPr>
          <a:xfrm>
            <a:off x="457216" y="1556805"/>
            <a:ext cx="4038601" cy="4721771"/>
          </a:xfrm>
        </p:spPr>
        <p:txBody>
          <a:bodyPr>
            <a:normAutofit/>
          </a:bodyPr>
          <a:lstStyle/>
          <a:p>
            <a:pPr marL="513932" indent="-513932">
              <a:buFont typeface="+mj-lt"/>
              <a:buAutoNum type="arabicPeriod"/>
            </a:pPr>
            <a:r>
              <a:rPr lang="en-US" b="1" dirty="0">
                <a:solidFill>
                  <a:srgbClr val="FF0000"/>
                </a:solidFill>
              </a:rPr>
              <a:t>Infrastructure</a:t>
            </a:r>
          </a:p>
          <a:p>
            <a:pPr marL="513932" indent="-513932">
              <a:buFont typeface="+mj-lt"/>
              <a:buAutoNum type="arabicPeriod"/>
            </a:pPr>
            <a:r>
              <a:rPr lang="en-US" b="1" dirty="0"/>
              <a:t>Positive </a:t>
            </a:r>
            <a:r>
              <a:rPr lang="en-US" b="1" dirty="0" smtClean="0"/>
              <a:t>behavior supports</a:t>
            </a:r>
            <a:endParaRPr lang="en-US" b="1" dirty="0"/>
          </a:p>
          <a:p>
            <a:pPr marL="513932" indent="-513932">
              <a:buFont typeface="+mj-lt"/>
              <a:buAutoNum type="arabicPeriod"/>
            </a:pPr>
            <a:r>
              <a:rPr lang="en-US" b="1" dirty="0">
                <a:solidFill>
                  <a:srgbClr val="00B050"/>
                </a:solidFill>
              </a:rPr>
              <a:t>Developmental guidance</a:t>
            </a:r>
          </a:p>
          <a:p>
            <a:pPr marL="513932" indent="-513932">
              <a:buFont typeface="+mj-lt"/>
              <a:buAutoNum type="arabicPeriod"/>
            </a:pPr>
            <a:r>
              <a:rPr lang="en-US" b="1" dirty="0"/>
              <a:t>Early identification</a:t>
            </a:r>
          </a:p>
          <a:p>
            <a:pPr marL="513932" indent="-513932">
              <a:buFont typeface="+mj-lt"/>
              <a:buAutoNum type="arabicPeriod"/>
            </a:pPr>
            <a:r>
              <a:rPr lang="en-US" b="1" dirty="0">
                <a:solidFill>
                  <a:srgbClr val="C00000"/>
                </a:solidFill>
              </a:rPr>
              <a:t>School </a:t>
            </a:r>
            <a:r>
              <a:rPr lang="en-US" b="1" dirty="0" smtClean="0">
                <a:solidFill>
                  <a:srgbClr val="C00000"/>
                </a:solidFill>
              </a:rPr>
              <a:t>climate</a:t>
            </a:r>
          </a:p>
          <a:p>
            <a:pPr marL="513932" indent="-513932">
              <a:buFont typeface="+mj-lt"/>
              <a:buAutoNum type="arabicPeriod"/>
            </a:pPr>
            <a:r>
              <a:rPr lang="en-US" b="1" dirty="0" smtClean="0"/>
              <a:t>Connectedness</a:t>
            </a:r>
            <a:endParaRPr lang="en-US" b="1" dirty="0"/>
          </a:p>
          <a:p>
            <a:endParaRPr lang="en-US" dirty="0"/>
          </a:p>
        </p:txBody>
      </p:sp>
      <p:sp>
        <p:nvSpPr>
          <p:cNvPr id="4" name="Content Placeholder 3"/>
          <p:cNvSpPr>
            <a:spLocks noGrp="1"/>
          </p:cNvSpPr>
          <p:nvPr>
            <p:ph sz="half" idx="2"/>
          </p:nvPr>
        </p:nvSpPr>
        <p:spPr>
          <a:xfrm>
            <a:off x="4319975" y="3393009"/>
            <a:ext cx="4366828" cy="2733167"/>
          </a:xfrm>
        </p:spPr>
        <p:txBody>
          <a:bodyPr>
            <a:normAutofit/>
          </a:bodyPr>
          <a:lstStyle/>
          <a:p>
            <a:pPr marL="513932" indent="-513932">
              <a:buFont typeface="+mj-lt"/>
              <a:buAutoNum type="arabicPeriod" startAt="7"/>
            </a:pPr>
            <a:r>
              <a:rPr lang="en-US" b="1" dirty="0" smtClean="0">
                <a:solidFill>
                  <a:srgbClr val="0070C0"/>
                </a:solidFill>
              </a:rPr>
              <a:t>Family </a:t>
            </a:r>
            <a:r>
              <a:rPr lang="en-US" b="1" dirty="0">
                <a:solidFill>
                  <a:srgbClr val="0070C0"/>
                </a:solidFill>
              </a:rPr>
              <a:t>engagement</a:t>
            </a:r>
          </a:p>
          <a:p>
            <a:pPr marL="513932" indent="-513932">
              <a:buFont typeface="+mj-lt"/>
              <a:buAutoNum type="arabicPeriod" startAt="7"/>
            </a:pPr>
            <a:r>
              <a:rPr lang="en-US" b="1" dirty="0"/>
              <a:t>Staff development</a:t>
            </a:r>
          </a:p>
          <a:p>
            <a:pPr marL="513932" indent="-513932">
              <a:buFont typeface="+mj-lt"/>
              <a:buAutoNum type="arabicPeriod" startAt="7"/>
            </a:pPr>
            <a:r>
              <a:rPr lang="en-US" b="1" dirty="0">
                <a:solidFill>
                  <a:srgbClr val="00B050"/>
                </a:solidFill>
              </a:rPr>
              <a:t>School safety </a:t>
            </a:r>
          </a:p>
          <a:p>
            <a:pPr marL="513932" indent="-513932">
              <a:buFont typeface="+mj-lt"/>
              <a:buAutoNum type="arabicPeriod" startAt="7"/>
            </a:pPr>
            <a:r>
              <a:rPr lang="en-US" b="1" dirty="0"/>
              <a:t>Support for </a:t>
            </a:r>
            <a:r>
              <a:rPr lang="en-US" b="1" dirty="0" smtClean="0"/>
              <a:t>transitions</a:t>
            </a:r>
            <a:endParaRPr lang="en-US" b="1" dirty="0"/>
          </a:p>
          <a:p>
            <a:endParaRPr lang="en-US" dirty="0"/>
          </a:p>
        </p:txBody>
      </p:sp>
      <p:sp>
        <p:nvSpPr>
          <p:cNvPr id="5" name="Slide Number Placeholder 4"/>
          <p:cNvSpPr>
            <a:spLocks noGrp="1"/>
          </p:cNvSpPr>
          <p:nvPr>
            <p:ph type="sldNum" sz="quarter" idx="12"/>
          </p:nvPr>
        </p:nvSpPr>
        <p:spPr/>
        <p:txBody>
          <a:bodyPr/>
          <a:lstStyle/>
          <a:p>
            <a:pPr>
              <a:defRPr/>
            </a:pPr>
            <a:fld id="{E1BD1021-F458-48EB-96F5-150053840125}" type="slidenum">
              <a:rPr lang="en-US" smtClean="0">
                <a:solidFill>
                  <a:prstClr val="black">
                    <a:tint val="75000"/>
                  </a:prstClr>
                </a:solidFill>
              </a:rPr>
              <a:pPr>
                <a:defRPr/>
              </a:pPr>
              <a:t>15</a:t>
            </a:fld>
            <a:endParaRPr lang="en-US" dirty="0">
              <a:solidFill>
                <a:prstClr val="black">
                  <a:tint val="75000"/>
                </a:prst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19" y="1066801"/>
            <a:ext cx="392588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613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45"/>
          <a:stretch/>
        </p:blipFill>
        <p:spPr bwMode="auto">
          <a:xfrm>
            <a:off x="37384" y="152400"/>
            <a:ext cx="9036799" cy="653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561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WV ESMH Pilot Programs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7" y="1201014"/>
            <a:ext cx="9101263" cy="516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5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flipH="1">
            <a:off x="3733808" y="4343408"/>
            <a:ext cx="3565525" cy="292311"/>
          </a:xfrm>
          <a:prstGeom prst="rect">
            <a:avLst/>
          </a:prstGeom>
          <a:solidFill>
            <a:srgbClr val="FF0066"/>
          </a:solidFill>
          <a:ln w="12700">
            <a:noFill/>
            <a:miter lim="800000"/>
            <a:headEnd type="none" w="sm" len="sm"/>
            <a:tailEnd type="none" w="sm" len="sm"/>
          </a:ln>
        </p:spPr>
        <p:txBody>
          <a:bodyPr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Student Support Services</a:t>
            </a:r>
          </a:p>
        </p:txBody>
      </p:sp>
      <p:sp>
        <p:nvSpPr>
          <p:cNvPr id="36867" name="Text Box 3"/>
          <p:cNvSpPr txBox="1">
            <a:spLocks noChangeArrowheads="1"/>
          </p:cNvSpPr>
          <p:nvPr/>
        </p:nvSpPr>
        <p:spPr bwMode="auto">
          <a:xfrm>
            <a:off x="5470531" y="1387483"/>
            <a:ext cx="930276" cy="292311"/>
          </a:xfrm>
          <a:prstGeom prst="rect">
            <a:avLst/>
          </a:prstGeom>
          <a:noFill/>
          <a:ln w="12700">
            <a:noFill/>
            <a:miter lim="800000"/>
            <a:headEnd type="none" w="sm" len="sm"/>
            <a:tailEnd type="none" w="sm" len="sm"/>
          </a:ln>
        </p:spPr>
        <p:txBody>
          <a:bodyPr lIns="91364" tIns="45682" rIns="91364" bIns="45682">
            <a:spAutoFit/>
          </a:bodyPr>
          <a:lstStyle/>
          <a:p>
            <a:pPr algn="ctr" fontAlgn="base">
              <a:spcBef>
                <a:spcPct val="0"/>
              </a:spcBef>
              <a:spcAft>
                <a:spcPct val="0"/>
              </a:spcAft>
            </a:pPr>
            <a:endParaRPr lang="en-US" sz="1300">
              <a:solidFill>
                <a:prstClr val="black"/>
              </a:solidFill>
              <a:latin typeface="Times New Roman" pitchFamily="18" charset="0"/>
            </a:endParaRPr>
          </a:p>
        </p:txBody>
      </p:sp>
      <p:sp>
        <p:nvSpPr>
          <p:cNvPr id="36868" name="Text Box 4"/>
          <p:cNvSpPr txBox="1">
            <a:spLocks noChangeArrowheads="1"/>
          </p:cNvSpPr>
          <p:nvPr/>
        </p:nvSpPr>
        <p:spPr bwMode="auto">
          <a:xfrm>
            <a:off x="4953013" y="1676406"/>
            <a:ext cx="4191001" cy="292311"/>
          </a:xfrm>
          <a:prstGeom prst="rect">
            <a:avLst/>
          </a:prstGeom>
          <a:solidFill>
            <a:srgbClr val="008000"/>
          </a:solidFill>
          <a:ln w="12700">
            <a:noFill/>
            <a:miter lim="800000"/>
            <a:headEnd type="none" w="sm" len="sm"/>
            <a:tailEnd type="none" w="sm" len="sm"/>
          </a:ln>
        </p:spPr>
        <p:txBody>
          <a:bodyPr lIns="91364" tIns="45682" rIns="91364" bIns="45682">
            <a:spAutoFit/>
          </a:bodyPr>
          <a:lstStyle/>
          <a:p>
            <a:pPr algn="ctr" fontAlgn="base">
              <a:spcBef>
                <a:spcPct val="0"/>
              </a:spcBef>
              <a:spcAft>
                <a:spcPct val="0"/>
              </a:spcAft>
            </a:pPr>
            <a:r>
              <a:rPr lang="en-US" sz="1300">
                <a:solidFill>
                  <a:prstClr val="white"/>
                </a:solidFill>
                <a:latin typeface="Times New Roman" pitchFamily="18" charset="0"/>
              </a:rPr>
              <a:t>Social and Emotional Learning</a:t>
            </a:r>
          </a:p>
        </p:txBody>
      </p:sp>
      <p:sp>
        <p:nvSpPr>
          <p:cNvPr id="36869" name="Text Box 5"/>
          <p:cNvSpPr txBox="1">
            <a:spLocks noChangeArrowheads="1"/>
          </p:cNvSpPr>
          <p:nvPr/>
        </p:nvSpPr>
        <p:spPr bwMode="auto">
          <a:xfrm>
            <a:off x="3505213" y="4953007"/>
            <a:ext cx="4038601" cy="292311"/>
          </a:xfrm>
          <a:prstGeom prst="rect">
            <a:avLst/>
          </a:prstGeom>
          <a:solidFill>
            <a:srgbClr val="66FF33"/>
          </a:solidFill>
          <a:ln w="12700">
            <a:noFill/>
            <a:miter lim="800000"/>
            <a:headEnd type="none" w="sm" len="sm"/>
            <a:tailEnd type="none" w="sm" len="sm"/>
          </a:ln>
        </p:spPr>
        <p:txBody>
          <a:bodyPr lIns="91364" tIns="45682" rIns="91364" bIns="45682">
            <a:spAutoFit/>
          </a:bodyPr>
          <a:lstStyle/>
          <a:p>
            <a:pPr algn="ctr" fontAlgn="base">
              <a:spcBef>
                <a:spcPct val="0"/>
              </a:spcBef>
              <a:spcAft>
                <a:spcPct val="0"/>
              </a:spcAft>
            </a:pPr>
            <a:r>
              <a:rPr lang="en-US" sz="1300" b="1">
                <a:solidFill>
                  <a:srgbClr val="EEECE1"/>
                </a:solidFill>
                <a:latin typeface="Times New Roman" pitchFamily="18" charset="0"/>
              </a:rPr>
              <a:t>Mental Health Services Act</a:t>
            </a:r>
          </a:p>
        </p:txBody>
      </p:sp>
      <p:sp>
        <p:nvSpPr>
          <p:cNvPr id="36870" name="Rectangle 6"/>
          <p:cNvSpPr>
            <a:spLocks noChangeArrowheads="1"/>
          </p:cNvSpPr>
          <p:nvPr/>
        </p:nvSpPr>
        <p:spPr bwMode="auto">
          <a:xfrm>
            <a:off x="304804" y="609610"/>
            <a:ext cx="4262437" cy="292311"/>
          </a:xfrm>
          <a:prstGeom prst="rect">
            <a:avLst/>
          </a:prstGeom>
          <a:solidFill>
            <a:schemeClr val="accent1"/>
          </a:solidFill>
          <a:ln w="12700">
            <a:noFill/>
            <a:miter lim="800000"/>
            <a:headEnd type="none" w="sm" len="sm"/>
            <a:tailEnd type="none" w="sm" len="sm"/>
          </a:ln>
        </p:spPr>
        <p:txBody>
          <a:bodyPr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Student Mental Health Initiative</a:t>
            </a:r>
          </a:p>
        </p:txBody>
      </p:sp>
      <p:sp>
        <p:nvSpPr>
          <p:cNvPr id="36871" name="Rectangle 7"/>
          <p:cNvSpPr>
            <a:spLocks noChangeArrowheads="1"/>
          </p:cNvSpPr>
          <p:nvPr/>
        </p:nvSpPr>
        <p:spPr bwMode="auto">
          <a:xfrm>
            <a:off x="6172213" y="304806"/>
            <a:ext cx="1143001" cy="292311"/>
          </a:xfrm>
          <a:prstGeom prst="rect">
            <a:avLst/>
          </a:prstGeom>
          <a:noFill/>
          <a:ln w="12700">
            <a:noFill/>
            <a:miter lim="800000"/>
            <a:headEnd type="none" w="sm" len="sm"/>
            <a:tailEnd type="none" w="sm" len="sm"/>
          </a:ln>
        </p:spPr>
        <p:txBody>
          <a:bodyPr lIns="91364" tIns="45682" rIns="91364" bIns="45682">
            <a:spAutoFit/>
          </a:bodyPr>
          <a:lstStyle/>
          <a:p>
            <a:pPr algn="ctr" fontAlgn="base">
              <a:spcBef>
                <a:spcPct val="0"/>
              </a:spcBef>
              <a:spcAft>
                <a:spcPct val="0"/>
              </a:spcAft>
            </a:pPr>
            <a:endParaRPr lang="en-US" sz="1300">
              <a:solidFill>
                <a:prstClr val="black"/>
              </a:solidFill>
              <a:latin typeface="Times New Roman" pitchFamily="18" charset="0"/>
            </a:endParaRPr>
          </a:p>
        </p:txBody>
      </p:sp>
      <p:sp>
        <p:nvSpPr>
          <p:cNvPr id="36872" name="Rectangle 8"/>
          <p:cNvSpPr>
            <a:spLocks noChangeArrowheads="1"/>
          </p:cNvSpPr>
          <p:nvPr/>
        </p:nvSpPr>
        <p:spPr bwMode="auto">
          <a:xfrm>
            <a:off x="6324613" y="457208"/>
            <a:ext cx="1143001" cy="292311"/>
          </a:xfrm>
          <a:prstGeom prst="rect">
            <a:avLst/>
          </a:prstGeom>
          <a:noFill/>
          <a:ln w="12700">
            <a:noFill/>
            <a:miter lim="800000"/>
            <a:headEnd type="none" w="sm" len="sm"/>
            <a:tailEnd type="none" w="sm" len="sm"/>
          </a:ln>
        </p:spPr>
        <p:txBody>
          <a:bodyPr lIns="91364" tIns="45682" rIns="91364" bIns="45682">
            <a:spAutoFit/>
          </a:bodyPr>
          <a:lstStyle/>
          <a:p>
            <a:pPr algn="ctr" fontAlgn="base">
              <a:spcBef>
                <a:spcPct val="0"/>
              </a:spcBef>
              <a:spcAft>
                <a:spcPct val="0"/>
              </a:spcAft>
            </a:pPr>
            <a:endParaRPr lang="en-US" sz="1300">
              <a:solidFill>
                <a:prstClr val="black"/>
              </a:solidFill>
              <a:latin typeface="Times New Roman" pitchFamily="18" charset="0"/>
            </a:endParaRPr>
          </a:p>
        </p:txBody>
      </p:sp>
      <p:sp>
        <p:nvSpPr>
          <p:cNvPr id="36873" name="Rectangle 9"/>
          <p:cNvSpPr>
            <a:spLocks noChangeArrowheads="1"/>
          </p:cNvSpPr>
          <p:nvPr/>
        </p:nvSpPr>
        <p:spPr bwMode="auto">
          <a:xfrm>
            <a:off x="5521362" y="685808"/>
            <a:ext cx="2276432" cy="292311"/>
          </a:xfrm>
          <a:prstGeom prst="rect">
            <a:avLst/>
          </a:prstGeom>
          <a:solidFill>
            <a:srgbClr val="663300"/>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white"/>
                </a:solidFill>
                <a:latin typeface="Times New Roman" pitchFamily="18" charset="0"/>
              </a:rPr>
              <a:t>Safe Schools, Healthy Students</a:t>
            </a:r>
          </a:p>
        </p:txBody>
      </p:sp>
      <p:sp>
        <p:nvSpPr>
          <p:cNvPr id="36874" name="Rectangle 10"/>
          <p:cNvSpPr>
            <a:spLocks noChangeArrowheads="1"/>
          </p:cNvSpPr>
          <p:nvPr/>
        </p:nvSpPr>
        <p:spPr bwMode="auto">
          <a:xfrm>
            <a:off x="5839873" y="5562606"/>
            <a:ext cx="1587012" cy="292311"/>
          </a:xfrm>
          <a:prstGeom prst="rect">
            <a:avLst/>
          </a:prstGeom>
          <a:solidFill>
            <a:schemeClr val="tx2"/>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white"/>
                </a:solidFill>
                <a:latin typeface="Times New Roman" pitchFamily="18" charset="0"/>
              </a:rPr>
              <a:t>Peer-to-Peer Support</a:t>
            </a:r>
          </a:p>
        </p:txBody>
      </p:sp>
      <p:sp>
        <p:nvSpPr>
          <p:cNvPr id="36875" name="Rectangle 11"/>
          <p:cNvSpPr>
            <a:spLocks noChangeArrowheads="1"/>
          </p:cNvSpPr>
          <p:nvPr/>
        </p:nvSpPr>
        <p:spPr bwMode="auto">
          <a:xfrm>
            <a:off x="1097531" y="5181607"/>
            <a:ext cx="1179978" cy="292311"/>
          </a:xfrm>
          <a:prstGeom prst="rect">
            <a:avLst/>
          </a:prstGeom>
          <a:solidFill>
            <a:srgbClr val="FFCC00"/>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School climate</a:t>
            </a:r>
          </a:p>
        </p:txBody>
      </p:sp>
      <p:sp>
        <p:nvSpPr>
          <p:cNvPr id="322572" name="Rectangle 12"/>
          <p:cNvSpPr>
            <a:spLocks noChangeArrowheads="1"/>
          </p:cNvSpPr>
          <p:nvPr/>
        </p:nvSpPr>
        <p:spPr bwMode="auto">
          <a:xfrm>
            <a:off x="2472418" y="5638807"/>
            <a:ext cx="1649658" cy="292311"/>
          </a:xfrm>
          <a:prstGeom prst="rect">
            <a:avLst/>
          </a:prstGeom>
          <a:solidFill>
            <a:schemeClr val="accent5">
              <a:lumMod val="60000"/>
              <a:lumOff val="40000"/>
            </a:schemeClr>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defRPr/>
            </a:pPr>
            <a:r>
              <a:rPr lang="en-US" sz="1300" dirty="0">
                <a:solidFill>
                  <a:prstClr val="black"/>
                </a:solidFill>
                <a:latin typeface="Times New Roman" pitchFamily="18" charset="0"/>
                <a:ea typeface="ＭＳ Ｐゴシック" pitchFamily="-112" charset="-128"/>
              </a:rPr>
              <a:t>School connectedness</a:t>
            </a:r>
          </a:p>
        </p:txBody>
      </p:sp>
      <p:sp>
        <p:nvSpPr>
          <p:cNvPr id="36877" name="Rectangle 13"/>
          <p:cNvSpPr>
            <a:spLocks noChangeArrowheads="1"/>
          </p:cNvSpPr>
          <p:nvPr/>
        </p:nvSpPr>
        <p:spPr bwMode="auto">
          <a:xfrm>
            <a:off x="1354471" y="6172208"/>
            <a:ext cx="2540927" cy="292311"/>
          </a:xfrm>
          <a:prstGeom prst="rect">
            <a:avLst/>
          </a:prstGeom>
          <a:solidFill>
            <a:srgbClr val="996600"/>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white"/>
                </a:solidFill>
                <a:latin typeface="Times New Roman" pitchFamily="18" charset="0"/>
              </a:rPr>
              <a:t>Coordinated school health program</a:t>
            </a:r>
          </a:p>
        </p:txBody>
      </p:sp>
      <p:sp>
        <p:nvSpPr>
          <p:cNvPr id="36878" name="Rectangle 14"/>
          <p:cNvSpPr>
            <a:spLocks noChangeArrowheads="1"/>
          </p:cNvSpPr>
          <p:nvPr/>
        </p:nvSpPr>
        <p:spPr bwMode="auto">
          <a:xfrm>
            <a:off x="1939188" y="4724407"/>
            <a:ext cx="1449282" cy="292311"/>
          </a:xfrm>
          <a:prstGeom prst="rect">
            <a:avLst/>
          </a:prstGeom>
          <a:solidFill>
            <a:schemeClr val="accent1"/>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Suicide Prevention</a:t>
            </a:r>
          </a:p>
        </p:txBody>
      </p:sp>
      <p:sp>
        <p:nvSpPr>
          <p:cNvPr id="36879" name="Rectangle 15"/>
          <p:cNvSpPr>
            <a:spLocks noChangeArrowheads="1"/>
          </p:cNvSpPr>
          <p:nvPr/>
        </p:nvSpPr>
        <p:spPr bwMode="auto">
          <a:xfrm>
            <a:off x="3868251" y="3810007"/>
            <a:ext cx="1234480" cy="292311"/>
          </a:xfrm>
          <a:prstGeom prst="rect">
            <a:avLst/>
          </a:prstGeom>
          <a:solidFill>
            <a:srgbClr val="00CC99"/>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Strengths based</a:t>
            </a:r>
          </a:p>
        </p:txBody>
      </p:sp>
      <p:sp>
        <p:nvSpPr>
          <p:cNvPr id="322576" name="Rectangle 16"/>
          <p:cNvSpPr>
            <a:spLocks noChangeArrowheads="1"/>
          </p:cNvSpPr>
          <p:nvPr/>
        </p:nvSpPr>
        <p:spPr bwMode="auto">
          <a:xfrm>
            <a:off x="6066539" y="3124207"/>
            <a:ext cx="1975067" cy="292311"/>
          </a:xfrm>
          <a:prstGeom prst="rect">
            <a:avLst/>
          </a:prstGeom>
          <a:solidFill>
            <a:schemeClr val="accent1">
              <a:lumMod val="40000"/>
              <a:lumOff val="60000"/>
            </a:schemeClr>
          </a:solidFill>
          <a:ln w="12700">
            <a:solidFill>
              <a:schemeClr val="tx2"/>
            </a:solidFill>
            <a:miter lim="800000"/>
            <a:headEnd type="none" w="sm" len="sm"/>
            <a:tailEnd type="none" w="sm" len="sm"/>
          </a:ln>
        </p:spPr>
        <p:txBody>
          <a:bodyPr wrap="none" lIns="91364" tIns="45682" rIns="91364" bIns="45682">
            <a:spAutoFit/>
          </a:bodyPr>
          <a:lstStyle/>
          <a:p>
            <a:pPr algn="ctr" fontAlgn="base">
              <a:spcBef>
                <a:spcPct val="0"/>
              </a:spcBef>
              <a:spcAft>
                <a:spcPct val="0"/>
              </a:spcAft>
              <a:defRPr/>
            </a:pPr>
            <a:r>
              <a:rPr lang="en-US" sz="1300" dirty="0">
                <a:solidFill>
                  <a:prstClr val="black"/>
                </a:solidFill>
                <a:latin typeface="Times New Roman" pitchFamily="18" charset="0"/>
                <a:ea typeface="ＭＳ Ｐゴシック" pitchFamily="-112" charset="-128"/>
              </a:rPr>
              <a:t>Risk and protective factors</a:t>
            </a:r>
          </a:p>
        </p:txBody>
      </p:sp>
      <p:sp>
        <p:nvSpPr>
          <p:cNvPr id="36881" name="Rectangle 17"/>
          <p:cNvSpPr>
            <a:spLocks noChangeArrowheads="1"/>
          </p:cNvSpPr>
          <p:nvPr/>
        </p:nvSpPr>
        <p:spPr bwMode="auto">
          <a:xfrm>
            <a:off x="4217259" y="2590806"/>
            <a:ext cx="1776295" cy="292311"/>
          </a:xfrm>
          <a:prstGeom prst="rect">
            <a:avLst/>
          </a:prstGeom>
          <a:solidFill>
            <a:srgbClr val="FFC993"/>
          </a:solidFill>
          <a:ln w="12700">
            <a:solidFill>
              <a:srgbClr val="FFC993"/>
            </a:solid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srgbClr val="EEECE1"/>
                </a:solidFill>
                <a:latin typeface="Times New Roman" pitchFamily="18" charset="0"/>
              </a:rPr>
              <a:t>Family support services</a:t>
            </a:r>
          </a:p>
        </p:txBody>
      </p:sp>
      <p:sp>
        <p:nvSpPr>
          <p:cNvPr id="36882" name="Rectangle 18"/>
          <p:cNvSpPr>
            <a:spLocks noChangeArrowheads="1"/>
          </p:cNvSpPr>
          <p:nvPr/>
        </p:nvSpPr>
        <p:spPr bwMode="auto">
          <a:xfrm>
            <a:off x="1744945" y="3124207"/>
            <a:ext cx="1567904" cy="292311"/>
          </a:xfrm>
          <a:prstGeom prst="rect">
            <a:avLst/>
          </a:prstGeom>
          <a:solidFill>
            <a:schemeClr val="tx2"/>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srgbClr val="EEECE1"/>
                </a:solidFill>
                <a:latin typeface="Times New Roman" pitchFamily="18" charset="0"/>
              </a:rPr>
              <a:t>Cultural competence</a:t>
            </a:r>
          </a:p>
        </p:txBody>
      </p:sp>
      <p:sp>
        <p:nvSpPr>
          <p:cNvPr id="36883" name="Rectangle 19"/>
          <p:cNvSpPr>
            <a:spLocks noChangeArrowheads="1"/>
          </p:cNvSpPr>
          <p:nvPr/>
        </p:nvSpPr>
        <p:spPr bwMode="auto">
          <a:xfrm>
            <a:off x="6277733" y="2438407"/>
            <a:ext cx="1305012" cy="292311"/>
          </a:xfrm>
          <a:prstGeom prst="rect">
            <a:avLst/>
          </a:prstGeom>
          <a:solidFill>
            <a:srgbClr val="6666FF"/>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white"/>
                </a:solidFill>
                <a:latin typeface="Times New Roman" pitchFamily="18" charset="0"/>
              </a:rPr>
              <a:t>Multiculturalism</a:t>
            </a:r>
          </a:p>
        </p:txBody>
      </p:sp>
      <p:sp>
        <p:nvSpPr>
          <p:cNvPr id="36884" name="Rectangle 20"/>
          <p:cNvSpPr>
            <a:spLocks noChangeArrowheads="1"/>
          </p:cNvSpPr>
          <p:nvPr/>
        </p:nvSpPr>
        <p:spPr bwMode="auto">
          <a:xfrm>
            <a:off x="3584046" y="2438407"/>
            <a:ext cx="1198060" cy="292311"/>
          </a:xfrm>
          <a:prstGeom prst="rect">
            <a:avLst/>
          </a:prstGeom>
          <a:solidFill>
            <a:srgbClr val="9933FF"/>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Shared Agenda</a:t>
            </a:r>
          </a:p>
        </p:txBody>
      </p:sp>
      <p:sp>
        <p:nvSpPr>
          <p:cNvPr id="36885" name="Rectangle 21"/>
          <p:cNvSpPr>
            <a:spLocks noChangeArrowheads="1"/>
          </p:cNvSpPr>
          <p:nvPr/>
        </p:nvSpPr>
        <p:spPr bwMode="auto">
          <a:xfrm>
            <a:off x="685933" y="3581407"/>
            <a:ext cx="1106240" cy="292311"/>
          </a:xfrm>
          <a:prstGeom prst="rect">
            <a:avLst/>
          </a:prstGeom>
          <a:solidFill>
            <a:schemeClr val="tx1"/>
          </a:solidFill>
          <a:ln w="12700">
            <a:solidFill>
              <a:schemeClr val="tx1"/>
            </a:solid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b="1">
                <a:solidFill>
                  <a:prstClr val="white"/>
                </a:solidFill>
                <a:latin typeface="Times New Roman" pitchFamily="18" charset="0"/>
              </a:rPr>
              <a:t>School based</a:t>
            </a:r>
          </a:p>
        </p:txBody>
      </p:sp>
      <p:sp>
        <p:nvSpPr>
          <p:cNvPr id="36886" name="Rectangle 22"/>
          <p:cNvSpPr>
            <a:spLocks noChangeArrowheads="1"/>
          </p:cNvSpPr>
          <p:nvPr/>
        </p:nvSpPr>
        <p:spPr bwMode="auto">
          <a:xfrm>
            <a:off x="3042576" y="1905006"/>
            <a:ext cx="1106240" cy="292311"/>
          </a:xfrm>
          <a:prstGeom prst="rect">
            <a:avLst/>
          </a:prstGeom>
          <a:solidFill>
            <a:srgbClr val="FFA54B"/>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School linked</a:t>
            </a:r>
          </a:p>
        </p:txBody>
      </p:sp>
      <p:sp>
        <p:nvSpPr>
          <p:cNvPr id="36887" name="Rectangle 23"/>
          <p:cNvSpPr>
            <a:spLocks noChangeArrowheads="1"/>
          </p:cNvSpPr>
          <p:nvPr/>
        </p:nvSpPr>
        <p:spPr bwMode="auto">
          <a:xfrm>
            <a:off x="5976475" y="1143008"/>
            <a:ext cx="1393177" cy="292311"/>
          </a:xfrm>
          <a:prstGeom prst="rect">
            <a:avLst/>
          </a:prstGeom>
          <a:solidFill>
            <a:schemeClr val="hlink"/>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Special Education</a:t>
            </a:r>
          </a:p>
        </p:txBody>
      </p:sp>
      <p:sp>
        <p:nvSpPr>
          <p:cNvPr id="36888" name="Rectangle 24"/>
          <p:cNvSpPr>
            <a:spLocks noChangeArrowheads="1"/>
          </p:cNvSpPr>
          <p:nvPr/>
        </p:nvSpPr>
        <p:spPr bwMode="auto">
          <a:xfrm>
            <a:off x="1520094" y="2514608"/>
            <a:ext cx="628545" cy="292311"/>
          </a:xfrm>
          <a:prstGeom prst="rect">
            <a:avLst/>
          </a:prstGeom>
          <a:solidFill>
            <a:schemeClr val="accent1"/>
          </a:solidFill>
          <a:ln w="12700">
            <a:solidFill>
              <a:srgbClr val="FFC993"/>
            </a:solid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NCLB</a:t>
            </a:r>
          </a:p>
        </p:txBody>
      </p:sp>
      <p:sp>
        <p:nvSpPr>
          <p:cNvPr id="322585" name="Rectangle 25"/>
          <p:cNvSpPr>
            <a:spLocks noChangeArrowheads="1"/>
          </p:cNvSpPr>
          <p:nvPr/>
        </p:nvSpPr>
        <p:spPr bwMode="auto">
          <a:xfrm>
            <a:off x="8054466" y="5029208"/>
            <a:ext cx="583661" cy="292311"/>
          </a:xfrm>
          <a:prstGeom prst="rect">
            <a:avLst/>
          </a:prstGeom>
          <a:solidFill>
            <a:schemeClr val="accent1">
              <a:lumMod val="40000"/>
              <a:lumOff val="60000"/>
            </a:schemeClr>
          </a:solidFill>
          <a:ln w="12700">
            <a:solidFill>
              <a:srgbClr val="00CC99"/>
            </a:solidFill>
            <a:miter lim="800000"/>
            <a:headEnd type="none" w="sm" len="sm"/>
            <a:tailEnd type="none" w="sm" len="sm"/>
          </a:ln>
        </p:spPr>
        <p:txBody>
          <a:bodyPr wrap="none" lIns="91364" tIns="45682" rIns="91364" bIns="45682">
            <a:spAutoFit/>
          </a:bodyPr>
          <a:lstStyle/>
          <a:p>
            <a:pPr algn="ctr" fontAlgn="base">
              <a:spcBef>
                <a:spcPct val="0"/>
              </a:spcBef>
              <a:spcAft>
                <a:spcPct val="0"/>
              </a:spcAft>
              <a:defRPr/>
            </a:pPr>
            <a:r>
              <a:rPr lang="en-US" sz="1300" dirty="0">
                <a:solidFill>
                  <a:prstClr val="black"/>
                </a:solidFill>
                <a:latin typeface="Times New Roman" pitchFamily="18" charset="0"/>
                <a:ea typeface="ＭＳ Ｐゴシック" pitchFamily="-112" charset="-128"/>
              </a:rPr>
              <a:t>IDEA</a:t>
            </a:r>
          </a:p>
        </p:txBody>
      </p:sp>
      <p:sp>
        <p:nvSpPr>
          <p:cNvPr id="36890" name="Rectangle 26"/>
          <p:cNvSpPr>
            <a:spLocks noChangeArrowheads="1"/>
          </p:cNvSpPr>
          <p:nvPr/>
        </p:nvSpPr>
        <p:spPr bwMode="auto">
          <a:xfrm>
            <a:off x="13" y="1371608"/>
            <a:ext cx="3124201" cy="292311"/>
          </a:xfrm>
          <a:prstGeom prst="rect">
            <a:avLst/>
          </a:prstGeom>
          <a:solidFill>
            <a:srgbClr val="CCCCFF"/>
          </a:solidFill>
          <a:ln w="12700">
            <a:noFill/>
            <a:miter lim="800000"/>
            <a:headEnd type="none" w="sm" len="sm"/>
            <a:tailEnd type="none" w="sm" len="sm"/>
          </a:ln>
        </p:spPr>
        <p:txBody>
          <a:bodyPr lIns="91364" tIns="45682" rIns="91364" bIns="45682">
            <a:spAutoFit/>
          </a:bodyPr>
          <a:lstStyle/>
          <a:p>
            <a:pPr algn="ctr" fontAlgn="base">
              <a:spcBef>
                <a:spcPct val="0"/>
              </a:spcBef>
              <a:spcAft>
                <a:spcPct val="0"/>
              </a:spcAft>
            </a:pPr>
            <a:r>
              <a:rPr lang="en-US" sz="1300" b="1" dirty="0">
                <a:solidFill>
                  <a:prstClr val="black"/>
                </a:solidFill>
                <a:latin typeface="Times New Roman" pitchFamily="18" charset="0"/>
              </a:rPr>
              <a:t>Crisis management</a:t>
            </a:r>
          </a:p>
        </p:txBody>
      </p:sp>
      <p:sp>
        <p:nvSpPr>
          <p:cNvPr id="36891" name="Rectangle 27"/>
          <p:cNvSpPr>
            <a:spLocks noChangeArrowheads="1"/>
          </p:cNvSpPr>
          <p:nvPr/>
        </p:nvSpPr>
        <p:spPr bwMode="auto">
          <a:xfrm>
            <a:off x="6231720" y="6096007"/>
            <a:ext cx="1793927" cy="292311"/>
          </a:xfrm>
          <a:prstGeom prst="rect">
            <a:avLst/>
          </a:prstGeom>
          <a:solidFill>
            <a:srgbClr val="9933FF"/>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white"/>
                </a:solidFill>
                <a:latin typeface="Times New Roman" pitchFamily="18" charset="0"/>
              </a:rPr>
              <a:t>Evidence based practice</a:t>
            </a:r>
          </a:p>
        </p:txBody>
      </p:sp>
      <p:sp>
        <p:nvSpPr>
          <p:cNvPr id="36892" name="Rectangle 28"/>
          <p:cNvSpPr>
            <a:spLocks noChangeArrowheads="1"/>
          </p:cNvSpPr>
          <p:nvPr/>
        </p:nvSpPr>
        <p:spPr bwMode="auto">
          <a:xfrm>
            <a:off x="6540890" y="3886208"/>
            <a:ext cx="1710571" cy="292311"/>
          </a:xfrm>
          <a:prstGeom prst="rect">
            <a:avLst/>
          </a:prstGeom>
          <a:solidFill>
            <a:srgbClr val="FF6600"/>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Multi system approach</a:t>
            </a:r>
          </a:p>
        </p:txBody>
      </p:sp>
      <p:sp>
        <p:nvSpPr>
          <p:cNvPr id="36893" name="Rectangle 29"/>
          <p:cNvSpPr>
            <a:spLocks noChangeArrowheads="1"/>
          </p:cNvSpPr>
          <p:nvPr/>
        </p:nvSpPr>
        <p:spPr bwMode="auto">
          <a:xfrm>
            <a:off x="2277775" y="8"/>
            <a:ext cx="1850033" cy="292311"/>
          </a:xfrm>
          <a:prstGeom prst="rect">
            <a:avLst/>
          </a:prstGeom>
          <a:solidFill>
            <a:srgbClr val="9933FF"/>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white"/>
                </a:solidFill>
                <a:latin typeface="Times New Roman" pitchFamily="18" charset="0"/>
              </a:rPr>
              <a:t>Response to Intervention</a:t>
            </a:r>
          </a:p>
        </p:txBody>
      </p:sp>
      <p:sp>
        <p:nvSpPr>
          <p:cNvPr id="36894" name="Rectangle 30"/>
          <p:cNvSpPr>
            <a:spLocks noChangeArrowheads="1"/>
          </p:cNvSpPr>
          <p:nvPr/>
        </p:nvSpPr>
        <p:spPr bwMode="auto">
          <a:xfrm>
            <a:off x="400559" y="152407"/>
            <a:ext cx="537173" cy="292311"/>
          </a:xfrm>
          <a:prstGeom prst="rect">
            <a:avLst/>
          </a:prstGeom>
          <a:solidFill>
            <a:srgbClr val="FFA54B"/>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black"/>
                </a:solidFill>
                <a:latin typeface="Times New Roman" pitchFamily="18" charset="0"/>
              </a:rPr>
              <a:t>PBIS</a:t>
            </a:r>
          </a:p>
        </p:txBody>
      </p:sp>
      <p:sp>
        <p:nvSpPr>
          <p:cNvPr id="36895" name="Rectangle 31"/>
          <p:cNvSpPr>
            <a:spLocks noChangeArrowheads="1"/>
          </p:cNvSpPr>
          <p:nvPr/>
        </p:nvSpPr>
        <p:spPr bwMode="auto">
          <a:xfrm>
            <a:off x="3489431" y="1447806"/>
            <a:ext cx="1276158" cy="292311"/>
          </a:xfrm>
          <a:prstGeom prst="rect">
            <a:avLst/>
          </a:prstGeom>
          <a:solidFill>
            <a:srgbClr val="66FF33"/>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dirty="0">
                <a:solidFill>
                  <a:prstClr val="black"/>
                </a:solidFill>
                <a:latin typeface="Times New Roman" pitchFamily="18" charset="0"/>
              </a:rPr>
              <a:t>Systems of Care</a:t>
            </a:r>
          </a:p>
        </p:txBody>
      </p:sp>
      <p:sp>
        <p:nvSpPr>
          <p:cNvPr id="36896" name="Rectangle 13"/>
          <p:cNvSpPr>
            <a:spLocks noChangeArrowheads="1"/>
          </p:cNvSpPr>
          <p:nvPr/>
        </p:nvSpPr>
        <p:spPr bwMode="auto">
          <a:xfrm>
            <a:off x="685803" y="4191006"/>
            <a:ext cx="2590800" cy="292311"/>
          </a:xfrm>
          <a:prstGeom prst="rect">
            <a:avLst/>
          </a:prstGeom>
          <a:solidFill>
            <a:srgbClr val="996600"/>
          </a:solidFill>
          <a:ln w="12700">
            <a:noFill/>
            <a:miter lim="800000"/>
            <a:headEnd type="none" w="sm" len="sm"/>
            <a:tailEnd type="none" w="sm" len="sm"/>
          </a:ln>
        </p:spPr>
        <p:txBody>
          <a:bodyPr lIns="91364" tIns="45682" rIns="91364" bIns="45682">
            <a:spAutoFit/>
          </a:bodyPr>
          <a:lstStyle/>
          <a:p>
            <a:pPr algn="ctr" fontAlgn="base">
              <a:spcBef>
                <a:spcPct val="0"/>
              </a:spcBef>
              <a:spcAft>
                <a:spcPct val="0"/>
              </a:spcAft>
            </a:pPr>
            <a:r>
              <a:rPr lang="en-US" sz="1300">
                <a:solidFill>
                  <a:prstClr val="white"/>
                </a:solidFill>
                <a:latin typeface="Times New Roman" pitchFamily="18" charset="0"/>
              </a:rPr>
              <a:t>School linked</a:t>
            </a:r>
          </a:p>
        </p:txBody>
      </p:sp>
      <p:sp>
        <p:nvSpPr>
          <p:cNvPr id="36897" name="Rectangle 13"/>
          <p:cNvSpPr>
            <a:spLocks noChangeArrowheads="1"/>
          </p:cNvSpPr>
          <p:nvPr/>
        </p:nvSpPr>
        <p:spPr bwMode="auto">
          <a:xfrm>
            <a:off x="602980" y="2133606"/>
            <a:ext cx="1053085" cy="292311"/>
          </a:xfrm>
          <a:prstGeom prst="rect">
            <a:avLst/>
          </a:prstGeom>
          <a:solidFill>
            <a:srgbClr val="996600"/>
          </a:solidFill>
          <a:ln w="12700">
            <a:noFill/>
            <a:miter lim="800000"/>
            <a:headEnd type="none" w="sm" len="sm"/>
            <a:tailEnd type="none" w="sm" len="sm"/>
          </a:ln>
        </p:spPr>
        <p:txBody>
          <a:bodyPr wrap="none" lIns="91364" tIns="45682" rIns="91364" bIns="45682">
            <a:spAutoFit/>
          </a:bodyPr>
          <a:lstStyle/>
          <a:p>
            <a:pPr algn="ctr" fontAlgn="base">
              <a:spcBef>
                <a:spcPct val="0"/>
              </a:spcBef>
              <a:spcAft>
                <a:spcPct val="0"/>
              </a:spcAft>
            </a:pPr>
            <a:r>
              <a:rPr lang="en-US" sz="1300">
                <a:solidFill>
                  <a:prstClr val="white"/>
                </a:solidFill>
                <a:latin typeface="Times New Roman" pitchFamily="18" charset="0"/>
              </a:rPr>
              <a:t>Wrap around</a:t>
            </a:r>
          </a:p>
        </p:txBody>
      </p:sp>
      <p:sp>
        <p:nvSpPr>
          <p:cNvPr id="36898" name="Text Box 34"/>
          <p:cNvSpPr txBox="1">
            <a:spLocks noChangeArrowheads="1"/>
          </p:cNvSpPr>
          <p:nvPr/>
        </p:nvSpPr>
        <p:spPr bwMode="auto">
          <a:xfrm>
            <a:off x="5492759" y="152407"/>
            <a:ext cx="1843813" cy="292311"/>
          </a:xfrm>
          <a:prstGeom prst="rect">
            <a:avLst/>
          </a:prstGeom>
          <a:solidFill>
            <a:srgbClr val="FFCC00"/>
          </a:solidFill>
          <a:ln w="9525">
            <a:noFill/>
            <a:miter lim="800000"/>
            <a:headEnd/>
            <a:tailEnd/>
          </a:ln>
        </p:spPr>
        <p:txBody>
          <a:bodyPr wrap="none" lIns="91364" tIns="45682" rIns="91364" bIns="45682">
            <a:spAutoFit/>
          </a:bodyPr>
          <a:lstStyle/>
          <a:p>
            <a:pPr fontAlgn="base">
              <a:spcBef>
                <a:spcPct val="0"/>
              </a:spcBef>
              <a:spcAft>
                <a:spcPct val="0"/>
              </a:spcAft>
            </a:pPr>
            <a:r>
              <a:rPr lang="en-US" sz="1300">
                <a:solidFill>
                  <a:prstClr val="black"/>
                </a:solidFill>
                <a:latin typeface="Times New Roman" pitchFamily="18" charset="0"/>
              </a:rPr>
              <a:t>Student Assistance Team</a:t>
            </a:r>
            <a:endParaRPr lang="en-US">
              <a:solidFill>
                <a:prstClr val="black"/>
              </a:solidFill>
              <a:latin typeface="Arial" charset="0"/>
            </a:endParaRPr>
          </a:p>
        </p:txBody>
      </p:sp>
      <p:sp>
        <p:nvSpPr>
          <p:cNvPr id="36899" name="Text Box 35"/>
          <p:cNvSpPr txBox="1">
            <a:spLocks noChangeArrowheads="1"/>
          </p:cNvSpPr>
          <p:nvPr/>
        </p:nvSpPr>
        <p:spPr bwMode="auto">
          <a:xfrm rot="1155837">
            <a:off x="519117" y="2787048"/>
            <a:ext cx="8099427" cy="661643"/>
          </a:xfrm>
          <a:prstGeom prst="rect">
            <a:avLst/>
          </a:prstGeom>
          <a:solidFill>
            <a:srgbClr val="008000">
              <a:alpha val="74117"/>
            </a:srgbClr>
          </a:solidFill>
          <a:ln w="9525">
            <a:noFill/>
            <a:miter lim="800000"/>
            <a:headEnd/>
            <a:tailEnd/>
          </a:ln>
        </p:spPr>
        <p:txBody>
          <a:bodyPr lIns="91364" tIns="45682" rIns="91364" bIns="45682">
            <a:spAutoFit/>
          </a:bodyPr>
          <a:lstStyle/>
          <a:p>
            <a:pPr algn="ctr" fontAlgn="base">
              <a:spcBef>
                <a:spcPct val="0"/>
              </a:spcBef>
              <a:spcAft>
                <a:spcPct val="0"/>
              </a:spcAft>
            </a:pPr>
            <a:r>
              <a:rPr lang="en-US" sz="3700" b="1" dirty="0">
                <a:solidFill>
                  <a:prstClr val="white"/>
                </a:solidFill>
                <a:latin typeface="Arial" charset="0"/>
              </a:rPr>
              <a:t>Where to Begin?</a:t>
            </a:r>
            <a:endParaRPr lang="en-US" b="1" dirty="0">
              <a:solidFill>
                <a:prstClr val="white"/>
              </a:solidFill>
              <a:latin typeface="Arial" charset="0"/>
            </a:endParaRPr>
          </a:p>
        </p:txBody>
      </p:sp>
      <p:sp>
        <p:nvSpPr>
          <p:cNvPr id="3" name="Slide Number Placeholder 2"/>
          <p:cNvSpPr>
            <a:spLocks noGrp="1"/>
          </p:cNvSpPr>
          <p:nvPr>
            <p:ph type="sldNum" sz="quarter" idx="12"/>
          </p:nvPr>
        </p:nvSpPr>
        <p:spPr/>
        <p:txBody>
          <a:bodyPr/>
          <a:lstStyle/>
          <a:p>
            <a:pPr>
              <a:defRPr/>
            </a:pPr>
            <a:fld id="{E1BD1021-F458-48EB-96F5-150053840125}"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3303068786"/>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008"/>
          <p:cNvPicPr>
            <a:picLocks noChangeAspect="1" noChangeArrowheads="1"/>
          </p:cNvPicPr>
          <p:nvPr/>
        </p:nvPicPr>
        <p:blipFill>
          <a:blip r:embed="rId3" cstate="print"/>
          <a:srcRect/>
          <a:stretch>
            <a:fillRect/>
          </a:stretch>
        </p:blipFill>
        <p:spPr bwMode="auto">
          <a:xfrm rot="1080000">
            <a:off x="6260213" y="339617"/>
            <a:ext cx="2517251" cy="2656069"/>
          </a:xfrm>
          <a:prstGeom prst="rect">
            <a:avLst/>
          </a:prstGeom>
          <a:noFill/>
          <a:ln w="9525">
            <a:noFill/>
            <a:miter lim="800000"/>
            <a:headEnd/>
            <a:tailEnd/>
          </a:ln>
          <a:effectLst>
            <a:softEdge rad="127000"/>
          </a:effectLst>
        </p:spPr>
      </p:pic>
      <p:sp>
        <p:nvSpPr>
          <p:cNvPr id="2" name="Title 1"/>
          <p:cNvSpPr>
            <a:spLocks noGrp="1"/>
          </p:cNvSpPr>
          <p:nvPr>
            <p:ph type="title"/>
          </p:nvPr>
        </p:nvSpPr>
        <p:spPr>
          <a:xfrm>
            <a:off x="457216" y="457214"/>
            <a:ext cx="5770985" cy="919573"/>
          </a:xfrm>
        </p:spPr>
        <p:txBody>
          <a:bodyPr>
            <a:normAutofit/>
          </a:bodyPr>
          <a:lstStyle/>
          <a:p>
            <a:pPr algn="l"/>
            <a:r>
              <a:rPr lang="en-US" sz="3900" b="1" dirty="0"/>
              <a:t>Recommended Reading</a:t>
            </a:r>
          </a:p>
        </p:txBody>
      </p:sp>
      <p:sp>
        <p:nvSpPr>
          <p:cNvPr id="3" name="Content Placeholder 2"/>
          <p:cNvSpPr>
            <a:spLocks noGrp="1"/>
          </p:cNvSpPr>
          <p:nvPr>
            <p:ph idx="1"/>
          </p:nvPr>
        </p:nvSpPr>
        <p:spPr>
          <a:xfrm>
            <a:off x="467558" y="2672918"/>
            <a:ext cx="8136905" cy="4641686"/>
          </a:xfrm>
        </p:spPr>
        <p:txBody>
          <a:bodyPr>
            <a:normAutofit/>
          </a:bodyPr>
          <a:lstStyle/>
          <a:p>
            <a:pPr marL="0" indent="0">
              <a:spcBef>
                <a:spcPts val="0"/>
              </a:spcBef>
              <a:buNone/>
            </a:pPr>
            <a:r>
              <a:rPr lang="en-US" b="1" i="1" dirty="0"/>
              <a:t>Realizing the Promise of the </a:t>
            </a:r>
          </a:p>
          <a:p>
            <a:pPr marL="0" indent="0">
              <a:spcBef>
                <a:spcPts val="0"/>
              </a:spcBef>
              <a:buNone/>
            </a:pPr>
            <a:r>
              <a:rPr lang="en-US" b="1" i="1" dirty="0"/>
              <a:t>Whole-School Approach to Children’s </a:t>
            </a:r>
          </a:p>
          <a:p>
            <a:pPr marL="0" indent="0">
              <a:spcBef>
                <a:spcPts val="0"/>
              </a:spcBef>
              <a:buNone/>
            </a:pPr>
            <a:r>
              <a:rPr lang="en-US" b="1" i="1" dirty="0"/>
              <a:t>Mental Health: A Practical Guide for Schools</a:t>
            </a:r>
          </a:p>
          <a:p>
            <a:endParaRPr lang="en-US" dirty="0" smtClean="0"/>
          </a:p>
          <a:p>
            <a:pPr>
              <a:buNone/>
            </a:pPr>
            <a:r>
              <a:rPr lang="en-US" sz="2400" dirty="0"/>
              <a:t>National Center for Mental Health Promotion and Youth Violence Prevention</a:t>
            </a:r>
            <a:r>
              <a:rPr lang="en-US" sz="2800" dirty="0"/>
              <a:t>:</a:t>
            </a:r>
          </a:p>
          <a:p>
            <a:pPr>
              <a:buNone/>
            </a:pPr>
            <a:r>
              <a:rPr lang="en-US" sz="2800" dirty="0">
                <a:hlinkClick r:id="rId4"/>
              </a:rPr>
              <a:t>http://promoteprevent.org/Publications/</a:t>
            </a:r>
            <a:endParaRPr lang="en-US" sz="2800" dirty="0"/>
          </a:p>
          <a:p>
            <a:pPr>
              <a:buNone/>
            </a:pPr>
            <a:endParaRPr lang="en-US" dirty="0"/>
          </a:p>
        </p:txBody>
      </p:sp>
      <p:sp>
        <p:nvSpPr>
          <p:cNvPr id="4" name="Slide Number Placeholder 3"/>
          <p:cNvSpPr>
            <a:spLocks noGrp="1"/>
          </p:cNvSpPr>
          <p:nvPr>
            <p:ph type="sldNum" sz="quarter" idx="12"/>
          </p:nvPr>
        </p:nvSpPr>
        <p:spPr/>
        <p:txBody>
          <a:bodyPr/>
          <a:lstStyle/>
          <a:p>
            <a:pPr>
              <a:defRPr/>
            </a:pPr>
            <a:fld id="{00B42B62-C93C-4073-98BF-7AEE868E154D}"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399849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prstClr val="black"/>
                </a:solidFill>
              </a:rPr>
              <a:t>The Mental Health Component of a Community School</a:t>
            </a:r>
            <a:endParaRPr lang="en-US" dirty="0"/>
          </a:p>
        </p:txBody>
      </p:sp>
      <p:sp>
        <p:nvSpPr>
          <p:cNvPr id="3" name="Content Placeholder 2"/>
          <p:cNvSpPr>
            <a:spLocks noGrp="1"/>
          </p:cNvSpPr>
          <p:nvPr>
            <p:ph idx="1"/>
          </p:nvPr>
        </p:nvSpPr>
        <p:spPr/>
        <p:txBody>
          <a:bodyPr>
            <a:noAutofit/>
          </a:bodyPr>
          <a:lstStyle/>
          <a:p>
            <a:r>
              <a:rPr lang="en-US" sz="2400" dirty="0"/>
              <a:t>To join the audio conference only</a:t>
            </a:r>
            <a:br>
              <a:rPr lang="en-US" sz="2400" dirty="0"/>
            </a:br>
            <a:r>
              <a:rPr lang="en-US" sz="2400" dirty="0"/>
              <a:t>-------------------------------------------------------</a:t>
            </a:r>
            <a:br>
              <a:rPr lang="en-US" sz="2400" dirty="0"/>
            </a:br>
            <a:r>
              <a:rPr lang="en-US" sz="2400" dirty="0"/>
              <a:t>Please Join us on the Teleconference:</a:t>
            </a:r>
            <a:br>
              <a:rPr lang="en-US" sz="2400" dirty="0"/>
            </a:br>
            <a:r>
              <a:rPr lang="en-US" sz="2400" dirty="0"/>
              <a:t>1-888-236-9224</a:t>
            </a:r>
            <a:br>
              <a:rPr lang="en-US" sz="2400" dirty="0"/>
            </a:br>
            <a:r>
              <a:rPr lang="en-US" sz="2400" dirty="0"/>
              <a:t>Guest# 228872</a:t>
            </a:r>
            <a:br>
              <a:rPr lang="en-US" sz="2400" dirty="0"/>
            </a:br>
            <a:r>
              <a:rPr lang="en-US" sz="2400" dirty="0" smtClean="0"/>
              <a:t>-------------------------------------------------------</a:t>
            </a:r>
            <a:r>
              <a:rPr lang="en-US" sz="2400" dirty="0"/>
              <a:t/>
            </a:r>
            <a:br>
              <a:rPr lang="en-US" sz="2400" dirty="0"/>
            </a:br>
            <a:r>
              <a:rPr lang="en-US" sz="2400" dirty="0"/>
              <a:t>For assistance</a:t>
            </a:r>
            <a:br>
              <a:rPr lang="en-US" sz="2400" dirty="0"/>
            </a:br>
            <a:r>
              <a:rPr lang="en-US" sz="2400" dirty="0"/>
              <a:t>-------------------------------------------------------</a:t>
            </a:r>
            <a:br>
              <a:rPr lang="en-US" sz="2400" dirty="0"/>
            </a:br>
            <a:r>
              <a:rPr lang="en-US" sz="2400" dirty="0"/>
              <a:t>You can contact Marshall University at:</a:t>
            </a:r>
            <a:br>
              <a:rPr lang="en-US" sz="2400" dirty="0"/>
            </a:br>
            <a:r>
              <a:rPr lang="en-US" sz="2400" u="sng" dirty="0">
                <a:hlinkClick r:id="rId3"/>
              </a:rPr>
              <a:t>simpson13@marshall.edu</a:t>
            </a:r>
            <a:r>
              <a:rPr lang="en-US" sz="2400" dirty="0"/>
              <a:t/>
            </a:r>
            <a:br>
              <a:rPr lang="en-US" sz="2400" dirty="0"/>
            </a:br>
            <a:endParaRPr lang="en-US" sz="2400" dirty="0"/>
          </a:p>
        </p:txBody>
      </p:sp>
    </p:spTree>
    <p:extLst>
      <p:ext uri="{BB962C8B-B14F-4D97-AF65-F5344CB8AC3E}">
        <p14:creationId xmlns:p14="http://schemas.microsoft.com/office/powerpoint/2010/main" val="33175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ctrTitle"/>
          </p:nvPr>
        </p:nvSpPr>
        <p:spPr>
          <a:xfrm>
            <a:off x="827596" y="228606"/>
            <a:ext cx="7557591" cy="860141"/>
          </a:xfrm>
          <a:noFill/>
        </p:spPr>
        <p:txBody>
          <a:bodyPr lIns="91364" tIns="45682" rIns="91364" bIns="45682">
            <a:noAutofit/>
          </a:bodyPr>
          <a:lstStyle/>
          <a:p>
            <a:pPr algn="l"/>
            <a:r>
              <a:rPr lang="en-US" sz="3700" b="1" dirty="0"/>
              <a:t>Planning Process</a:t>
            </a:r>
          </a:p>
        </p:txBody>
      </p:sp>
      <p:sp>
        <p:nvSpPr>
          <p:cNvPr id="118787" name="Content Placeholder 2"/>
          <p:cNvSpPr>
            <a:spLocks noGrp="1"/>
          </p:cNvSpPr>
          <p:nvPr>
            <p:ph type="subTitle" idx="1"/>
          </p:nvPr>
        </p:nvSpPr>
        <p:spPr>
          <a:xfrm>
            <a:off x="719572" y="1124755"/>
            <a:ext cx="7488832" cy="5181601"/>
          </a:xfrm>
        </p:spPr>
        <p:txBody>
          <a:bodyPr lIns="91364" tIns="45682" rIns="91364" bIns="45682">
            <a:normAutofit fontScale="85000" lnSpcReduction="10000"/>
          </a:bodyPr>
          <a:lstStyle/>
          <a:p>
            <a:pPr marL="513932" indent="-513932" algn="l">
              <a:buFont typeface="+mj-lt"/>
              <a:buAutoNum type="arabicPeriod"/>
            </a:pPr>
            <a:r>
              <a:rPr lang="en-US" sz="3000" dirty="0">
                <a:solidFill>
                  <a:schemeClr val="tx1"/>
                </a:solidFill>
              </a:rPr>
              <a:t>Educate yourself about ESMH</a:t>
            </a:r>
          </a:p>
          <a:p>
            <a:pPr marL="513932" indent="-513932" algn="l">
              <a:buFont typeface="+mj-lt"/>
              <a:buAutoNum type="arabicPeriod"/>
            </a:pPr>
            <a:r>
              <a:rPr lang="en-US" sz="3000" dirty="0">
                <a:solidFill>
                  <a:schemeClr val="tx1"/>
                </a:solidFill>
              </a:rPr>
              <a:t>Readiness? </a:t>
            </a:r>
          </a:p>
          <a:p>
            <a:pPr marL="970761" lvl="1" indent="-513932" algn="l">
              <a:buFont typeface="Arial" panose="020B0604020202020204" pitchFamily="34" charset="0"/>
              <a:buChar char="•"/>
            </a:pPr>
            <a:r>
              <a:rPr lang="en-US" sz="2500" dirty="0">
                <a:solidFill>
                  <a:schemeClr val="tx1"/>
                </a:solidFill>
              </a:rPr>
              <a:t>Administrative </a:t>
            </a:r>
            <a:r>
              <a:rPr lang="en-US" sz="2500" dirty="0" smtClean="0">
                <a:solidFill>
                  <a:schemeClr val="tx1"/>
                </a:solidFill>
              </a:rPr>
              <a:t>support -  district and school</a:t>
            </a:r>
            <a:endParaRPr lang="en-US" sz="2500" dirty="0">
              <a:solidFill>
                <a:schemeClr val="tx1"/>
              </a:solidFill>
            </a:endParaRPr>
          </a:p>
          <a:p>
            <a:pPr marL="970761" lvl="1" indent="-513932" algn="l">
              <a:buFont typeface="Arial" panose="020B0604020202020204" pitchFamily="34" charset="0"/>
              <a:buChar char="•"/>
            </a:pPr>
            <a:r>
              <a:rPr lang="en-US" sz="2500" dirty="0">
                <a:solidFill>
                  <a:schemeClr val="tx1"/>
                </a:solidFill>
              </a:rPr>
              <a:t>Point </a:t>
            </a:r>
            <a:r>
              <a:rPr lang="en-US" sz="2500" dirty="0" smtClean="0">
                <a:solidFill>
                  <a:schemeClr val="tx1"/>
                </a:solidFill>
              </a:rPr>
              <a:t>person(s)</a:t>
            </a:r>
            <a:endParaRPr lang="en-US" sz="2500" dirty="0">
              <a:solidFill>
                <a:schemeClr val="tx1"/>
              </a:solidFill>
            </a:endParaRPr>
          </a:p>
          <a:p>
            <a:pPr marL="970761" lvl="1" indent="-513932" algn="l">
              <a:buFont typeface="Arial" panose="020B0604020202020204" pitchFamily="34" charset="0"/>
              <a:buChar char="•"/>
            </a:pPr>
            <a:r>
              <a:rPr lang="en-US" sz="2500" dirty="0" smtClean="0">
                <a:solidFill>
                  <a:schemeClr val="tx1"/>
                </a:solidFill>
              </a:rPr>
              <a:t>Space</a:t>
            </a:r>
            <a:endParaRPr lang="en-US" sz="2500" dirty="0">
              <a:solidFill>
                <a:schemeClr val="tx1"/>
              </a:solidFill>
            </a:endParaRPr>
          </a:p>
          <a:p>
            <a:pPr marL="513932" indent="-513932" algn="l">
              <a:buFont typeface="+mj-lt"/>
              <a:buAutoNum type="arabicPeriod"/>
            </a:pPr>
            <a:r>
              <a:rPr lang="en-US" sz="3000" dirty="0">
                <a:solidFill>
                  <a:schemeClr val="tx1"/>
                </a:solidFill>
              </a:rPr>
              <a:t>Involve key school staff (</a:t>
            </a:r>
            <a:r>
              <a:rPr lang="en-US" sz="2400" dirty="0">
                <a:solidFill>
                  <a:schemeClr val="tx1"/>
                </a:solidFill>
              </a:rPr>
              <a:t>school nurse, SRO, school counselor, attendance, SBHC)</a:t>
            </a:r>
            <a:r>
              <a:rPr lang="en-US" sz="3000" dirty="0">
                <a:solidFill>
                  <a:schemeClr val="tx1"/>
                </a:solidFill>
              </a:rPr>
              <a:t> </a:t>
            </a:r>
          </a:p>
          <a:p>
            <a:pPr marL="513932" indent="-513932" algn="l">
              <a:buFont typeface="+mj-lt"/>
              <a:buAutoNum type="arabicPeriod"/>
            </a:pPr>
            <a:r>
              <a:rPr lang="en-US" sz="3000" dirty="0">
                <a:solidFill>
                  <a:schemeClr val="tx1"/>
                </a:solidFill>
              </a:rPr>
              <a:t>Convene reps from the broader school and community</a:t>
            </a:r>
          </a:p>
          <a:p>
            <a:pPr marL="970761" lvl="1" indent="-513932" algn="l">
              <a:buFont typeface="Arial" pitchFamily="34" charset="0"/>
              <a:buChar char="•"/>
            </a:pPr>
            <a:r>
              <a:rPr lang="en-US" sz="2400" dirty="0">
                <a:solidFill>
                  <a:schemeClr val="tx1"/>
                </a:solidFill>
              </a:rPr>
              <a:t>Mental health, DHHR, parents, Regional Wellness Specialist, Family Resource Network, business, potential funders</a:t>
            </a:r>
          </a:p>
          <a:p>
            <a:pPr marL="970761" lvl="1" indent="-513932" algn="l">
              <a:buFont typeface="Arial" pitchFamily="34" charset="0"/>
              <a:buChar char="•"/>
            </a:pPr>
            <a:r>
              <a:rPr lang="en-US" sz="2400" dirty="0">
                <a:solidFill>
                  <a:schemeClr val="tx1"/>
                </a:solidFill>
              </a:rPr>
              <a:t>Meet regularly</a:t>
            </a:r>
          </a:p>
          <a:p>
            <a:pPr marL="913656" lvl="1" indent="-456827" algn="l">
              <a:buFont typeface="Arial" pitchFamily="34" charset="0"/>
              <a:buChar char="•"/>
            </a:pPr>
            <a:r>
              <a:rPr lang="en-US" sz="2400" dirty="0">
                <a:solidFill>
                  <a:schemeClr val="tx1"/>
                </a:solidFill>
              </a:rPr>
              <a:t>Educate one another, review models</a:t>
            </a:r>
          </a:p>
          <a:p>
            <a:pPr marL="913656" lvl="1" indent="-456827" algn="l">
              <a:buFont typeface="Arial" pitchFamily="34" charset="0"/>
              <a:buChar char="•"/>
            </a:pPr>
            <a:r>
              <a:rPr lang="en-US" sz="2400" dirty="0">
                <a:solidFill>
                  <a:schemeClr val="tx1"/>
                </a:solidFill>
              </a:rPr>
              <a:t>Build </a:t>
            </a:r>
            <a:r>
              <a:rPr lang="en-US" sz="2400" b="1" u="sng" dirty="0">
                <a:solidFill>
                  <a:srgbClr val="FF0000"/>
                </a:solidFill>
              </a:rPr>
              <a:t>RELATIONSHIPS = TRUST = SUSTAINABILITY </a:t>
            </a:r>
          </a:p>
          <a:p>
            <a:endParaRPr lang="en-US" dirty="0" smtClean="0"/>
          </a:p>
          <a:p>
            <a:pPr eaLnBrk="1" hangingPunct="1">
              <a:buFont typeface="Wingdings" pitchFamily="2" charset="2"/>
              <a:buNone/>
            </a:pPr>
            <a:endParaRPr lang="en-US" dirty="0" smtClean="0"/>
          </a:p>
        </p:txBody>
      </p:sp>
      <p:pic>
        <p:nvPicPr>
          <p:cNvPr id="118788" name="Picture 5" descr="C:\Documents and Settings\lhurwitz\Local Settings\Temporary Internet Files\Content.IE5\8ISSI3IB\MCj04396120000[1].png"/>
          <p:cNvPicPr>
            <a:picLocks noChangeAspect="1" noChangeArrowheads="1"/>
          </p:cNvPicPr>
          <p:nvPr/>
        </p:nvPicPr>
        <p:blipFill>
          <a:blip r:embed="rId3" cstate="print"/>
          <a:srcRect/>
          <a:stretch>
            <a:fillRect/>
          </a:stretch>
        </p:blipFill>
        <p:spPr bwMode="auto">
          <a:xfrm rot="1041643">
            <a:off x="6363391" y="398981"/>
            <a:ext cx="2809780" cy="1651267"/>
          </a:xfrm>
          <a:prstGeom prst="rect">
            <a:avLst/>
          </a:prstGeom>
          <a:noFill/>
          <a:ln w="9525">
            <a:noFill/>
            <a:miter lim="800000"/>
            <a:headEnd/>
            <a:tailEnd/>
          </a:ln>
        </p:spPr>
      </p:pic>
    </p:spTree>
    <p:extLst>
      <p:ext uri="{BB962C8B-B14F-4D97-AF65-F5344CB8AC3E}">
        <p14:creationId xmlns:p14="http://schemas.microsoft.com/office/powerpoint/2010/main" val="39531478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ctrTitle"/>
          </p:nvPr>
        </p:nvSpPr>
        <p:spPr>
          <a:xfrm>
            <a:off x="647573" y="228606"/>
            <a:ext cx="7737611" cy="860141"/>
          </a:xfrm>
          <a:noFill/>
        </p:spPr>
        <p:txBody>
          <a:bodyPr lIns="91364" tIns="45682" rIns="91364" bIns="45682">
            <a:noAutofit/>
          </a:bodyPr>
          <a:lstStyle/>
          <a:p>
            <a:pPr algn="l"/>
            <a:r>
              <a:rPr lang="en-US" sz="3700" b="1" dirty="0"/>
              <a:t>Planning Process</a:t>
            </a:r>
          </a:p>
        </p:txBody>
      </p:sp>
      <p:sp>
        <p:nvSpPr>
          <p:cNvPr id="118787" name="Content Placeholder 2"/>
          <p:cNvSpPr>
            <a:spLocks noGrp="1"/>
          </p:cNvSpPr>
          <p:nvPr>
            <p:ph type="subTitle" idx="1"/>
          </p:nvPr>
        </p:nvSpPr>
        <p:spPr>
          <a:xfrm>
            <a:off x="755577" y="1052747"/>
            <a:ext cx="7488832" cy="5181601"/>
          </a:xfrm>
        </p:spPr>
        <p:txBody>
          <a:bodyPr lIns="91364" tIns="45682" rIns="91364" bIns="45682">
            <a:normAutofit/>
          </a:bodyPr>
          <a:lstStyle/>
          <a:p>
            <a:pPr marL="513932" indent="-513932" algn="l">
              <a:buFont typeface="+mj-lt"/>
              <a:buAutoNum type="arabicPeriod" startAt="5"/>
            </a:pPr>
            <a:r>
              <a:rPr lang="en-US" sz="3000" dirty="0">
                <a:solidFill>
                  <a:schemeClr val="tx1"/>
                </a:solidFill>
              </a:rPr>
              <a:t>Assess needs, resources, feasibility</a:t>
            </a:r>
          </a:p>
          <a:p>
            <a:pPr marL="913656" lvl="1" indent="-456827" algn="l">
              <a:buFont typeface="Arial" pitchFamily="34" charset="0"/>
              <a:buChar char="•"/>
            </a:pPr>
            <a:r>
              <a:rPr lang="en-US" sz="2400" dirty="0">
                <a:solidFill>
                  <a:schemeClr val="tx1"/>
                </a:solidFill>
              </a:rPr>
              <a:t>School / community data; SWOT analysis</a:t>
            </a:r>
          </a:p>
          <a:p>
            <a:pPr marL="913656" lvl="1" indent="-456827" algn="l">
              <a:buFont typeface="Arial" pitchFamily="34" charset="0"/>
              <a:buChar char="•"/>
            </a:pPr>
            <a:r>
              <a:rPr lang="en-US" sz="2400" dirty="0">
                <a:solidFill>
                  <a:schemeClr val="tx1"/>
                </a:solidFill>
              </a:rPr>
              <a:t>School Improvement Plan</a:t>
            </a:r>
          </a:p>
          <a:p>
            <a:pPr marL="913656" lvl="1" indent="-456827" algn="l">
              <a:buFont typeface="Arial" pitchFamily="34" charset="0"/>
              <a:buChar char="•"/>
            </a:pPr>
            <a:r>
              <a:rPr lang="en-US" sz="2400" dirty="0">
                <a:solidFill>
                  <a:schemeClr val="tx1"/>
                </a:solidFill>
              </a:rPr>
              <a:t>MH-PET: </a:t>
            </a:r>
            <a:r>
              <a:rPr lang="en-US" sz="2400" dirty="0">
                <a:solidFill>
                  <a:schemeClr val="tx1"/>
                </a:solidFill>
                <a:latin typeface="Arial" pitchFamily="34" charset="0"/>
                <a:hlinkClick r:id="rId3"/>
              </a:rPr>
              <a:t>www.nasbhc.org/mhpet</a:t>
            </a:r>
            <a:endParaRPr lang="en-US" sz="2400" dirty="0">
              <a:solidFill>
                <a:schemeClr val="tx1"/>
              </a:solidFill>
              <a:latin typeface="Arial" pitchFamily="34" charset="0"/>
            </a:endParaRPr>
          </a:p>
          <a:p>
            <a:pPr marL="513932" indent="-513932" algn="l">
              <a:buFont typeface="+mj-lt"/>
              <a:buAutoNum type="arabicPeriod" startAt="5"/>
            </a:pPr>
            <a:r>
              <a:rPr lang="en-US" sz="3000" dirty="0">
                <a:solidFill>
                  <a:schemeClr val="tx1"/>
                </a:solidFill>
              </a:rPr>
              <a:t>Develop an implementation plan</a:t>
            </a:r>
          </a:p>
          <a:p>
            <a:pPr marL="913656" lvl="1" indent="-456827" algn="l">
              <a:buFont typeface="Arial" pitchFamily="34" charset="0"/>
              <a:buChar char="•"/>
            </a:pPr>
            <a:r>
              <a:rPr lang="en-US" sz="2400" dirty="0">
                <a:solidFill>
                  <a:schemeClr val="tx1"/>
                </a:solidFill>
              </a:rPr>
              <a:t>Set vision, goals, objectives, timeframes</a:t>
            </a:r>
          </a:p>
          <a:p>
            <a:pPr marL="913656" lvl="1" indent="-456827" algn="l">
              <a:buFont typeface="Arial" pitchFamily="34" charset="0"/>
              <a:buChar char="•"/>
            </a:pPr>
            <a:r>
              <a:rPr lang="en-US" sz="2400" dirty="0">
                <a:solidFill>
                  <a:schemeClr val="tx1"/>
                </a:solidFill>
              </a:rPr>
              <a:t>Secure financial resources</a:t>
            </a:r>
          </a:p>
          <a:p>
            <a:pPr marL="913656" lvl="1" indent="-456827" algn="l">
              <a:buFont typeface="Arial" pitchFamily="34" charset="0"/>
              <a:buChar char="•"/>
            </a:pPr>
            <a:r>
              <a:rPr lang="en-US" sz="2400" dirty="0">
                <a:solidFill>
                  <a:schemeClr val="tx1"/>
                </a:solidFill>
              </a:rPr>
              <a:t>Establish a Memo of Understanding </a:t>
            </a:r>
            <a:r>
              <a:rPr lang="en-US" sz="2400" dirty="0">
                <a:solidFill>
                  <a:srgbClr val="FF0000"/>
                </a:solidFill>
              </a:rPr>
              <a:t>(MOU)</a:t>
            </a:r>
            <a:r>
              <a:rPr lang="en-US" sz="2400" dirty="0">
                <a:solidFill>
                  <a:schemeClr val="tx1"/>
                </a:solidFill>
              </a:rPr>
              <a:t>/contract with a MH provider: Hours, funding, staffing, liability</a:t>
            </a:r>
          </a:p>
          <a:p>
            <a:pPr algn="l"/>
            <a:r>
              <a:rPr lang="en-US" sz="2800" dirty="0">
                <a:solidFill>
                  <a:schemeClr val="tx1"/>
                </a:solidFill>
              </a:rPr>
              <a:t>8. </a:t>
            </a:r>
            <a:r>
              <a:rPr lang="en-US" sz="3000" dirty="0">
                <a:solidFill>
                  <a:schemeClr val="tx1"/>
                </a:solidFill>
              </a:rPr>
              <a:t>Monitor, re-assess, evaluate progress</a:t>
            </a:r>
          </a:p>
          <a:p>
            <a:pPr lvl="1"/>
            <a:endParaRPr lang="en-US" dirty="0" smtClean="0"/>
          </a:p>
          <a:p>
            <a:pPr lvl="1"/>
            <a:endParaRPr lang="en-US" dirty="0" smtClean="0"/>
          </a:p>
          <a:p>
            <a:endParaRPr lang="en-US" dirty="0" smtClean="0"/>
          </a:p>
          <a:p>
            <a:pPr eaLnBrk="1" hangingPunct="1">
              <a:buFont typeface="Wingdings" pitchFamily="2" charset="2"/>
              <a:buNone/>
            </a:pPr>
            <a:endParaRPr lang="en-US" dirty="0" smtClean="0"/>
          </a:p>
        </p:txBody>
      </p:sp>
      <p:pic>
        <p:nvPicPr>
          <p:cNvPr id="118788" name="Picture 5" descr="C:\Documents and Settings\lhurwitz\Local Settings\Temporary Internet Files\Content.IE5\8ISSI3IB\MCj04396120000[1].png"/>
          <p:cNvPicPr>
            <a:picLocks noChangeAspect="1" noChangeArrowheads="1"/>
          </p:cNvPicPr>
          <p:nvPr/>
        </p:nvPicPr>
        <p:blipFill>
          <a:blip r:embed="rId4" cstate="print"/>
          <a:srcRect/>
          <a:stretch>
            <a:fillRect/>
          </a:stretch>
        </p:blipFill>
        <p:spPr bwMode="auto">
          <a:xfrm rot="1029003">
            <a:off x="5930283" y="186645"/>
            <a:ext cx="3200400" cy="1880828"/>
          </a:xfrm>
          <a:prstGeom prst="rect">
            <a:avLst/>
          </a:prstGeom>
          <a:noFill/>
          <a:ln w="9525">
            <a:noFill/>
            <a:miter lim="800000"/>
            <a:headEnd/>
            <a:tailEnd/>
          </a:ln>
        </p:spPr>
      </p:pic>
    </p:spTree>
    <p:extLst>
      <p:ext uri="{BB962C8B-B14F-4D97-AF65-F5344CB8AC3E}">
        <p14:creationId xmlns:p14="http://schemas.microsoft.com/office/powerpoint/2010/main" val="419721527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61" y="457200"/>
            <a:ext cx="8229600" cy="792162"/>
          </a:xfrm>
        </p:spPr>
        <p:txBody>
          <a:bodyPr>
            <a:noAutofit/>
          </a:bodyPr>
          <a:lstStyle/>
          <a:p>
            <a:pPr algn="l"/>
            <a:r>
              <a:rPr lang="en-US" sz="3700" b="1" dirty="0"/>
              <a:t>Strategies for Integrating MH into School Environment</a:t>
            </a:r>
            <a:endParaRPr lang="en-US" sz="3700" dirty="0"/>
          </a:p>
        </p:txBody>
      </p:sp>
      <p:sp>
        <p:nvSpPr>
          <p:cNvPr id="5" name="Slide Number Placeholder 4"/>
          <p:cNvSpPr>
            <a:spLocks noGrp="1"/>
          </p:cNvSpPr>
          <p:nvPr>
            <p:ph type="sldNum" sz="quarter" idx="12"/>
          </p:nvPr>
        </p:nvSpPr>
        <p:spPr/>
        <p:txBody>
          <a:bodyPr/>
          <a:lstStyle/>
          <a:p>
            <a:pPr>
              <a:defRPr/>
            </a:pPr>
            <a:fld id="{E1BD1021-F458-48EB-96F5-150053840125}" type="slidenum">
              <a:rPr lang="en-US" smtClean="0">
                <a:solidFill>
                  <a:prstClr val="black">
                    <a:tint val="75000"/>
                  </a:prstClr>
                </a:solidFill>
              </a:rPr>
              <a:pPr>
                <a:defRPr/>
              </a:pPr>
              <a:t>22</a:t>
            </a:fld>
            <a:endParaRPr lang="en-US" dirty="0">
              <a:solidFill>
                <a:prstClr val="black">
                  <a:tint val="75000"/>
                </a:prstClr>
              </a:solidFill>
            </a:endParaRPr>
          </a:p>
        </p:txBody>
      </p:sp>
      <p:sp>
        <p:nvSpPr>
          <p:cNvPr id="7" name="TextBox 6"/>
          <p:cNvSpPr txBox="1"/>
          <p:nvPr/>
        </p:nvSpPr>
        <p:spPr>
          <a:xfrm flipH="1">
            <a:off x="503549" y="1808832"/>
            <a:ext cx="8208912" cy="4185685"/>
          </a:xfrm>
          <a:prstGeom prst="rect">
            <a:avLst/>
          </a:prstGeom>
          <a:noFill/>
        </p:spPr>
        <p:txBody>
          <a:bodyPr wrap="square" lIns="91364" tIns="45682" rIns="91364" bIns="45682" rtlCol="0">
            <a:spAutoFit/>
          </a:bodyPr>
          <a:lstStyle/>
          <a:p>
            <a:pPr marL="456827" indent="-456827">
              <a:spcBef>
                <a:spcPts val="600"/>
              </a:spcBef>
              <a:spcAft>
                <a:spcPts val="600"/>
              </a:spcAft>
              <a:buClr>
                <a:srgbClr val="1F497D"/>
              </a:buClr>
              <a:buFont typeface="+mj-lt"/>
              <a:buAutoNum type="arabicPeriod"/>
            </a:pPr>
            <a:r>
              <a:rPr lang="en-US" sz="2800" dirty="0">
                <a:solidFill>
                  <a:prstClr val="black"/>
                </a:solidFill>
              </a:rPr>
              <a:t>Build relationships with community providers</a:t>
            </a:r>
          </a:p>
          <a:p>
            <a:pPr marL="456827" indent="-456827">
              <a:spcBef>
                <a:spcPts val="600"/>
              </a:spcBef>
              <a:spcAft>
                <a:spcPts val="600"/>
              </a:spcAft>
              <a:buClr>
                <a:srgbClr val="1F497D"/>
              </a:buClr>
              <a:buFont typeface="+mj-lt"/>
              <a:buAutoNum type="arabicPeriod"/>
            </a:pPr>
            <a:r>
              <a:rPr lang="en-US" sz="2800" dirty="0">
                <a:solidFill>
                  <a:prstClr val="black"/>
                </a:solidFill>
              </a:rPr>
              <a:t>Start small – focus on “low hanging fruit”. Examples:</a:t>
            </a:r>
          </a:p>
          <a:p>
            <a:pPr marL="913656" lvl="1" indent="-456827">
              <a:spcBef>
                <a:spcPts val="600"/>
              </a:spcBef>
              <a:spcAft>
                <a:spcPts val="600"/>
              </a:spcAft>
              <a:buClr>
                <a:srgbClr val="1F497D"/>
              </a:buClr>
              <a:buFont typeface="Arial" pitchFamily="34" charset="0"/>
              <a:buChar char="•"/>
            </a:pPr>
            <a:r>
              <a:rPr lang="en-US" sz="2500" dirty="0">
                <a:solidFill>
                  <a:prstClr val="black"/>
                </a:solidFill>
              </a:rPr>
              <a:t>Referral process and procedures</a:t>
            </a:r>
          </a:p>
          <a:p>
            <a:pPr marL="913656" lvl="1" indent="-456827">
              <a:spcBef>
                <a:spcPts val="600"/>
              </a:spcBef>
              <a:spcAft>
                <a:spcPts val="600"/>
              </a:spcAft>
              <a:buClr>
                <a:srgbClr val="1F497D"/>
              </a:buClr>
              <a:buFont typeface="Arial" pitchFamily="34" charset="0"/>
              <a:buChar char="•"/>
            </a:pPr>
            <a:r>
              <a:rPr lang="en-US" sz="2500" dirty="0">
                <a:solidFill>
                  <a:prstClr val="black"/>
                </a:solidFill>
              </a:rPr>
              <a:t>Include mental health in school improvement plan</a:t>
            </a:r>
          </a:p>
          <a:p>
            <a:pPr marL="913656" lvl="1" indent="-456827">
              <a:spcBef>
                <a:spcPts val="600"/>
              </a:spcBef>
              <a:spcAft>
                <a:spcPts val="600"/>
              </a:spcAft>
              <a:buClr>
                <a:srgbClr val="1F497D"/>
              </a:buClr>
              <a:buFont typeface="Arial" pitchFamily="34" charset="0"/>
              <a:buChar char="•"/>
            </a:pPr>
            <a:r>
              <a:rPr lang="en-US" sz="2500" dirty="0">
                <a:solidFill>
                  <a:prstClr val="black"/>
                </a:solidFill>
              </a:rPr>
              <a:t>Offer parent / community education on MH issues</a:t>
            </a:r>
          </a:p>
          <a:p>
            <a:pPr marL="913656" lvl="1" indent="-456827">
              <a:spcBef>
                <a:spcPts val="600"/>
              </a:spcBef>
              <a:spcAft>
                <a:spcPts val="600"/>
              </a:spcAft>
              <a:buClr>
                <a:srgbClr val="1F497D"/>
              </a:buClr>
              <a:buFont typeface="Arial" pitchFamily="34" charset="0"/>
              <a:buChar char="•"/>
            </a:pPr>
            <a:r>
              <a:rPr lang="en-US" sz="2500" dirty="0">
                <a:solidFill>
                  <a:prstClr val="black"/>
                </a:solidFill>
              </a:rPr>
              <a:t>Offer staff training on building positive relationships with students, school connectedness, trauma </a:t>
            </a:r>
          </a:p>
          <a:p>
            <a:pPr marL="913656" lvl="1" indent="-456827">
              <a:spcBef>
                <a:spcPts val="600"/>
              </a:spcBef>
              <a:spcAft>
                <a:spcPts val="600"/>
              </a:spcAft>
              <a:buClr>
                <a:srgbClr val="1F497D"/>
              </a:buClr>
              <a:buFont typeface="Arial" pitchFamily="34" charset="0"/>
              <a:buChar char="•"/>
            </a:pPr>
            <a:r>
              <a:rPr lang="en-US" sz="2500" dirty="0">
                <a:solidFill>
                  <a:prstClr val="black"/>
                </a:solidFill>
              </a:rPr>
              <a:t>Screen certain grades for risk</a:t>
            </a:r>
          </a:p>
        </p:txBody>
      </p:sp>
    </p:spTree>
    <p:extLst>
      <p:ext uri="{BB962C8B-B14F-4D97-AF65-F5344CB8AC3E}">
        <p14:creationId xmlns:p14="http://schemas.microsoft.com/office/powerpoint/2010/main" val="3450597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3562"/>
          </a:xfrm>
        </p:spPr>
        <p:txBody>
          <a:bodyPr>
            <a:normAutofit fontScale="90000"/>
          </a:bodyPr>
          <a:lstStyle/>
          <a:p>
            <a:pPr algn="l"/>
            <a:r>
              <a:rPr lang="en-US" b="1" dirty="0" smtClean="0"/>
              <a:t>Resources</a:t>
            </a:r>
            <a:endParaRPr lang="en-US" b="1" dirty="0"/>
          </a:p>
        </p:txBody>
      </p:sp>
      <p:sp>
        <p:nvSpPr>
          <p:cNvPr id="3" name="Content Placeholder 2"/>
          <p:cNvSpPr>
            <a:spLocks noGrp="1"/>
          </p:cNvSpPr>
          <p:nvPr>
            <p:ph idx="1"/>
          </p:nvPr>
        </p:nvSpPr>
        <p:spPr>
          <a:xfrm>
            <a:off x="647567" y="1066801"/>
            <a:ext cx="7658236" cy="5257800"/>
          </a:xfrm>
        </p:spPr>
        <p:txBody>
          <a:bodyPr>
            <a:normAutofit fontScale="85000" lnSpcReduction="20000"/>
          </a:bodyPr>
          <a:lstStyle/>
          <a:p>
            <a:pPr marL="0" indent="-456827">
              <a:spcBef>
                <a:spcPts val="0"/>
              </a:spcBef>
              <a:buNone/>
            </a:pPr>
            <a:r>
              <a:rPr lang="en-US" b="1" dirty="0" smtClean="0"/>
              <a:t>Center for School Mental Health</a:t>
            </a:r>
          </a:p>
          <a:p>
            <a:pPr marL="0" indent="-456827">
              <a:spcBef>
                <a:spcPts val="0"/>
              </a:spcBef>
              <a:buNone/>
            </a:pPr>
            <a:r>
              <a:rPr lang="en-US" dirty="0" smtClean="0"/>
              <a:t>University</a:t>
            </a:r>
            <a:r>
              <a:rPr lang="en-US" dirty="0" smtClean="0">
                <a:solidFill>
                  <a:srgbClr val="FF0000"/>
                </a:solidFill>
              </a:rPr>
              <a:t> </a:t>
            </a:r>
            <a:r>
              <a:rPr lang="en-US" dirty="0" smtClean="0"/>
              <a:t> of Maryland: </a:t>
            </a:r>
            <a:r>
              <a:rPr lang="en-US" dirty="0" smtClean="0">
                <a:hlinkClick r:id="rId3"/>
              </a:rPr>
              <a:t>www.csmh.umaryland.edu</a:t>
            </a:r>
            <a:r>
              <a:rPr lang="en-US" dirty="0" smtClean="0"/>
              <a:t> </a:t>
            </a:r>
          </a:p>
          <a:p>
            <a:pPr marL="0" indent="-456827">
              <a:spcBef>
                <a:spcPts val="0"/>
              </a:spcBef>
              <a:buNone/>
            </a:pPr>
            <a:endParaRPr lang="en-US" dirty="0" smtClean="0"/>
          </a:p>
          <a:p>
            <a:pPr marL="0" indent="-456827">
              <a:spcBef>
                <a:spcPts val="0"/>
              </a:spcBef>
              <a:buNone/>
            </a:pPr>
            <a:r>
              <a:rPr lang="en-US" b="1" dirty="0" smtClean="0"/>
              <a:t>National Assembly on School Based Health Care:</a:t>
            </a:r>
            <a:r>
              <a:rPr lang="en-US" dirty="0" smtClean="0"/>
              <a:t> </a:t>
            </a:r>
            <a:r>
              <a:rPr lang="en-US" dirty="0" smtClean="0">
                <a:hlinkClick r:id="rId4"/>
              </a:rPr>
              <a:t>www.nasbhc.org</a:t>
            </a:r>
            <a:endParaRPr lang="en-US" dirty="0" smtClean="0"/>
          </a:p>
          <a:p>
            <a:pPr marL="0" indent="-456827">
              <a:spcBef>
                <a:spcPts val="0"/>
              </a:spcBef>
              <a:buNone/>
            </a:pPr>
            <a:endParaRPr lang="en-US" dirty="0"/>
          </a:p>
          <a:p>
            <a:pPr marL="0" indent="-456827">
              <a:spcBef>
                <a:spcPts val="0"/>
              </a:spcBef>
              <a:buNone/>
            </a:pPr>
            <a:endParaRPr lang="en-US" dirty="0"/>
          </a:p>
          <a:p>
            <a:pPr marL="0" indent="-456827">
              <a:spcBef>
                <a:spcPts val="0"/>
              </a:spcBef>
              <a:buNone/>
            </a:pPr>
            <a:r>
              <a:rPr lang="en-US" b="1" dirty="0" smtClean="0"/>
              <a:t>WV Child Care Association: </a:t>
            </a:r>
            <a:r>
              <a:rPr lang="en-US" dirty="0" smtClean="0">
                <a:hlinkClick r:id="rId5"/>
              </a:rPr>
              <a:t>http</a:t>
            </a:r>
            <a:r>
              <a:rPr lang="en-US" dirty="0">
                <a:hlinkClick r:id="rId5"/>
              </a:rPr>
              <a:t>://</a:t>
            </a:r>
            <a:r>
              <a:rPr lang="en-US" dirty="0" smtClean="0">
                <a:hlinkClick r:id="rId5"/>
              </a:rPr>
              <a:t>www.wvcca.org/directory.html</a:t>
            </a:r>
            <a:r>
              <a:rPr lang="en-US" dirty="0" smtClean="0"/>
              <a:t> </a:t>
            </a:r>
          </a:p>
          <a:p>
            <a:pPr marL="0" indent="-456827">
              <a:spcBef>
                <a:spcPts val="0"/>
              </a:spcBef>
              <a:buNone/>
            </a:pPr>
            <a:endParaRPr lang="en-US" dirty="0"/>
          </a:p>
          <a:p>
            <a:pPr marL="0" indent="-456827">
              <a:spcBef>
                <a:spcPts val="0"/>
              </a:spcBef>
              <a:buNone/>
            </a:pPr>
            <a:r>
              <a:rPr lang="en-US" b="1" dirty="0"/>
              <a:t>WV </a:t>
            </a:r>
            <a:r>
              <a:rPr lang="en-US" b="1" dirty="0" smtClean="0"/>
              <a:t>Division of Child and Adolescent Behavioral Health:</a:t>
            </a:r>
          </a:p>
          <a:p>
            <a:pPr marL="0" indent="-456827">
              <a:spcBef>
                <a:spcPts val="0"/>
              </a:spcBef>
              <a:buNone/>
            </a:pPr>
            <a:r>
              <a:rPr lang="en-US" dirty="0" smtClean="0">
                <a:hlinkClick r:id="rId6"/>
              </a:rPr>
              <a:t>http</a:t>
            </a:r>
            <a:r>
              <a:rPr lang="en-US" dirty="0">
                <a:hlinkClick r:id="rId6"/>
              </a:rPr>
              <a:t>://</a:t>
            </a:r>
            <a:r>
              <a:rPr lang="en-US" dirty="0" smtClean="0">
                <a:hlinkClick r:id="rId6"/>
              </a:rPr>
              <a:t>www.dhhr.wv.gov/bhhf/Sections/programs/ProgramsPartnerships/ChildandAdolescent/Pages/ChildAdolescentBehavioralHealth.aspx</a:t>
            </a:r>
            <a:r>
              <a:rPr lang="en-US" dirty="0" smtClean="0"/>
              <a:t> </a:t>
            </a:r>
            <a:endParaRPr lang="en-US" dirty="0"/>
          </a:p>
        </p:txBody>
      </p:sp>
      <p:sp>
        <p:nvSpPr>
          <p:cNvPr id="5" name="Slide Number Placeholder 4"/>
          <p:cNvSpPr>
            <a:spLocks noGrp="1"/>
          </p:cNvSpPr>
          <p:nvPr>
            <p:ph type="sldNum" sz="quarter" idx="12"/>
          </p:nvPr>
        </p:nvSpPr>
        <p:spPr/>
        <p:txBody>
          <a:bodyPr/>
          <a:lstStyle/>
          <a:p>
            <a:pPr>
              <a:defRPr/>
            </a:pPr>
            <a:fld id="{EE30410A-72E9-4E69-A058-834CE54DAF80}"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2652385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5C3057D-CC15-42D5-B1B6-4BE40DCF1781}" type="slidenum">
              <a:rPr lang="en-US" smtClean="0">
                <a:solidFill>
                  <a:prstClr val="black">
                    <a:tint val="75000"/>
                  </a:prstClr>
                </a:solidFill>
              </a:rPr>
              <a:pPr>
                <a:defRPr/>
              </a:pPr>
              <a:t>24</a:t>
            </a:fld>
            <a:endParaRPr lang="en-US" dirty="0">
              <a:solidFill>
                <a:prstClr val="black">
                  <a:tint val="75000"/>
                </a:prstClr>
              </a:solidFill>
            </a:endParaRPr>
          </a:p>
        </p:txBody>
      </p:sp>
      <p:pic>
        <p:nvPicPr>
          <p:cNvPr id="1026" name="Picture 2"/>
          <p:cNvPicPr>
            <a:picLocks noChangeAspect="1" noChangeArrowheads="1"/>
          </p:cNvPicPr>
          <p:nvPr/>
        </p:nvPicPr>
        <p:blipFill>
          <a:blip r:embed="rId3" cstate="print"/>
          <a:srcRect l="5156" t="17527" r="8409"/>
          <a:stretch>
            <a:fillRect/>
          </a:stretch>
        </p:blipFill>
        <p:spPr bwMode="auto">
          <a:xfrm>
            <a:off x="66444" y="0"/>
            <a:ext cx="9077559" cy="6858000"/>
          </a:xfrm>
          <a:prstGeom prst="rect">
            <a:avLst/>
          </a:prstGeom>
          <a:noFill/>
          <a:ln w="9525">
            <a:noFill/>
            <a:miter lim="800000"/>
            <a:headEnd/>
            <a:tailEnd/>
          </a:ln>
        </p:spPr>
      </p:pic>
    </p:spTree>
    <p:extLst>
      <p:ext uri="{BB962C8B-B14F-4D97-AF65-F5344CB8AC3E}">
        <p14:creationId xmlns:p14="http://schemas.microsoft.com/office/powerpoint/2010/main" val="1899457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438401"/>
            <a:ext cx="7772400" cy="1725614"/>
          </a:xfrm>
        </p:spPr>
        <p:txBody>
          <a:bodyPr>
            <a:normAutofit/>
          </a:bodyPr>
          <a:lstStyle/>
          <a:p>
            <a:pPr algn="l"/>
            <a:r>
              <a:rPr lang="en-US" sz="2700" b="1" dirty="0"/>
              <a:t>WV School Health Technical Assistance Center</a:t>
            </a:r>
            <a:br>
              <a:rPr lang="en-US" sz="2700" b="1" dirty="0"/>
            </a:br>
            <a:r>
              <a:rPr lang="en-US" sz="2700" b="1" dirty="0">
                <a:hlinkClick r:id="rId3"/>
              </a:rPr>
              <a:t>www.wvshtac.org</a:t>
            </a:r>
            <a:r>
              <a:rPr lang="en-US" sz="2700" b="1" dirty="0"/>
              <a:t>  </a:t>
            </a:r>
          </a:p>
        </p:txBody>
      </p:sp>
      <p:sp>
        <p:nvSpPr>
          <p:cNvPr id="3" name="Subtitle 2"/>
          <p:cNvSpPr>
            <a:spLocks noGrp="1"/>
          </p:cNvSpPr>
          <p:nvPr>
            <p:ph type="subTitle" idx="1"/>
          </p:nvPr>
        </p:nvSpPr>
        <p:spPr>
          <a:xfrm>
            <a:off x="304801" y="4038601"/>
            <a:ext cx="4411216" cy="2514600"/>
          </a:xfrm>
        </p:spPr>
        <p:txBody>
          <a:bodyPr>
            <a:noAutofit/>
          </a:bodyPr>
          <a:lstStyle/>
          <a:p>
            <a:pPr algn="l">
              <a:spcBef>
                <a:spcPts val="0"/>
              </a:spcBef>
            </a:pPr>
            <a:endParaRPr lang="en-US" sz="2400" dirty="0">
              <a:solidFill>
                <a:schemeClr val="tx1"/>
              </a:solidFill>
            </a:endParaRPr>
          </a:p>
          <a:p>
            <a:pPr algn="l">
              <a:spcBef>
                <a:spcPts val="0"/>
              </a:spcBef>
            </a:pPr>
            <a:r>
              <a:rPr lang="en-US" sz="2400" dirty="0">
                <a:solidFill>
                  <a:schemeClr val="tx1"/>
                </a:solidFill>
              </a:rPr>
              <a:t>Linda Anderson, MPH</a:t>
            </a:r>
          </a:p>
          <a:p>
            <a:pPr algn="l">
              <a:spcBef>
                <a:spcPts val="0"/>
              </a:spcBef>
            </a:pPr>
            <a:r>
              <a:rPr lang="en-US" sz="2400" dirty="0">
                <a:solidFill>
                  <a:schemeClr val="tx1"/>
                </a:solidFill>
              </a:rPr>
              <a:t>Marshall University</a:t>
            </a:r>
          </a:p>
          <a:p>
            <a:pPr algn="l">
              <a:spcBef>
                <a:spcPts val="0"/>
              </a:spcBef>
            </a:pPr>
            <a:r>
              <a:rPr lang="en-US" sz="2400" dirty="0">
                <a:solidFill>
                  <a:schemeClr val="tx1"/>
                </a:solidFill>
              </a:rPr>
              <a:t>Huntington, West Virginia</a:t>
            </a:r>
          </a:p>
          <a:p>
            <a:pPr algn="l">
              <a:spcBef>
                <a:spcPts val="0"/>
              </a:spcBef>
            </a:pPr>
            <a:r>
              <a:rPr lang="en-US" sz="2400" dirty="0">
                <a:solidFill>
                  <a:schemeClr val="tx1"/>
                </a:solidFill>
              </a:rPr>
              <a:t>304-544-3917</a:t>
            </a:r>
          </a:p>
          <a:p>
            <a:pPr algn="l">
              <a:spcBef>
                <a:spcPts val="0"/>
              </a:spcBef>
            </a:pPr>
            <a:r>
              <a:rPr lang="en-US" sz="2400" dirty="0">
                <a:solidFill>
                  <a:schemeClr val="tx1"/>
                </a:solidFill>
                <a:hlinkClick r:id="rId4"/>
              </a:rPr>
              <a:t>landerson@marshall.edu</a:t>
            </a:r>
            <a:r>
              <a:rPr lang="en-US" sz="2400" dirty="0">
                <a:solidFill>
                  <a:schemeClr val="tx1"/>
                </a:solidFill>
              </a:rPr>
              <a:t> </a:t>
            </a:r>
          </a:p>
          <a:p>
            <a:endParaRPr lang="en-US" sz="2300" dirty="0"/>
          </a:p>
          <a:p>
            <a:endParaRPr lang="en-US" sz="2300" dirty="0"/>
          </a:p>
          <a:p>
            <a:endParaRPr lang="en-US" dirty="0" smtClean="0"/>
          </a:p>
        </p:txBody>
      </p:sp>
      <p:sp>
        <p:nvSpPr>
          <p:cNvPr id="4" name="TextBox 3"/>
          <p:cNvSpPr txBox="1"/>
          <p:nvPr/>
        </p:nvSpPr>
        <p:spPr>
          <a:xfrm>
            <a:off x="16" y="609599"/>
            <a:ext cx="8610601" cy="369255"/>
          </a:xfrm>
          <a:prstGeom prst="rect">
            <a:avLst/>
          </a:prstGeom>
          <a:noFill/>
        </p:spPr>
        <p:txBody>
          <a:bodyPr wrap="square" lIns="91364" tIns="45682" rIns="91364" bIns="45682" rtlCol="0">
            <a:spAutoFit/>
          </a:bodyPr>
          <a:lstStyle/>
          <a:p>
            <a:endParaRPr lang="en-US" dirty="0">
              <a:solidFill>
                <a:prstClr val="black"/>
              </a:solidFill>
            </a:endParaRPr>
          </a:p>
        </p:txBody>
      </p:sp>
      <p:pic>
        <p:nvPicPr>
          <p:cNvPr id="5" name="Picture 2"/>
          <p:cNvPicPr>
            <a:picLocks noChangeAspect="1" noChangeArrowheads="1"/>
          </p:cNvPicPr>
          <p:nvPr/>
        </p:nvPicPr>
        <p:blipFill>
          <a:blip r:embed="rId5" cstate="print"/>
          <a:srcRect/>
          <a:stretch>
            <a:fillRect/>
          </a:stretch>
        </p:blipFill>
        <p:spPr bwMode="auto">
          <a:xfrm>
            <a:off x="0" y="0"/>
            <a:ext cx="9144000" cy="2286000"/>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rot="20846079">
            <a:off x="3987021" y="3952403"/>
            <a:ext cx="1887497" cy="2442643"/>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42" y="3501552"/>
            <a:ext cx="2639257" cy="304086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36688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School-Based Mental Health</a:t>
            </a:r>
            <a:endParaRPr lang="en-US" dirty="0"/>
          </a:p>
        </p:txBody>
      </p:sp>
      <p:sp>
        <p:nvSpPr>
          <p:cNvPr id="3" name="Subtitle 2"/>
          <p:cNvSpPr>
            <a:spLocks noGrp="1"/>
          </p:cNvSpPr>
          <p:nvPr>
            <p:ph type="subTitle" idx="1"/>
          </p:nvPr>
        </p:nvSpPr>
        <p:spPr/>
        <p:txBody>
          <a:bodyPr>
            <a:normAutofit/>
          </a:bodyPr>
          <a:lstStyle/>
          <a:p>
            <a:pPr algn="ctr"/>
            <a:endParaRPr lang="en-US" dirty="0" smtClean="0"/>
          </a:p>
          <a:p>
            <a:pPr algn="ctr"/>
            <a:r>
              <a:rPr lang="en-US" dirty="0" smtClean="0"/>
              <a:t>Rainelle Medical Center, Inc.</a:t>
            </a:r>
          </a:p>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10" y="12"/>
            <a:ext cx="2495551"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77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Started with one Mental Health Counselor in 2002 serving 3 sites and 4 schools</a:t>
            </a:r>
          </a:p>
          <a:p>
            <a:pPr>
              <a:buNone/>
            </a:pPr>
            <a:endParaRPr lang="en-US" dirty="0" smtClean="0"/>
          </a:p>
          <a:p>
            <a:r>
              <a:rPr lang="en-US" dirty="0" smtClean="0"/>
              <a:t>Added another in 2004</a:t>
            </a:r>
          </a:p>
          <a:p>
            <a:endParaRPr lang="en-US" dirty="0" smtClean="0"/>
          </a:p>
          <a:p>
            <a:r>
              <a:rPr lang="en-US" dirty="0" smtClean="0"/>
              <a:t>And another in 2005 </a:t>
            </a:r>
          </a:p>
          <a:p>
            <a:endParaRPr lang="en-US" dirty="0" smtClean="0"/>
          </a:p>
          <a:p>
            <a:r>
              <a:rPr lang="en-US" dirty="0" smtClean="0"/>
              <a:t>And a fourth in 2012</a:t>
            </a:r>
          </a:p>
          <a:p>
            <a:endParaRPr lang="en-US" dirty="0" smtClean="0"/>
          </a:p>
          <a:p>
            <a:r>
              <a:rPr lang="en-US" dirty="0" smtClean="0"/>
              <a:t>The need was and is great!</a:t>
            </a:r>
            <a:endParaRPr lang="en-US" dirty="0"/>
          </a:p>
        </p:txBody>
      </p:sp>
      <p:sp>
        <p:nvSpPr>
          <p:cNvPr id="3" name="Title 2"/>
          <p:cNvSpPr>
            <a:spLocks noGrp="1"/>
          </p:cNvSpPr>
          <p:nvPr>
            <p:ph type="title"/>
          </p:nvPr>
        </p:nvSpPr>
        <p:spPr/>
        <p:txBody>
          <a:bodyPr/>
          <a:lstStyle/>
          <a:p>
            <a:r>
              <a:rPr lang="en-US" dirty="0" smtClean="0"/>
              <a:t>History			</a:t>
            </a:r>
            <a:endParaRPr lang="en-US" dirty="0"/>
          </a:p>
        </p:txBody>
      </p:sp>
    </p:spTree>
    <p:extLst>
      <p:ext uri="{BB962C8B-B14F-4D97-AF65-F5344CB8AC3E}">
        <p14:creationId xmlns:p14="http://schemas.microsoft.com/office/powerpoint/2010/main" val="242165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Four full time MH counselors on staff</a:t>
            </a:r>
          </a:p>
          <a:p>
            <a:pPr>
              <a:buNone/>
            </a:pPr>
            <a:endParaRPr lang="en-US" dirty="0" smtClean="0"/>
          </a:p>
          <a:p>
            <a:r>
              <a:rPr lang="en-US" dirty="0" smtClean="0"/>
              <a:t>3 LICSWs, 1 LCSW</a:t>
            </a:r>
          </a:p>
          <a:p>
            <a:pPr lvl="1"/>
            <a:r>
              <a:rPr lang="en-US" dirty="0" smtClean="0"/>
              <a:t> 2 Alcohol and Drug Counselors, 1 CCS (supervisor)</a:t>
            </a:r>
          </a:p>
          <a:p>
            <a:pPr lvl="1"/>
            <a:endParaRPr lang="en-US" dirty="0" smtClean="0"/>
          </a:p>
          <a:p>
            <a:r>
              <a:rPr lang="en-US" dirty="0" smtClean="0"/>
              <a:t>2 billing coordinators but each MHC schedules their own appointments, etc.  </a:t>
            </a:r>
          </a:p>
          <a:p>
            <a:endParaRPr lang="en-US" dirty="0" smtClean="0"/>
          </a:p>
          <a:p>
            <a:r>
              <a:rPr lang="en-US" dirty="0" smtClean="0"/>
              <a:t>Regular work week is 32 hours at school, 8 hours at RMC (appointments and admin)</a:t>
            </a:r>
          </a:p>
          <a:p>
            <a:endParaRPr lang="en-US" dirty="0" smtClean="0"/>
          </a:p>
        </p:txBody>
      </p:sp>
      <p:sp>
        <p:nvSpPr>
          <p:cNvPr id="3" name="Title 2"/>
          <p:cNvSpPr>
            <a:spLocks noGrp="1"/>
          </p:cNvSpPr>
          <p:nvPr>
            <p:ph type="title"/>
          </p:nvPr>
        </p:nvSpPr>
        <p:spPr/>
        <p:txBody>
          <a:bodyPr>
            <a:normAutofit fontScale="90000"/>
          </a:bodyPr>
          <a:lstStyle/>
          <a:p>
            <a:r>
              <a:rPr lang="en-US" dirty="0" smtClean="0"/>
              <a:t>Expanded School Mental Health	</a:t>
            </a:r>
            <a:endParaRPr lang="en-US" dirty="0"/>
          </a:p>
        </p:txBody>
      </p:sp>
    </p:spTree>
    <p:extLst>
      <p:ext uri="{BB962C8B-B14F-4D97-AF65-F5344CB8AC3E}">
        <p14:creationId xmlns:p14="http://schemas.microsoft.com/office/powerpoint/2010/main" val="2708868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2"/>
            <a:ext cx="8229600" cy="5702492"/>
          </a:xfrm>
        </p:spPr>
        <p:txBody>
          <a:bodyPr>
            <a:normAutofit fontScale="85000" lnSpcReduction="20000"/>
          </a:bodyPr>
          <a:lstStyle/>
          <a:p>
            <a:pPr marL="109638" indent="0">
              <a:buNone/>
            </a:pPr>
            <a:r>
              <a:rPr lang="en-US" sz="2800" b="1" dirty="0"/>
              <a:t>Referrals and protocols</a:t>
            </a:r>
          </a:p>
          <a:p>
            <a:pPr marL="109638" indent="0">
              <a:lnSpc>
                <a:spcPct val="150000"/>
              </a:lnSpc>
              <a:buNone/>
            </a:pPr>
            <a:endParaRPr lang="en-US" sz="2800" dirty="0"/>
          </a:p>
          <a:p>
            <a:pPr marL="109638" indent="0">
              <a:lnSpc>
                <a:spcPct val="150000"/>
              </a:lnSpc>
              <a:buNone/>
            </a:pPr>
            <a:r>
              <a:rPr lang="en-US" sz="2400" dirty="0"/>
              <a:t>How will students be referred to the SBMH provider?</a:t>
            </a:r>
          </a:p>
          <a:p>
            <a:pPr lvl="0">
              <a:lnSpc>
                <a:spcPct val="150000"/>
              </a:lnSpc>
              <a:buFont typeface="Arial" pitchFamily="34" charset="0"/>
              <a:buChar char="•"/>
            </a:pPr>
            <a:r>
              <a:rPr lang="en-US" sz="2400" dirty="0"/>
              <a:t>Self or parent referrals</a:t>
            </a:r>
          </a:p>
          <a:p>
            <a:pPr lvl="0">
              <a:lnSpc>
                <a:spcPct val="150000"/>
              </a:lnSpc>
              <a:buFont typeface="Arial" pitchFamily="34" charset="0"/>
              <a:buChar char="•"/>
            </a:pPr>
            <a:r>
              <a:rPr lang="en-US" sz="2400" dirty="0"/>
              <a:t>School counselor, principal</a:t>
            </a:r>
          </a:p>
          <a:p>
            <a:pPr lvl="0">
              <a:lnSpc>
                <a:spcPct val="150000"/>
              </a:lnSpc>
              <a:buFont typeface="Arial" pitchFamily="34" charset="0"/>
              <a:buChar char="•"/>
            </a:pPr>
            <a:r>
              <a:rPr lang="en-US" sz="2400" dirty="0"/>
              <a:t>Teachers</a:t>
            </a:r>
          </a:p>
          <a:p>
            <a:pPr lvl="0">
              <a:lnSpc>
                <a:spcPct val="150000"/>
              </a:lnSpc>
              <a:buFont typeface="Arial" pitchFamily="34" charset="0"/>
              <a:buChar char="•"/>
            </a:pPr>
            <a:r>
              <a:rPr lang="en-US" sz="2400" dirty="0"/>
              <a:t>Friends</a:t>
            </a:r>
          </a:p>
          <a:p>
            <a:pPr lvl="0">
              <a:lnSpc>
                <a:spcPct val="150000"/>
              </a:lnSpc>
              <a:buFont typeface="Arial" pitchFamily="34" charset="0"/>
              <a:buChar char="•"/>
            </a:pPr>
            <a:r>
              <a:rPr lang="en-US" sz="2400" dirty="0"/>
              <a:t>Screenings</a:t>
            </a:r>
          </a:p>
          <a:p>
            <a:pPr marL="109638" indent="0">
              <a:lnSpc>
                <a:spcPct val="150000"/>
              </a:lnSpc>
              <a:buNone/>
            </a:pPr>
            <a:r>
              <a:rPr lang="en-US" sz="2400" dirty="0"/>
              <a:t>Appointments and walk ins</a:t>
            </a:r>
          </a:p>
          <a:p>
            <a:pPr lvl="0">
              <a:lnSpc>
                <a:spcPct val="150000"/>
              </a:lnSpc>
              <a:buFont typeface="Arial" pitchFamily="34" charset="0"/>
              <a:buChar char="•"/>
            </a:pPr>
            <a:r>
              <a:rPr lang="en-US" sz="2400" dirty="0"/>
              <a:t>Appointments are scheduled but walk-ins happen</a:t>
            </a:r>
          </a:p>
          <a:p>
            <a:pPr lvl="0">
              <a:lnSpc>
                <a:spcPct val="150000"/>
              </a:lnSpc>
              <a:buFont typeface="Arial" pitchFamily="34" charset="0"/>
              <a:buChar char="•"/>
            </a:pPr>
            <a:r>
              <a:rPr lang="en-US" sz="2400" dirty="0"/>
              <a:t>Usually 30-60 minutes</a:t>
            </a:r>
          </a:p>
          <a:p>
            <a:pPr lvl="0">
              <a:lnSpc>
                <a:spcPct val="150000"/>
              </a:lnSpc>
              <a:buFont typeface="Arial" pitchFamily="34" charset="0"/>
              <a:buChar char="•"/>
            </a:pPr>
            <a:r>
              <a:rPr lang="en-US" sz="2400" dirty="0"/>
              <a:t>Every effort made to not pull from core classes</a:t>
            </a:r>
          </a:p>
          <a:p>
            <a:pPr>
              <a:buFont typeface="Arial" pitchFamily="34" charset="0"/>
              <a:buChar char="•"/>
            </a:pPr>
            <a:endParaRPr lang="en-US" dirty="0"/>
          </a:p>
        </p:txBody>
      </p:sp>
    </p:spTree>
    <p:extLst>
      <p:ext uri="{BB962C8B-B14F-4D97-AF65-F5344CB8AC3E}">
        <p14:creationId xmlns:p14="http://schemas.microsoft.com/office/powerpoint/2010/main" val="3093543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2"/>
            <a:ext cx="8229600" cy="812801"/>
          </a:xfrm>
        </p:spPr>
        <p:txBody>
          <a:bodyPr>
            <a:normAutofit/>
          </a:bodyPr>
          <a:lstStyle/>
          <a:p>
            <a:r>
              <a:rPr lang="en-US" sz="3900" b="1" dirty="0"/>
              <a:t>Acknowledgements</a:t>
            </a:r>
          </a:p>
        </p:txBody>
      </p:sp>
      <p:sp>
        <p:nvSpPr>
          <p:cNvPr id="3" name="Content Placeholder 2"/>
          <p:cNvSpPr>
            <a:spLocks noGrp="1"/>
          </p:cNvSpPr>
          <p:nvPr>
            <p:ph idx="1"/>
          </p:nvPr>
        </p:nvSpPr>
        <p:spPr>
          <a:xfrm>
            <a:off x="762000" y="1498601"/>
            <a:ext cx="7772400" cy="4830764"/>
          </a:xfrm>
        </p:spPr>
        <p:txBody>
          <a:bodyPr/>
          <a:lstStyle/>
          <a:p>
            <a:pPr>
              <a:spcBef>
                <a:spcPts val="1199"/>
              </a:spcBef>
              <a:spcAft>
                <a:spcPts val="600"/>
              </a:spcAft>
            </a:pPr>
            <a:r>
              <a:rPr lang="en-US" dirty="0" smtClean="0"/>
              <a:t>WV Bureau for Behavioral Health, DHHR</a:t>
            </a:r>
          </a:p>
          <a:p>
            <a:pPr>
              <a:spcBef>
                <a:spcPts val="1199"/>
              </a:spcBef>
              <a:spcAft>
                <a:spcPts val="600"/>
              </a:spcAft>
            </a:pPr>
            <a:r>
              <a:rPr lang="en-US" dirty="0" smtClean="0"/>
              <a:t>WV Department of Education</a:t>
            </a:r>
          </a:p>
          <a:p>
            <a:pPr>
              <a:spcBef>
                <a:spcPts val="1199"/>
              </a:spcBef>
              <a:spcAft>
                <a:spcPts val="600"/>
              </a:spcAft>
            </a:pPr>
            <a:r>
              <a:rPr lang="en-US" dirty="0" smtClean="0"/>
              <a:t>Center for School Mental Health, University of Maryland</a:t>
            </a:r>
          </a:p>
          <a:p>
            <a:pPr>
              <a:spcBef>
                <a:spcPts val="1199"/>
              </a:spcBef>
              <a:spcAft>
                <a:spcPts val="600"/>
              </a:spcAft>
            </a:pPr>
            <a:r>
              <a:rPr lang="en-US" dirty="0" smtClean="0"/>
              <a:t>Amy and Kevin, Marshall TA staff</a:t>
            </a:r>
          </a:p>
          <a:p>
            <a:pPr>
              <a:spcBef>
                <a:spcPts val="1199"/>
              </a:spcBef>
              <a:spcAft>
                <a:spcPts val="600"/>
              </a:spcAft>
            </a:pPr>
            <a:r>
              <a:rPr lang="en-US" dirty="0" smtClean="0"/>
              <a:t>ESMH Steering Team</a:t>
            </a:r>
            <a:endParaRPr lang="en-US" dirty="0"/>
          </a:p>
        </p:txBody>
      </p:sp>
    </p:spTree>
    <p:extLst>
      <p:ext uri="{BB962C8B-B14F-4D97-AF65-F5344CB8AC3E}">
        <p14:creationId xmlns:p14="http://schemas.microsoft.com/office/powerpoint/2010/main" val="1063438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idx="1"/>
          </p:nvPr>
        </p:nvSpPr>
        <p:spPr>
          <a:xfrm>
            <a:off x="457200" y="381002"/>
            <a:ext cx="8229600" cy="5626291"/>
          </a:xfrm>
        </p:spPr>
        <p:txBody>
          <a:bodyPr>
            <a:normAutofit/>
          </a:bodyPr>
          <a:lstStyle/>
          <a:p>
            <a:pPr marL="392873" lvl="1" indent="0">
              <a:buNone/>
            </a:pPr>
            <a:r>
              <a:rPr lang="en-US" sz="2400" b="1" dirty="0"/>
              <a:t>Crisis Interventions and Supportive Counseling</a:t>
            </a:r>
          </a:p>
          <a:p>
            <a:pPr marL="392873" lvl="1" indent="0">
              <a:buNone/>
            </a:pPr>
            <a:endParaRPr lang="en-US" sz="2400" dirty="0"/>
          </a:p>
          <a:p>
            <a:pPr lvl="1">
              <a:lnSpc>
                <a:spcPct val="150000"/>
              </a:lnSpc>
              <a:buFont typeface="Arial" pitchFamily="34" charset="0"/>
              <a:buChar char="•"/>
            </a:pPr>
            <a:r>
              <a:rPr lang="en-US" sz="2400" dirty="0"/>
              <a:t>Student crisis intervention</a:t>
            </a:r>
          </a:p>
          <a:p>
            <a:pPr lvl="1">
              <a:lnSpc>
                <a:spcPct val="150000"/>
              </a:lnSpc>
              <a:buFont typeface="Arial" pitchFamily="34" charset="0"/>
              <a:buChar char="•"/>
            </a:pPr>
            <a:r>
              <a:rPr lang="en-US" sz="2400" dirty="0"/>
              <a:t>Grief counseling</a:t>
            </a:r>
          </a:p>
          <a:p>
            <a:pPr lvl="1">
              <a:lnSpc>
                <a:spcPct val="150000"/>
              </a:lnSpc>
              <a:buFont typeface="Arial" pitchFamily="34" charset="0"/>
              <a:buChar char="•"/>
            </a:pPr>
            <a:r>
              <a:rPr lang="en-US" sz="2400" dirty="0"/>
              <a:t>Supportive counseling 	</a:t>
            </a:r>
          </a:p>
          <a:p>
            <a:pPr lvl="1">
              <a:lnSpc>
                <a:spcPct val="150000"/>
              </a:lnSpc>
              <a:buFont typeface="Arial" pitchFamily="34" charset="0"/>
              <a:buChar char="•"/>
            </a:pPr>
            <a:r>
              <a:rPr lang="en-US" sz="2400" dirty="0"/>
              <a:t>Phone consults</a:t>
            </a:r>
          </a:p>
          <a:p>
            <a:pPr lvl="1">
              <a:lnSpc>
                <a:spcPct val="150000"/>
              </a:lnSpc>
              <a:buFont typeface="Arial" pitchFamily="34" charset="0"/>
              <a:buChar char="•"/>
            </a:pPr>
            <a:r>
              <a:rPr lang="en-US" sz="2400" dirty="0"/>
              <a:t>ISE &amp; SAT team meetings</a:t>
            </a:r>
          </a:p>
          <a:p>
            <a:pPr lvl="1">
              <a:lnSpc>
                <a:spcPct val="150000"/>
              </a:lnSpc>
              <a:buFont typeface="Arial" pitchFamily="34" charset="0"/>
              <a:buChar char="•"/>
            </a:pPr>
            <a:r>
              <a:rPr lang="en-US" sz="2400" dirty="0"/>
              <a:t>Court appearances</a:t>
            </a:r>
          </a:p>
          <a:p>
            <a:pPr lvl="2">
              <a:lnSpc>
                <a:spcPct val="150000"/>
              </a:lnSpc>
              <a:buNone/>
            </a:pPr>
            <a:endParaRPr lang="en-US" sz="2400" dirty="0"/>
          </a:p>
          <a:p>
            <a:pPr lvl="2"/>
            <a:endParaRPr lang="en-US" sz="2400" dirty="0"/>
          </a:p>
          <a:p>
            <a:pPr lvl="2"/>
            <a:endParaRPr lang="en-US" sz="2400" dirty="0"/>
          </a:p>
          <a:p>
            <a:endParaRPr lang="en-US" dirty="0"/>
          </a:p>
        </p:txBody>
      </p:sp>
    </p:spTree>
    <p:extLst>
      <p:ext uri="{BB962C8B-B14F-4D97-AF65-F5344CB8AC3E}">
        <p14:creationId xmlns:p14="http://schemas.microsoft.com/office/powerpoint/2010/main" val="3851835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Prepared presentations about our services</a:t>
            </a:r>
          </a:p>
          <a:p>
            <a:endParaRPr lang="en-US" dirty="0" smtClean="0"/>
          </a:p>
          <a:p>
            <a:r>
              <a:rPr lang="en-US" dirty="0" smtClean="0"/>
              <a:t>Individual consultations with teachers, administration and staff regarding students</a:t>
            </a:r>
          </a:p>
          <a:p>
            <a:endParaRPr lang="en-US" dirty="0" smtClean="0"/>
          </a:p>
          <a:p>
            <a:r>
              <a:rPr lang="en-US" dirty="0" smtClean="0"/>
              <a:t>Educational handouts on mental health i.e. recognizing signs in students</a:t>
            </a:r>
          </a:p>
          <a:p>
            <a:endParaRPr lang="en-US" dirty="0" smtClean="0"/>
          </a:p>
          <a:p>
            <a:r>
              <a:rPr lang="en-US" dirty="0" smtClean="0"/>
              <a:t>Faculty team meetings</a:t>
            </a:r>
          </a:p>
          <a:p>
            <a:endParaRPr lang="en-US" dirty="0"/>
          </a:p>
        </p:txBody>
      </p:sp>
      <p:sp>
        <p:nvSpPr>
          <p:cNvPr id="3" name="Title 2"/>
          <p:cNvSpPr>
            <a:spLocks noGrp="1"/>
          </p:cNvSpPr>
          <p:nvPr>
            <p:ph type="title"/>
          </p:nvPr>
        </p:nvSpPr>
        <p:spPr/>
        <p:txBody>
          <a:bodyPr>
            <a:normAutofit/>
          </a:bodyPr>
          <a:lstStyle/>
          <a:p>
            <a:r>
              <a:rPr lang="en-US" dirty="0" smtClean="0"/>
              <a:t>School Staff/Faculty Education</a:t>
            </a:r>
            <a:endParaRPr lang="en-US" dirty="0"/>
          </a:p>
        </p:txBody>
      </p:sp>
    </p:spTree>
    <p:extLst>
      <p:ext uri="{BB962C8B-B14F-4D97-AF65-F5344CB8AC3E}">
        <p14:creationId xmlns:p14="http://schemas.microsoft.com/office/powerpoint/2010/main" val="3873979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638" indent="0" algn="ctr">
              <a:buNone/>
            </a:pPr>
            <a:endParaRPr lang="en-US" dirty="0" smtClean="0"/>
          </a:p>
          <a:p>
            <a:pPr marL="109638" indent="0" algn="ctr">
              <a:buNone/>
            </a:pPr>
            <a:r>
              <a:rPr lang="en-US" dirty="0" smtClean="0"/>
              <a:t>Judy Koehler</a:t>
            </a:r>
            <a:br>
              <a:rPr lang="en-US" dirty="0" smtClean="0"/>
            </a:br>
            <a:r>
              <a:rPr lang="en-US" dirty="0" smtClean="0"/>
              <a:t>Director, School-Based Health</a:t>
            </a:r>
          </a:p>
          <a:p>
            <a:pPr marL="109638" indent="0" algn="ctr">
              <a:buNone/>
            </a:pPr>
            <a:r>
              <a:rPr lang="en-US" dirty="0" smtClean="0"/>
              <a:t>Rainelle Medical Center</a:t>
            </a:r>
          </a:p>
          <a:p>
            <a:pPr algn="ctr"/>
            <a:endParaRPr lang="en-US" dirty="0"/>
          </a:p>
          <a:p>
            <a:pPr marL="109638" indent="0" algn="ctr">
              <a:buNone/>
            </a:pPr>
            <a:r>
              <a:rPr lang="en-US" dirty="0" smtClean="0">
                <a:hlinkClick r:id="rId3"/>
              </a:rPr>
              <a:t>jkoehler@rmchealth.org</a:t>
            </a:r>
            <a:r>
              <a:rPr lang="en-US" dirty="0" smtClean="0"/>
              <a:t/>
            </a:r>
            <a:br>
              <a:rPr lang="en-US" dirty="0" smtClean="0"/>
            </a:br>
            <a:r>
              <a:rPr lang="en-US" dirty="0" smtClean="0"/>
              <a:t>304.438.6188 ext. 1020</a:t>
            </a:r>
            <a:endParaRPr lang="en-US" dirty="0"/>
          </a:p>
        </p:txBody>
      </p:sp>
    </p:spTree>
    <p:extLst>
      <p:ext uri="{BB962C8B-B14F-4D97-AF65-F5344CB8AC3E}">
        <p14:creationId xmlns:p14="http://schemas.microsoft.com/office/powerpoint/2010/main" val="3493384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019520" y="1036920"/>
            <a:ext cx="7689600" cy="5059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72" tIns="18272" rIns="81572" bIns="40787"/>
          <a:lstStyle>
            <a:lvl1pPr eaLnBrk="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1pPr>
            <a:lvl2pPr eaLnBrk="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2pPr>
            <a:lvl3pPr eaLnBrk="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3pPr>
            <a:lvl4pPr eaLnBrk="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4pPr>
            <a:lvl5pPr eaLnBrk="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9pPr>
          </a:lstStyle>
          <a:p>
            <a:pPr algn="ctr" eaLnBrk="1">
              <a:lnSpc>
                <a:spcPct val="95000"/>
              </a:lnSpc>
            </a:pPr>
            <a:endParaRPr lang="en-US" altLang="en-US" sz="3000" dirty="0">
              <a:solidFill>
                <a:srgbClr val="E6E6E6"/>
              </a:solidFill>
              <a:latin typeface="Times New Roman" pitchFamily="16" charset="0"/>
            </a:endParaRPr>
          </a:p>
          <a:p>
            <a:pPr algn="ctr" eaLnBrk="1">
              <a:lnSpc>
                <a:spcPct val="95000"/>
              </a:lnSpc>
            </a:pPr>
            <a:r>
              <a:rPr lang="en-US" altLang="en-US" sz="3700" b="1" dirty="0">
                <a:solidFill>
                  <a:srgbClr val="B3B300"/>
                </a:solidFill>
                <a:latin typeface="Times New Roman" pitchFamily="16" charset="0"/>
              </a:rPr>
              <a:t>Expanded School Mental Health Services</a:t>
            </a:r>
          </a:p>
          <a:p>
            <a:pPr algn="ctr" eaLnBrk="1">
              <a:lnSpc>
                <a:spcPct val="95000"/>
              </a:lnSpc>
            </a:pPr>
            <a:r>
              <a:rPr lang="en-US" altLang="en-US" sz="3700" b="1" dirty="0">
                <a:solidFill>
                  <a:srgbClr val="B3B300"/>
                </a:solidFill>
                <a:latin typeface="Times New Roman" pitchFamily="16" charset="0"/>
              </a:rPr>
              <a:t>In</a:t>
            </a:r>
          </a:p>
          <a:p>
            <a:pPr algn="ctr" eaLnBrk="1">
              <a:lnSpc>
                <a:spcPct val="95000"/>
              </a:lnSpc>
            </a:pPr>
            <a:r>
              <a:rPr lang="en-US" altLang="en-US" sz="3700" b="1" dirty="0">
                <a:solidFill>
                  <a:srgbClr val="B3B300"/>
                </a:solidFill>
                <a:latin typeface="Times New Roman" pitchFamily="16" charset="0"/>
              </a:rPr>
              <a:t>Rural Communities</a:t>
            </a:r>
          </a:p>
          <a:p>
            <a:pPr algn="ctr" eaLnBrk="1">
              <a:lnSpc>
                <a:spcPct val="95000"/>
              </a:lnSpc>
            </a:pPr>
            <a:endParaRPr lang="en-US" altLang="en-US" sz="3700" dirty="0">
              <a:solidFill>
                <a:srgbClr val="E6E6E6"/>
              </a:solidFill>
              <a:latin typeface="Times New Roman" pitchFamily="16" charset="0"/>
            </a:endParaRPr>
          </a:p>
          <a:p>
            <a:pPr algn="ctr" eaLnBrk="1">
              <a:lnSpc>
                <a:spcPct val="95000"/>
              </a:lnSpc>
            </a:pPr>
            <a:r>
              <a:rPr lang="en-US" altLang="en-US" sz="3000" dirty="0">
                <a:solidFill>
                  <a:srgbClr val="E6E6E6"/>
                </a:solidFill>
                <a:latin typeface="Times New Roman" pitchFamily="16" charset="0"/>
              </a:rPr>
              <a:t>Youth Health Service, Inc.</a:t>
            </a:r>
          </a:p>
          <a:p>
            <a:pPr algn="ctr" eaLnBrk="1">
              <a:lnSpc>
                <a:spcPct val="95000"/>
              </a:lnSpc>
            </a:pPr>
            <a:r>
              <a:rPr lang="en-US" altLang="en-US" sz="3000" dirty="0">
                <a:solidFill>
                  <a:srgbClr val="E6E6E6"/>
                </a:solidFill>
                <a:latin typeface="Times New Roman" pitchFamily="16" charset="0"/>
              </a:rPr>
              <a:t>Elkins, WV </a:t>
            </a:r>
          </a:p>
          <a:p>
            <a:pPr algn="ctr" eaLnBrk="1">
              <a:lnSpc>
                <a:spcPct val="95000"/>
              </a:lnSpc>
            </a:pPr>
            <a:r>
              <a:rPr lang="en-US" altLang="en-US" sz="3000" dirty="0">
                <a:solidFill>
                  <a:srgbClr val="E6E6E6"/>
                </a:solidFill>
                <a:latin typeface="Times New Roman" pitchFamily="16" charset="0"/>
              </a:rPr>
              <a:t>(Randolph, Tucker, Pocahontas,</a:t>
            </a:r>
          </a:p>
          <a:p>
            <a:pPr algn="ctr" eaLnBrk="1">
              <a:lnSpc>
                <a:spcPct val="95000"/>
              </a:lnSpc>
            </a:pPr>
            <a:r>
              <a:rPr lang="en-US" altLang="en-US" sz="3000" dirty="0">
                <a:solidFill>
                  <a:srgbClr val="E6E6E6"/>
                </a:solidFill>
                <a:latin typeface="Times New Roman" pitchFamily="16" charset="0"/>
              </a:rPr>
              <a:t> Barbour, Upshur Counties)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20" y="3352810"/>
            <a:ext cx="1782080" cy="1458667"/>
          </a:xfrm>
          <a:prstGeom prst="rect">
            <a:avLst/>
          </a:prstGeom>
        </p:spPr>
      </p:pic>
    </p:spTree>
    <p:extLst>
      <p:ext uri="{BB962C8B-B14F-4D97-AF65-F5344CB8AC3E}">
        <p14:creationId xmlns:p14="http://schemas.microsoft.com/office/powerpoint/2010/main" val="3597826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13"/>
            <a:ext cx="7315200" cy="990599"/>
          </a:xfrm>
        </p:spPr>
        <p:txBody>
          <a:bodyPr/>
          <a:lstStyle/>
          <a:p>
            <a:r>
              <a:rPr lang="en-US" dirty="0" smtClean="0"/>
              <a:t>Serving Five (5) Very Rural Schools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82442" y="1825928"/>
            <a:ext cx="2896985" cy="2747355"/>
          </a:xfrm>
        </p:spPr>
        <p:style>
          <a:lnRef idx="1">
            <a:schemeClr val="accent3"/>
          </a:lnRef>
          <a:fillRef idx="2">
            <a:schemeClr val="accent3"/>
          </a:fillRef>
          <a:effectRef idx="1">
            <a:schemeClr val="accent3"/>
          </a:effectRef>
          <a:fontRef idx="minor">
            <a:schemeClr val="dk1"/>
          </a:fontRef>
        </p:style>
      </p:pic>
      <p:sp>
        <p:nvSpPr>
          <p:cNvPr id="5" name="Text Placeholder 4"/>
          <p:cNvSpPr>
            <a:spLocks noGrp="1"/>
          </p:cNvSpPr>
          <p:nvPr>
            <p:ph type="body" sz="half" idx="2"/>
          </p:nvPr>
        </p:nvSpPr>
        <p:spPr>
          <a:xfrm>
            <a:off x="838200" y="1752601"/>
            <a:ext cx="2950936" cy="3200400"/>
          </a:xfrm>
        </p:spPr>
        <p:txBody>
          <a:bodyPr>
            <a:normAutofit fontScale="85000" lnSpcReduction="10000"/>
          </a:bodyPr>
          <a:lstStyle/>
          <a:p>
            <a:endParaRPr lang="en-US" dirty="0" smtClean="0"/>
          </a:p>
          <a:p>
            <a:r>
              <a:rPr lang="en-US" dirty="0" smtClean="0"/>
              <a:t> </a:t>
            </a:r>
            <a:r>
              <a:rPr lang="en-US" sz="1800" dirty="0"/>
              <a:t>Green Bank Elementary/Middle School</a:t>
            </a:r>
          </a:p>
          <a:p>
            <a:endParaRPr lang="en-US" sz="1800" dirty="0"/>
          </a:p>
          <a:p>
            <a:r>
              <a:rPr lang="en-US" sz="1800" dirty="0"/>
              <a:t>Pocahontas County High School</a:t>
            </a:r>
          </a:p>
          <a:p>
            <a:endParaRPr lang="en-US" sz="1800" dirty="0"/>
          </a:p>
          <a:p>
            <a:r>
              <a:rPr lang="en-US" sz="1800" dirty="0"/>
              <a:t>Tucker Valley Elementary/Middle School</a:t>
            </a:r>
          </a:p>
          <a:p>
            <a:endParaRPr lang="en-US" sz="1800" dirty="0"/>
          </a:p>
          <a:p>
            <a:r>
              <a:rPr lang="en-US" sz="1800" dirty="0"/>
              <a:t>Davis-Thomas Elementary/Middle School</a:t>
            </a:r>
          </a:p>
          <a:p>
            <a:endParaRPr lang="en-US" sz="1800" dirty="0"/>
          </a:p>
          <a:p>
            <a:r>
              <a:rPr lang="en-US" sz="1800" dirty="0"/>
              <a:t>Tucker County High School</a:t>
            </a:r>
          </a:p>
          <a:p>
            <a:endParaRPr lang="en-US" dirty="0" smtClean="0"/>
          </a:p>
          <a:p>
            <a:endParaRPr lang="en-US" dirty="0"/>
          </a:p>
        </p:txBody>
      </p:sp>
      <p:sp>
        <p:nvSpPr>
          <p:cNvPr id="6" name="TextBox 5"/>
          <p:cNvSpPr txBox="1"/>
          <p:nvPr/>
        </p:nvSpPr>
        <p:spPr>
          <a:xfrm>
            <a:off x="914400" y="5105404"/>
            <a:ext cx="7848600" cy="584699"/>
          </a:xfrm>
          <a:prstGeom prst="rect">
            <a:avLst/>
          </a:prstGeom>
          <a:noFill/>
        </p:spPr>
        <p:txBody>
          <a:bodyPr wrap="square" lIns="91364" tIns="45682" rIns="91364" bIns="45682" rtlCol="0">
            <a:spAutoFit/>
          </a:bodyPr>
          <a:lstStyle/>
          <a:p>
            <a:r>
              <a:rPr lang="en-US" sz="3200" b="1" dirty="0">
                <a:solidFill>
                  <a:srgbClr val="FFC000"/>
                </a:solidFill>
                <a:latin typeface="Abril Fatface" pitchFamily="2" charset="0"/>
              </a:rPr>
              <a:t>Combined student population - 2,131 students</a:t>
            </a:r>
          </a:p>
        </p:txBody>
      </p:sp>
    </p:spTree>
    <p:extLst>
      <p:ext uri="{BB962C8B-B14F-4D97-AF65-F5344CB8AC3E}">
        <p14:creationId xmlns:p14="http://schemas.microsoft.com/office/powerpoint/2010/main" val="6807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94080" y="99382"/>
            <a:ext cx="7807680" cy="1144921"/>
          </a:xfrm>
        </p:spPr>
        <p:txBody>
          <a:bodyPr tIns="31974"/>
          <a:lstStyle/>
          <a:p>
            <a:pPr>
              <a:lnSpc>
                <a:spcPct val="93000"/>
              </a:lnSpc>
              <a:tabLst>
                <a:tab pos="0" algn="l"/>
                <a:tab pos="648921" algn="l"/>
                <a:tab pos="1302161" algn="l"/>
                <a:tab pos="1952519" algn="l"/>
                <a:tab pos="2604319" algn="l"/>
                <a:tab pos="3257559" algn="l"/>
                <a:tab pos="3907918" algn="l"/>
                <a:tab pos="4561157" algn="l"/>
                <a:tab pos="5211518" algn="l"/>
                <a:tab pos="5863318" algn="l"/>
                <a:tab pos="6516557" algn="l"/>
                <a:tab pos="7166912" algn="l"/>
                <a:tab pos="7820154" algn="l"/>
                <a:tab pos="8470517" algn="l"/>
                <a:tab pos="9122314" algn="l"/>
                <a:tab pos="9775549" algn="l"/>
              </a:tabLst>
            </a:pPr>
            <a:r>
              <a:rPr lang="en-US" altLang="en-US" sz="3700" b="1" i="1">
                <a:solidFill>
                  <a:srgbClr val="E6E6E6"/>
                </a:solidFill>
              </a:rPr>
              <a:t>Development up to present</a:t>
            </a:r>
          </a:p>
        </p:txBody>
      </p:sp>
      <p:sp>
        <p:nvSpPr>
          <p:cNvPr id="15363" name="Text Box 2"/>
          <p:cNvSpPr txBox="1">
            <a:spLocks noChangeArrowheads="1"/>
          </p:cNvSpPr>
          <p:nvPr/>
        </p:nvSpPr>
        <p:spPr bwMode="auto">
          <a:xfrm>
            <a:off x="604800" y="1371612"/>
            <a:ext cx="7689600" cy="3763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72" tIns="40787" rIns="81572" bIns="40787"/>
          <a:lstStyle>
            <a:lvl1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1pPr>
            <a:lvl2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2pPr>
            <a:lvl3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3pPr>
            <a:lvl4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4pPr>
            <a:lvl5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9pPr>
          </a:lstStyle>
          <a:p>
            <a:pPr eaLnBrk="1"/>
            <a:endParaRPr lang="en-US" altLang="en-US" sz="3000" dirty="0">
              <a:solidFill>
                <a:srgbClr val="E6E6E6"/>
              </a:solidFill>
            </a:endParaRPr>
          </a:p>
          <a:p>
            <a:pPr eaLnBrk="1"/>
            <a:endParaRPr lang="en-US" altLang="en-US" sz="3000" dirty="0">
              <a:solidFill>
                <a:srgbClr val="E6E6E6"/>
              </a:solidFill>
            </a:endParaRPr>
          </a:p>
          <a:p>
            <a:pPr eaLnBrk="1"/>
            <a:r>
              <a:rPr lang="en-US" altLang="en-US" sz="3000" dirty="0">
                <a:solidFill>
                  <a:srgbClr val="E6E6E6"/>
                </a:solidFill>
              </a:rPr>
              <a:t>~ Planning Process Complete</a:t>
            </a:r>
          </a:p>
          <a:p>
            <a:pPr eaLnBrk="1"/>
            <a:endParaRPr lang="en-US" altLang="en-US" sz="3000" dirty="0">
              <a:solidFill>
                <a:srgbClr val="E6E6E6"/>
              </a:solidFill>
            </a:endParaRPr>
          </a:p>
          <a:p>
            <a:pPr eaLnBrk="1"/>
            <a:r>
              <a:rPr lang="en-US" altLang="en-US" sz="3000" dirty="0">
                <a:solidFill>
                  <a:srgbClr val="E6E6E6"/>
                </a:solidFill>
              </a:rPr>
              <a:t>~ In two counties (Tucker and Pocahontas) 		- 5 schools</a:t>
            </a:r>
          </a:p>
          <a:p>
            <a:pPr eaLnBrk="1"/>
            <a:endParaRPr lang="en-US" altLang="en-US" sz="3000" dirty="0">
              <a:solidFill>
                <a:srgbClr val="E6E6E6"/>
              </a:solidFill>
            </a:endParaRPr>
          </a:p>
          <a:p>
            <a:pPr eaLnBrk="1"/>
            <a:r>
              <a:rPr lang="en-US" altLang="en-US" sz="3000" dirty="0">
                <a:solidFill>
                  <a:srgbClr val="E6E6E6"/>
                </a:solidFill>
              </a:rPr>
              <a:t>~Now working with Randolph, Upshur and Barbour County Schools to develop ESMH programs in these counties </a:t>
            </a:r>
          </a:p>
          <a:p>
            <a:pPr eaLnBrk="1"/>
            <a:endParaRPr lang="en-US" altLang="en-US" sz="3000" dirty="0">
              <a:solidFill>
                <a:srgbClr val="E6E6E6"/>
              </a:solidFill>
            </a:endParaRPr>
          </a:p>
          <a:p>
            <a:pPr eaLnBrk="1"/>
            <a:endParaRPr lang="en-US" altLang="en-US" sz="3000" dirty="0">
              <a:solidFill>
                <a:srgbClr val="E6E6E6"/>
              </a:solidFill>
            </a:endParaRPr>
          </a:p>
          <a:p>
            <a:pPr eaLnBrk="1"/>
            <a:endParaRPr lang="en-US" altLang="en-US" sz="3000" dirty="0">
              <a:solidFill>
                <a:srgbClr val="E6E6E6"/>
              </a:solidFill>
            </a:endParaRPr>
          </a:p>
        </p:txBody>
      </p:sp>
    </p:spTree>
    <p:extLst>
      <p:ext uri="{BB962C8B-B14F-4D97-AF65-F5344CB8AC3E}">
        <p14:creationId xmlns:p14="http://schemas.microsoft.com/office/powerpoint/2010/main" val="4786310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672481" y="106583"/>
            <a:ext cx="7807680" cy="1144921"/>
          </a:xfrm>
        </p:spPr>
        <p:txBody>
          <a:bodyPr tIns="31974"/>
          <a:lstStyle/>
          <a:p>
            <a:pPr>
              <a:lnSpc>
                <a:spcPct val="93000"/>
              </a:lnSpc>
              <a:tabLst>
                <a:tab pos="0" algn="l"/>
                <a:tab pos="648921" algn="l"/>
                <a:tab pos="1302161" algn="l"/>
                <a:tab pos="1952519" algn="l"/>
                <a:tab pos="2604319" algn="l"/>
                <a:tab pos="3257559" algn="l"/>
                <a:tab pos="3907918" algn="l"/>
                <a:tab pos="4561157" algn="l"/>
                <a:tab pos="5211518" algn="l"/>
                <a:tab pos="5863318" algn="l"/>
                <a:tab pos="6516557" algn="l"/>
                <a:tab pos="7166912" algn="l"/>
                <a:tab pos="7820154" algn="l"/>
                <a:tab pos="8470517" algn="l"/>
                <a:tab pos="9122314" algn="l"/>
                <a:tab pos="9775549" algn="l"/>
              </a:tabLst>
            </a:pPr>
            <a:r>
              <a:rPr lang="en-US" altLang="en-US" sz="3700" b="1" i="1">
                <a:solidFill>
                  <a:srgbClr val="E6E6E6"/>
                </a:solidFill>
              </a:rPr>
              <a:t>The “We” Position</a:t>
            </a:r>
          </a:p>
        </p:txBody>
      </p:sp>
      <p:sp>
        <p:nvSpPr>
          <p:cNvPr id="8195" name="Text Box 2"/>
          <p:cNvSpPr txBox="1">
            <a:spLocks noChangeArrowheads="1"/>
          </p:cNvSpPr>
          <p:nvPr/>
        </p:nvSpPr>
        <p:spPr bwMode="auto">
          <a:xfrm>
            <a:off x="812160" y="1278854"/>
            <a:ext cx="7689600" cy="4320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72" tIns="40787" rIns="81572" bIns="40787"/>
          <a:lstStyle>
            <a:lvl1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1pPr>
            <a:lvl2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2pPr>
            <a:lvl3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3pPr>
            <a:lvl4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4pPr>
            <a:lvl5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9pPr>
          </a:lstStyle>
          <a:p>
            <a:pPr eaLnBrk="1"/>
            <a:r>
              <a:rPr lang="en-US" altLang="en-US" sz="3000" dirty="0">
                <a:solidFill>
                  <a:srgbClr val="E6E6E6"/>
                </a:solidFill>
              </a:rPr>
              <a:t>~ School said: “We need Tier 3 mental health services to get to our students.”</a:t>
            </a:r>
          </a:p>
          <a:p>
            <a:pPr eaLnBrk="1"/>
            <a:endParaRPr lang="en-US" altLang="en-US" sz="3000" dirty="0">
              <a:solidFill>
                <a:srgbClr val="E6E6E6"/>
              </a:solidFill>
            </a:endParaRPr>
          </a:p>
          <a:p>
            <a:pPr eaLnBrk="1"/>
            <a:r>
              <a:rPr lang="en-US" altLang="en-US" sz="3000" dirty="0">
                <a:solidFill>
                  <a:srgbClr val="E6E6E6"/>
                </a:solidFill>
              </a:rPr>
              <a:t>~ We said: “We have Tier 3 and a lot more services, but we can't get to your students.”</a:t>
            </a:r>
          </a:p>
          <a:p>
            <a:pPr eaLnBrk="1"/>
            <a:endParaRPr lang="en-US" altLang="en-US" sz="3000" dirty="0">
              <a:solidFill>
                <a:srgbClr val="E6E6E6"/>
              </a:solidFill>
            </a:endParaRPr>
          </a:p>
          <a:p>
            <a:pPr eaLnBrk="1"/>
            <a:r>
              <a:rPr lang="en-US" altLang="en-US" sz="3000" dirty="0">
                <a:solidFill>
                  <a:srgbClr val="CCCC00"/>
                </a:solidFill>
              </a:rPr>
              <a:t>4+years later</a:t>
            </a:r>
            <a:r>
              <a:rPr lang="en-US" altLang="en-US" sz="3000" dirty="0">
                <a:solidFill>
                  <a:srgbClr val="CCCC00"/>
                </a:solidFill>
                <a:latin typeface="BernhardMod BT" charset="0"/>
              </a:rPr>
              <a:t>~ working together we are achieving good things for children and families thanks to the ESMH Program. </a:t>
            </a:r>
          </a:p>
        </p:txBody>
      </p:sp>
    </p:spTree>
    <p:extLst>
      <p:ext uri="{BB962C8B-B14F-4D97-AF65-F5344CB8AC3E}">
        <p14:creationId xmlns:p14="http://schemas.microsoft.com/office/powerpoint/2010/main" val="3398158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672481" y="106583"/>
            <a:ext cx="7807680" cy="1144921"/>
          </a:xfrm>
        </p:spPr>
        <p:txBody>
          <a:bodyPr tIns="31974"/>
          <a:lstStyle/>
          <a:p>
            <a:pPr>
              <a:lnSpc>
                <a:spcPct val="93000"/>
              </a:lnSpc>
              <a:tabLst>
                <a:tab pos="0" algn="l"/>
                <a:tab pos="648921" algn="l"/>
                <a:tab pos="1302161" algn="l"/>
                <a:tab pos="1952519" algn="l"/>
                <a:tab pos="2604319" algn="l"/>
                <a:tab pos="3257559" algn="l"/>
                <a:tab pos="3907918" algn="l"/>
                <a:tab pos="4561157" algn="l"/>
                <a:tab pos="5211518" algn="l"/>
                <a:tab pos="5863318" algn="l"/>
                <a:tab pos="6516557" algn="l"/>
                <a:tab pos="7166912" algn="l"/>
                <a:tab pos="7820154" algn="l"/>
                <a:tab pos="8470517" algn="l"/>
                <a:tab pos="9122314" algn="l"/>
                <a:tab pos="9775549" algn="l"/>
              </a:tabLst>
            </a:pPr>
            <a:r>
              <a:rPr lang="en-US" altLang="en-US" sz="3700" b="1" i="1">
                <a:solidFill>
                  <a:srgbClr val="E6E6E6"/>
                </a:solidFill>
              </a:rPr>
              <a:t>Initial Problems ~</a:t>
            </a:r>
          </a:p>
        </p:txBody>
      </p:sp>
      <p:sp>
        <p:nvSpPr>
          <p:cNvPr id="14339" name="Text Box 2"/>
          <p:cNvSpPr txBox="1">
            <a:spLocks noChangeArrowheads="1"/>
          </p:cNvSpPr>
          <p:nvPr/>
        </p:nvSpPr>
        <p:spPr bwMode="auto">
          <a:xfrm>
            <a:off x="812160" y="1261573"/>
            <a:ext cx="7689600" cy="4959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72" tIns="40787" rIns="81572" bIns="40787"/>
          <a:lstStyle>
            <a:lvl1pPr marL="500063" indent="-428625" eaLnBrk="0">
              <a:tabLst>
                <a:tab pos="1000125" algn="l"/>
                <a:tab pos="1374775" algn="l"/>
                <a:tab pos="2095500" algn="l"/>
                <a:tab pos="2813050" algn="l"/>
                <a:tab pos="3533775" algn="l"/>
                <a:tab pos="4252913" algn="l"/>
                <a:tab pos="4970463" algn="l"/>
                <a:tab pos="5691188" algn="l"/>
                <a:tab pos="6408738" algn="l"/>
                <a:tab pos="7129463" algn="l"/>
                <a:tab pos="7848600" algn="l"/>
                <a:tab pos="8566150" algn="l"/>
                <a:tab pos="9286875" algn="l"/>
                <a:tab pos="10004425" algn="l"/>
                <a:tab pos="10723563" algn="l"/>
                <a:tab pos="11444288" algn="l"/>
              </a:tabLst>
              <a:defRPr>
                <a:solidFill>
                  <a:schemeClr val="tx1"/>
                </a:solidFill>
                <a:latin typeface="Arial" charset="0"/>
                <a:ea typeface="Microsoft YaHei" charset="-122"/>
              </a:defRPr>
            </a:lvl1pPr>
            <a:lvl2pPr eaLnBrk="0">
              <a:tabLst>
                <a:tab pos="1000125" algn="l"/>
                <a:tab pos="1374775" algn="l"/>
                <a:tab pos="2095500" algn="l"/>
                <a:tab pos="2813050" algn="l"/>
                <a:tab pos="3533775" algn="l"/>
                <a:tab pos="4252913" algn="l"/>
                <a:tab pos="4970463" algn="l"/>
                <a:tab pos="5691188" algn="l"/>
                <a:tab pos="6408738" algn="l"/>
                <a:tab pos="7129463" algn="l"/>
                <a:tab pos="7848600" algn="l"/>
                <a:tab pos="8566150" algn="l"/>
                <a:tab pos="9286875" algn="l"/>
                <a:tab pos="10004425" algn="l"/>
                <a:tab pos="10723563" algn="l"/>
                <a:tab pos="11444288" algn="l"/>
              </a:tabLst>
              <a:defRPr>
                <a:solidFill>
                  <a:schemeClr val="tx1"/>
                </a:solidFill>
                <a:latin typeface="Arial" charset="0"/>
                <a:ea typeface="Microsoft YaHei" charset="-122"/>
              </a:defRPr>
            </a:lvl2pPr>
            <a:lvl3pPr eaLnBrk="0">
              <a:tabLst>
                <a:tab pos="1000125" algn="l"/>
                <a:tab pos="1374775" algn="l"/>
                <a:tab pos="2095500" algn="l"/>
                <a:tab pos="2813050" algn="l"/>
                <a:tab pos="3533775" algn="l"/>
                <a:tab pos="4252913" algn="l"/>
                <a:tab pos="4970463" algn="l"/>
                <a:tab pos="5691188" algn="l"/>
                <a:tab pos="6408738" algn="l"/>
                <a:tab pos="7129463" algn="l"/>
                <a:tab pos="7848600" algn="l"/>
                <a:tab pos="8566150" algn="l"/>
                <a:tab pos="9286875" algn="l"/>
                <a:tab pos="10004425" algn="l"/>
                <a:tab pos="10723563" algn="l"/>
                <a:tab pos="11444288" algn="l"/>
              </a:tabLst>
              <a:defRPr>
                <a:solidFill>
                  <a:schemeClr val="tx1"/>
                </a:solidFill>
                <a:latin typeface="Arial" charset="0"/>
                <a:ea typeface="Microsoft YaHei" charset="-122"/>
              </a:defRPr>
            </a:lvl3pPr>
            <a:lvl4pPr eaLnBrk="0">
              <a:tabLst>
                <a:tab pos="1000125" algn="l"/>
                <a:tab pos="1374775" algn="l"/>
                <a:tab pos="2095500" algn="l"/>
                <a:tab pos="2813050" algn="l"/>
                <a:tab pos="3533775" algn="l"/>
                <a:tab pos="4252913" algn="l"/>
                <a:tab pos="4970463" algn="l"/>
                <a:tab pos="5691188" algn="l"/>
                <a:tab pos="6408738" algn="l"/>
                <a:tab pos="7129463" algn="l"/>
                <a:tab pos="7848600" algn="l"/>
                <a:tab pos="8566150" algn="l"/>
                <a:tab pos="9286875" algn="l"/>
                <a:tab pos="10004425" algn="l"/>
                <a:tab pos="10723563" algn="l"/>
                <a:tab pos="11444288" algn="l"/>
              </a:tabLst>
              <a:defRPr>
                <a:solidFill>
                  <a:schemeClr val="tx1"/>
                </a:solidFill>
                <a:latin typeface="Arial" charset="0"/>
                <a:ea typeface="Microsoft YaHei" charset="-122"/>
              </a:defRPr>
            </a:lvl4pPr>
            <a:lvl5pPr eaLnBrk="0">
              <a:tabLst>
                <a:tab pos="1000125" algn="l"/>
                <a:tab pos="1374775" algn="l"/>
                <a:tab pos="2095500" algn="l"/>
                <a:tab pos="2813050" algn="l"/>
                <a:tab pos="3533775" algn="l"/>
                <a:tab pos="4252913" algn="l"/>
                <a:tab pos="4970463" algn="l"/>
                <a:tab pos="5691188" algn="l"/>
                <a:tab pos="6408738" algn="l"/>
                <a:tab pos="7129463" algn="l"/>
                <a:tab pos="7848600" algn="l"/>
                <a:tab pos="8566150" algn="l"/>
                <a:tab pos="9286875" algn="l"/>
                <a:tab pos="10004425" algn="l"/>
                <a:tab pos="10723563" algn="l"/>
                <a:tab pos="11444288"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1000125" algn="l"/>
                <a:tab pos="1374775" algn="l"/>
                <a:tab pos="2095500" algn="l"/>
                <a:tab pos="2813050" algn="l"/>
                <a:tab pos="3533775" algn="l"/>
                <a:tab pos="4252913" algn="l"/>
                <a:tab pos="4970463" algn="l"/>
                <a:tab pos="5691188" algn="l"/>
                <a:tab pos="6408738" algn="l"/>
                <a:tab pos="7129463" algn="l"/>
                <a:tab pos="7848600" algn="l"/>
                <a:tab pos="8566150" algn="l"/>
                <a:tab pos="9286875" algn="l"/>
                <a:tab pos="10004425" algn="l"/>
                <a:tab pos="10723563" algn="l"/>
                <a:tab pos="11444288"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1000125" algn="l"/>
                <a:tab pos="1374775" algn="l"/>
                <a:tab pos="2095500" algn="l"/>
                <a:tab pos="2813050" algn="l"/>
                <a:tab pos="3533775" algn="l"/>
                <a:tab pos="4252913" algn="l"/>
                <a:tab pos="4970463" algn="l"/>
                <a:tab pos="5691188" algn="l"/>
                <a:tab pos="6408738" algn="l"/>
                <a:tab pos="7129463" algn="l"/>
                <a:tab pos="7848600" algn="l"/>
                <a:tab pos="8566150" algn="l"/>
                <a:tab pos="9286875" algn="l"/>
                <a:tab pos="10004425" algn="l"/>
                <a:tab pos="10723563" algn="l"/>
                <a:tab pos="11444288"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1000125" algn="l"/>
                <a:tab pos="1374775" algn="l"/>
                <a:tab pos="2095500" algn="l"/>
                <a:tab pos="2813050" algn="l"/>
                <a:tab pos="3533775" algn="l"/>
                <a:tab pos="4252913" algn="l"/>
                <a:tab pos="4970463" algn="l"/>
                <a:tab pos="5691188" algn="l"/>
                <a:tab pos="6408738" algn="l"/>
                <a:tab pos="7129463" algn="l"/>
                <a:tab pos="7848600" algn="l"/>
                <a:tab pos="8566150" algn="l"/>
                <a:tab pos="9286875" algn="l"/>
                <a:tab pos="10004425" algn="l"/>
                <a:tab pos="10723563" algn="l"/>
                <a:tab pos="11444288"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1000125" algn="l"/>
                <a:tab pos="1374775" algn="l"/>
                <a:tab pos="2095500" algn="l"/>
                <a:tab pos="2813050" algn="l"/>
                <a:tab pos="3533775" algn="l"/>
                <a:tab pos="4252913" algn="l"/>
                <a:tab pos="4970463" algn="l"/>
                <a:tab pos="5691188" algn="l"/>
                <a:tab pos="6408738" algn="l"/>
                <a:tab pos="7129463" algn="l"/>
                <a:tab pos="7848600" algn="l"/>
                <a:tab pos="8566150" algn="l"/>
                <a:tab pos="9286875" algn="l"/>
                <a:tab pos="10004425" algn="l"/>
                <a:tab pos="10723563" algn="l"/>
                <a:tab pos="11444288" algn="l"/>
              </a:tabLst>
              <a:defRPr>
                <a:solidFill>
                  <a:schemeClr val="tx1"/>
                </a:solidFill>
                <a:latin typeface="Arial" charset="0"/>
                <a:ea typeface="Microsoft YaHei" charset="-122"/>
              </a:defRPr>
            </a:lvl9pPr>
          </a:lstStyle>
          <a:p>
            <a:pPr eaLnBrk="1">
              <a:buClr>
                <a:srgbClr val="FF9966"/>
              </a:buClr>
              <a:buSzPct val="75000"/>
              <a:buFont typeface="StarSymbol" charset="0"/>
              <a:buChar char="➲"/>
            </a:pPr>
            <a:r>
              <a:rPr lang="en-US" altLang="en-US" sz="3000">
                <a:solidFill>
                  <a:srgbClr val="E6E6E6"/>
                </a:solidFill>
              </a:rPr>
              <a:t>High social stigma associated with MH services.</a:t>
            </a:r>
          </a:p>
          <a:p>
            <a:pPr eaLnBrk="1">
              <a:buClr>
                <a:srgbClr val="FF9966"/>
              </a:buClr>
              <a:buSzPct val="75000"/>
              <a:buFont typeface="StarSymbol" charset="0"/>
              <a:buChar char="➲"/>
            </a:pPr>
            <a:r>
              <a:rPr lang="en-US" altLang="en-US" sz="3000">
                <a:solidFill>
                  <a:srgbClr val="E6E6E6"/>
                </a:solidFill>
              </a:rPr>
              <a:t>15% of all school-age students at one time will have a mental health problem.</a:t>
            </a:r>
          </a:p>
          <a:p>
            <a:pPr eaLnBrk="1">
              <a:buClr>
                <a:srgbClr val="FF9966"/>
              </a:buClr>
              <a:buSzPct val="75000"/>
              <a:buFont typeface="StarSymbol" charset="0"/>
              <a:buChar char="➲"/>
            </a:pPr>
            <a:r>
              <a:rPr lang="en-US" altLang="en-US" sz="3000">
                <a:solidFill>
                  <a:srgbClr val="E6E6E6"/>
                </a:solidFill>
              </a:rPr>
              <a:t>Teachers feel unprepared to screen children. </a:t>
            </a:r>
          </a:p>
          <a:p>
            <a:pPr eaLnBrk="1">
              <a:buClr>
                <a:srgbClr val="FF9966"/>
              </a:buClr>
              <a:buSzPct val="75000"/>
              <a:buFont typeface="StarSymbol" charset="0"/>
              <a:buChar char="➲"/>
            </a:pPr>
            <a:r>
              <a:rPr lang="en-US" altLang="en-US" sz="3000">
                <a:solidFill>
                  <a:srgbClr val="E6E6E6"/>
                </a:solidFill>
              </a:rPr>
              <a:t>School counselors identify but do not have time to provide treatment services.</a:t>
            </a:r>
          </a:p>
          <a:p>
            <a:pPr eaLnBrk="1">
              <a:buClr>
                <a:srgbClr val="FF9966"/>
              </a:buClr>
              <a:buSzPct val="75000"/>
              <a:buFont typeface="StarSymbol" charset="0"/>
              <a:buChar char="➲"/>
            </a:pPr>
            <a:r>
              <a:rPr lang="en-US" altLang="en-US" sz="3000">
                <a:solidFill>
                  <a:srgbClr val="E6E6E6"/>
                </a:solidFill>
              </a:rPr>
              <a:t>Good prevention services, but severely limited treatment services for children.</a:t>
            </a:r>
          </a:p>
          <a:p>
            <a:pPr eaLnBrk="1">
              <a:buClr>
                <a:srgbClr val="FF9966"/>
              </a:buClr>
              <a:buSzPct val="75000"/>
              <a:buFont typeface="StarSymbol" charset="0"/>
              <a:buChar char="➲"/>
            </a:pPr>
            <a:r>
              <a:rPr lang="en-US" altLang="en-US" sz="3000">
                <a:solidFill>
                  <a:srgbClr val="E6E6E6"/>
                </a:solidFill>
              </a:rPr>
              <a:t>No evidence-based treatment services.</a:t>
            </a:r>
          </a:p>
          <a:p>
            <a:pPr eaLnBrk="1"/>
            <a:endParaRPr lang="en-US" altLang="en-US" sz="3000">
              <a:solidFill>
                <a:srgbClr val="E6E6E6"/>
              </a:solidFill>
            </a:endParaRPr>
          </a:p>
        </p:txBody>
      </p:sp>
    </p:spTree>
    <p:extLst>
      <p:ext uri="{BB962C8B-B14F-4D97-AF65-F5344CB8AC3E}">
        <p14:creationId xmlns:p14="http://schemas.microsoft.com/office/powerpoint/2010/main" val="4394734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3810000"/>
            <a:ext cx="5486400" cy="566738"/>
          </a:xfrm>
        </p:spPr>
        <p:txBody>
          <a:bodyPr/>
          <a:lstStyle/>
          <a:p>
            <a:r>
              <a:rPr lang="en-US" dirty="0" smtClean="0"/>
              <a:t>Goals:</a:t>
            </a:r>
            <a:endParaRPr lang="en-US" dirty="0"/>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5667" r="5667"/>
          <a:stretch>
            <a:fillRect/>
          </a:stretch>
        </p:blipFill>
        <p:spPr>
          <a:xfrm>
            <a:off x="1792288" y="612777"/>
            <a:ext cx="3998912" cy="2941330"/>
          </a:xfrm>
        </p:spPr>
      </p:pic>
      <p:sp>
        <p:nvSpPr>
          <p:cNvPr id="7" name="Text Placeholder 6"/>
          <p:cNvSpPr>
            <a:spLocks noGrp="1"/>
          </p:cNvSpPr>
          <p:nvPr>
            <p:ph type="body" sz="half" idx="2"/>
          </p:nvPr>
        </p:nvSpPr>
        <p:spPr>
          <a:xfrm>
            <a:off x="1676400" y="4419613"/>
            <a:ext cx="5486400" cy="2133599"/>
          </a:xfrm>
        </p:spPr>
        <p:txBody>
          <a:bodyPr>
            <a:normAutofit lnSpcReduction="10000"/>
          </a:bodyPr>
          <a:lstStyle/>
          <a:p>
            <a:pPr marL="285519" indent="-285519">
              <a:buFont typeface="Arial" pitchFamily="34" charset="0"/>
              <a:buChar char="•"/>
            </a:pPr>
            <a:r>
              <a:rPr lang="en-US" sz="2000" dirty="0">
                <a:latin typeface="Arial" pitchFamily="34" charset="0"/>
                <a:cs typeface="Arial" pitchFamily="34" charset="0"/>
              </a:rPr>
              <a:t>Increase access to quality, evidence-based mental health services for children and adolescents</a:t>
            </a:r>
          </a:p>
          <a:p>
            <a:pPr marL="285519" indent="-285519">
              <a:buFont typeface="Arial" pitchFamily="34" charset="0"/>
              <a:buChar char="•"/>
            </a:pPr>
            <a:endParaRPr lang="en-US" sz="2000" dirty="0">
              <a:latin typeface="Arial" pitchFamily="34" charset="0"/>
              <a:cs typeface="Arial" pitchFamily="34" charset="0"/>
            </a:endParaRPr>
          </a:p>
          <a:p>
            <a:pPr marL="285519" indent="-285519">
              <a:buFont typeface="Arial" pitchFamily="34" charset="0"/>
              <a:buChar char="•"/>
            </a:pPr>
            <a:r>
              <a:rPr lang="en-US" sz="2000" dirty="0">
                <a:latin typeface="Arial" pitchFamily="34" charset="0"/>
                <a:cs typeface="Arial" pitchFamily="34" charset="0"/>
              </a:rPr>
              <a:t>Improve school attendance, academic performance and psycho-social functioning of students</a:t>
            </a:r>
          </a:p>
          <a:p>
            <a:pPr marL="285519" indent="-285519">
              <a:buFont typeface="Arial" pitchFamily="34" charset="0"/>
              <a:buChar char="•"/>
            </a:pPr>
            <a:endParaRPr lang="en-US" dirty="0"/>
          </a:p>
        </p:txBody>
      </p:sp>
    </p:spTree>
    <p:extLst>
      <p:ext uri="{BB962C8B-B14F-4D97-AF65-F5344CB8AC3E}">
        <p14:creationId xmlns:p14="http://schemas.microsoft.com/office/powerpoint/2010/main" val="2898960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72481" y="106583"/>
            <a:ext cx="7807680" cy="1144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1974" rIns="0" bIns="0" anchor="ctr"/>
          <a:lstStyle>
            <a:lvl1pPr eaLnBrk="0">
              <a:tabLst>
                <a:tab pos="0" algn="l"/>
                <a:tab pos="715963" algn="l"/>
                <a:tab pos="1436688" algn="l"/>
                <a:tab pos="2154238" algn="l"/>
                <a:tab pos="2873375" algn="l"/>
                <a:tab pos="3594100" algn="l"/>
                <a:tab pos="4311650" algn="l"/>
                <a:tab pos="5032375" algn="l"/>
                <a:tab pos="5749925" algn="l"/>
                <a:tab pos="6469063" algn="l"/>
                <a:tab pos="7189788" algn="l"/>
                <a:tab pos="7907338" algn="l"/>
                <a:tab pos="8628063" algn="l"/>
                <a:tab pos="9345613" algn="l"/>
                <a:tab pos="10064750" algn="l"/>
                <a:tab pos="10785475" algn="l"/>
              </a:tabLst>
              <a:defRPr>
                <a:solidFill>
                  <a:schemeClr val="tx1"/>
                </a:solidFill>
                <a:latin typeface="Arial" charset="0"/>
                <a:ea typeface="Microsoft YaHei" charset="-122"/>
              </a:defRPr>
            </a:lvl1pPr>
            <a:lvl2pPr eaLnBrk="0">
              <a:tabLst>
                <a:tab pos="0" algn="l"/>
                <a:tab pos="715963" algn="l"/>
                <a:tab pos="1436688" algn="l"/>
                <a:tab pos="2154238" algn="l"/>
                <a:tab pos="2873375" algn="l"/>
                <a:tab pos="3594100" algn="l"/>
                <a:tab pos="4311650" algn="l"/>
                <a:tab pos="5032375" algn="l"/>
                <a:tab pos="5749925" algn="l"/>
                <a:tab pos="6469063" algn="l"/>
                <a:tab pos="7189788" algn="l"/>
                <a:tab pos="7907338" algn="l"/>
                <a:tab pos="8628063" algn="l"/>
                <a:tab pos="9345613" algn="l"/>
                <a:tab pos="10064750" algn="l"/>
                <a:tab pos="10785475" algn="l"/>
              </a:tabLst>
              <a:defRPr>
                <a:solidFill>
                  <a:schemeClr val="tx1"/>
                </a:solidFill>
                <a:latin typeface="Arial" charset="0"/>
                <a:ea typeface="Microsoft YaHei" charset="-122"/>
              </a:defRPr>
            </a:lvl2pPr>
            <a:lvl3pPr eaLnBrk="0">
              <a:tabLst>
                <a:tab pos="0" algn="l"/>
                <a:tab pos="715963" algn="l"/>
                <a:tab pos="1436688" algn="l"/>
                <a:tab pos="2154238" algn="l"/>
                <a:tab pos="2873375" algn="l"/>
                <a:tab pos="3594100" algn="l"/>
                <a:tab pos="4311650" algn="l"/>
                <a:tab pos="5032375" algn="l"/>
                <a:tab pos="5749925" algn="l"/>
                <a:tab pos="6469063" algn="l"/>
                <a:tab pos="7189788" algn="l"/>
                <a:tab pos="7907338" algn="l"/>
                <a:tab pos="8628063" algn="l"/>
                <a:tab pos="9345613" algn="l"/>
                <a:tab pos="10064750" algn="l"/>
                <a:tab pos="10785475" algn="l"/>
              </a:tabLst>
              <a:defRPr>
                <a:solidFill>
                  <a:schemeClr val="tx1"/>
                </a:solidFill>
                <a:latin typeface="Arial" charset="0"/>
                <a:ea typeface="Microsoft YaHei" charset="-122"/>
              </a:defRPr>
            </a:lvl3pPr>
            <a:lvl4pPr eaLnBrk="0">
              <a:tabLst>
                <a:tab pos="0" algn="l"/>
                <a:tab pos="715963" algn="l"/>
                <a:tab pos="1436688" algn="l"/>
                <a:tab pos="2154238" algn="l"/>
                <a:tab pos="2873375" algn="l"/>
                <a:tab pos="3594100" algn="l"/>
                <a:tab pos="4311650" algn="l"/>
                <a:tab pos="5032375" algn="l"/>
                <a:tab pos="5749925" algn="l"/>
                <a:tab pos="6469063" algn="l"/>
                <a:tab pos="7189788" algn="l"/>
                <a:tab pos="7907338" algn="l"/>
                <a:tab pos="8628063" algn="l"/>
                <a:tab pos="9345613" algn="l"/>
                <a:tab pos="10064750" algn="l"/>
                <a:tab pos="10785475" algn="l"/>
              </a:tabLst>
              <a:defRPr>
                <a:solidFill>
                  <a:schemeClr val="tx1"/>
                </a:solidFill>
                <a:latin typeface="Arial" charset="0"/>
                <a:ea typeface="Microsoft YaHei" charset="-122"/>
              </a:defRPr>
            </a:lvl4pPr>
            <a:lvl5pPr eaLnBrk="0">
              <a:tabLst>
                <a:tab pos="0" algn="l"/>
                <a:tab pos="715963" algn="l"/>
                <a:tab pos="1436688" algn="l"/>
                <a:tab pos="2154238" algn="l"/>
                <a:tab pos="2873375" algn="l"/>
                <a:tab pos="3594100" algn="l"/>
                <a:tab pos="4311650" algn="l"/>
                <a:tab pos="5032375" algn="l"/>
                <a:tab pos="5749925" algn="l"/>
                <a:tab pos="6469063" algn="l"/>
                <a:tab pos="7189788" algn="l"/>
                <a:tab pos="7907338" algn="l"/>
                <a:tab pos="8628063" algn="l"/>
                <a:tab pos="9345613" algn="l"/>
                <a:tab pos="10064750" algn="l"/>
                <a:tab pos="10785475"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715963" algn="l"/>
                <a:tab pos="1436688" algn="l"/>
                <a:tab pos="2154238" algn="l"/>
                <a:tab pos="2873375" algn="l"/>
                <a:tab pos="3594100" algn="l"/>
                <a:tab pos="4311650" algn="l"/>
                <a:tab pos="5032375" algn="l"/>
                <a:tab pos="5749925" algn="l"/>
                <a:tab pos="6469063" algn="l"/>
                <a:tab pos="7189788" algn="l"/>
                <a:tab pos="7907338" algn="l"/>
                <a:tab pos="8628063" algn="l"/>
                <a:tab pos="9345613" algn="l"/>
                <a:tab pos="10064750" algn="l"/>
                <a:tab pos="10785475"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715963" algn="l"/>
                <a:tab pos="1436688" algn="l"/>
                <a:tab pos="2154238" algn="l"/>
                <a:tab pos="2873375" algn="l"/>
                <a:tab pos="3594100" algn="l"/>
                <a:tab pos="4311650" algn="l"/>
                <a:tab pos="5032375" algn="l"/>
                <a:tab pos="5749925" algn="l"/>
                <a:tab pos="6469063" algn="l"/>
                <a:tab pos="7189788" algn="l"/>
                <a:tab pos="7907338" algn="l"/>
                <a:tab pos="8628063" algn="l"/>
                <a:tab pos="9345613" algn="l"/>
                <a:tab pos="10064750" algn="l"/>
                <a:tab pos="10785475"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715963" algn="l"/>
                <a:tab pos="1436688" algn="l"/>
                <a:tab pos="2154238" algn="l"/>
                <a:tab pos="2873375" algn="l"/>
                <a:tab pos="3594100" algn="l"/>
                <a:tab pos="4311650" algn="l"/>
                <a:tab pos="5032375" algn="l"/>
                <a:tab pos="5749925" algn="l"/>
                <a:tab pos="6469063" algn="l"/>
                <a:tab pos="7189788" algn="l"/>
                <a:tab pos="7907338" algn="l"/>
                <a:tab pos="8628063" algn="l"/>
                <a:tab pos="9345613" algn="l"/>
                <a:tab pos="10064750" algn="l"/>
                <a:tab pos="10785475"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715963" algn="l"/>
                <a:tab pos="1436688" algn="l"/>
                <a:tab pos="2154238" algn="l"/>
                <a:tab pos="2873375" algn="l"/>
                <a:tab pos="3594100" algn="l"/>
                <a:tab pos="4311650" algn="l"/>
                <a:tab pos="5032375" algn="l"/>
                <a:tab pos="5749925" algn="l"/>
                <a:tab pos="6469063" algn="l"/>
                <a:tab pos="7189788" algn="l"/>
                <a:tab pos="7907338" algn="l"/>
                <a:tab pos="8628063" algn="l"/>
                <a:tab pos="9345613" algn="l"/>
                <a:tab pos="10064750" algn="l"/>
                <a:tab pos="10785475" algn="l"/>
              </a:tabLst>
              <a:defRPr>
                <a:solidFill>
                  <a:schemeClr val="tx1"/>
                </a:solidFill>
                <a:latin typeface="Arial" charset="0"/>
                <a:ea typeface="Microsoft YaHei" charset="-122"/>
              </a:defRPr>
            </a:lvl9pPr>
          </a:lstStyle>
          <a:p>
            <a:pPr algn="ctr" eaLnBrk="1"/>
            <a:r>
              <a:rPr lang="en-US" altLang="en-US" sz="3700" b="1" i="1" dirty="0">
                <a:solidFill>
                  <a:srgbClr val="E6E6E6"/>
                </a:solidFill>
              </a:rPr>
              <a:t>AGENCY STRATEGIES</a:t>
            </a:r>
          </a:p>
        </p:txBody>
      </p:sp>
      <p:sp>
        <p:nvSpPr>
          <p:cNvPr id="16387" name="Rectangle 2"/>
          <p:cNvSpPr>
            <a:spLocks noChangeArrowheads="1"/>
          </p:cNvSpPr>
          <p:nvPr/>
        </p:nvSpPr>
        <p:spPr bwMode="auto">
          <a:xfrm>
            <a:off x="381000" y="1251491"/>
            <a:ext cx="7807680" cy="4844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8272" rIns="0" bIns="0" anchor="ctr"/>
          <a:lstStyle>
            <a:lvl1pPr marL="214313" indent="-212725" eaLnBrk="0">
              <a:tabLst>
                <a:tab pos="427038" algn="l"/>
                <a:tab pos="1146175" algn="l"/>
                <a:tab pos="1863725" algn="l"/>
                <a:tab pos="2584450" algn="l"/>
                <a:tab pos="3302000" algn="l"/>
                <a:tab pos="4022725" algn="l"/>
                <a:tab pos="4741863" algn="l"/>
                <a:tab pos="5459413" algn="l"/>
                <a:tab pos="6180138" algn="l"/>
                <a:tab pos="6897688" algn="l"/>
                <a:tab pos="7618413" algn="l"/>
                <a:tab pos="8337550" algn="l"/>
                <a:tab pos="9055100" algn="l"/>
                <a:tab pos="9775825" algn="l"/>
                <a:tab pos="10493375" algn="l"/>
                <a:tab pos="11214100" algn="l"/>
              </a:tabLst>
              <a:defRPr>
                <a:solidFill>
                  <a:schemeClr val="tx1"/>
                </a:solidFill>
                <a:latin typeface="Arial" charset="0"/>
                <a:ea typeface="Microsoft YaHei" charset="-122"/>
              </a:defRPr>
            </a:lvl1pPr>
            <a:lvl2pPr eaLnBrk="0">
              <a:tabLst>
                <a:tab pos="427038" algn="l"/>
                <a:tab pos="1146175" algn="l"/>
                <a:tab pos="1863725" algn="l"/>
                <a:tab pos="2584450" algn="l"/>
                <a:tab pos="3302000" algn="l"/>
                <a:tab pos="4022725" algn="l"/>
                <a:tab pos="4741863" algn="l"/>
                <a:tab pos="5459413" algn="l"/>
                <a:tab pos="6180138" algn="l"/>
                <a:tab pos="6897688" algn="l"/>
                <a:tab pos="7618413" algn="l"/>
                <a:tab pos="8337550" algn="l"/>
                <a:tab pos="9055100" algn="l"/>
                <a:tab pos="9775825" algn="l"/>
                <a:tab pos="10493375" algn="l"/>
                <a:tab pos="11214100" algn="l"/>
              </a:tabLst>
              <a:defRPr>
                <a:solidFill>
                  <a:schemeClr val="tx1"/>
                </a:solidFill>
                <a:latin typeface="Arial" charset="0"/>
                <a:ea typeface="Microsoft YaHei" charset="-122"/>
              </a:defRPr>
            </a:lvl2pPr>
            <a:lvl3pPr eaLnBrk="0">
              <a:tabLst>
                <a:tab pos="427038" algn="l"/>
                <a:tab pos="1146175" algn="l"/>
                <a:tab pos="1863725" algn="l"/>
                <a:tab pos="2584450" algn="l"/>
                <a:tab pos="3302000" algn="l"/>
                <a:tab pos="4022725" algn="l"/>
                <a:tab pos="4741863" algn="l"/>
                <a:tab pos="5459413" algn="l"/>
                <a:tab pos="6180138" algn="l"/>
                <a:tab pos="6897688" algn="l"/>
                <a:tab pos="7618413" algn="l"/>
                <a:tab pos="8337550" algn="l"/>
                <a:tab pos="9055100" algn="l"/>
                <a:tab pos="9775825" algn="l"/>
                <a:tab pos="10493375" algn="l"/>
                <a:tab pos="11214100" algn="l"/>
              </a:tabLst>
              <a:defRPr>
                <a:solidFill>
                  <a:schemeClr val="tx1"/>
                </a:solidFill>
                <a:latin typeface="Arial" charset="0"/>
                <a:ea typeface="Microsoft YaHei" charset="-122"/>
              </a:defRPr>
            </a:lvl3pPr>
            <a:lvl4pPr eaLnBrk="0">
              <a:tabLst>
                <a:tab pos="427038" algn="l"/>
                <a:tab pos="1146175" algn="l"/>
                <a:tab pos="1863725" algn="l"/>
                <a:tab pos="2584450" algn="l"/>
                <a:tab pos="3302000" algn="l"/>
                <a:tab pos="4022725" algn="l"/>
                <a:tab pos="4741863" algn="l"/>
                <a:tab pos="5459413" algn="l"/>
                <a:tab pos="6180138" algn="l"/>
                <a:tab pos="6897688" algn="l"/>
                <a:tab pos="7618413" algn="l"/>
                <a:tab pos="8337550" algn="l"/>
                <a:tab pos="9055100" algn="l"/>
                <a:tab pos="9775825" algn="l"/>
                <a:tab pos="10493375" algn="l"/>
                <a:tab pos="11214100" algn="l"/>
              </a:tabLst>
              <a:defRPr>
                <a:solidFill>
                  <a:schemeClr val="tx1"/>
                </a:solidFill>
                <a:latin typeface="Arial" charset="0"/>
                <a:ea typeface="Microsoft YaHei" charset="-122"/>
              </a:defRPr>
            </a:lvl4pPr>
            <a:lvl5pPr eaLnBrk="0">
              <a:tabLst>
                <a:tab pos="427038" algn="l"/>
                <a:tab pos="1146175" algn="l"/>
                <a:tab pos="1863725" algn="l"/>
                <a:tab pos="2584450" algn="l"/>
                <a:tab pos="3302000" algn="l"/>
                <a:tab pos="4022725" algn="l"/>
                <a:tab pos="4741863" algn="l"/>
                <a:tab pos="5459413" algn="l"/>
                <a:tab pos="6180138" algn="l"/>
                <a:tab pos="6897688" algn="l"/>
                <a:tab pos="7618413" algn="l"/>
                <a:tab pos="8337550" algn="l"/>
                <a:tab pos="9055100" algn="l"/>
                <a:tab pos="9775825" algn="l"/>
                <a:tab pos="10493375" algn="l"/>
                <a:tab pos="112141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27038" algn="l"/>
                <a:tab pos="1146175" algn="l"/>
                <a:tab pos="1863725" algn="l"/>
                <a:tab pos="2584450" algn="l"/>
                <a:tab pos="3302000" algn="l"/>
                <a:tab pos="4022725" algn="l"/>
                <a:tab pos="4741863" algn="l"/>
                <a:tab pos="5459413" algn="l"/>
                <a:tab pos="6180138" algn="l"/>
                <a:tab pos="6897688" algn="l"/>
                <a:tab pos="7618413" algn="l"/>
                <a:tab pos="8337550" algn="l"/>
                <a:tab pos="9055100" algn="l"/>
                <a:tab pos="9775825" algn="l"/>
                <a:tab pos="10493375" algn="l"/>
                <a:tab pos="112141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27038" algn="l"/>
                <a:tab pos="1146175" algn="l"/>
                <a:tab pos="1863725" algn="l"/>
                <a:tab pos="2584450" algn="l"/>
                <a:tab pos="3302000" algn="l"/>
                <a:tab pos="4022725" algn="l"/>
                <a:tab pos="4741863" algn="l"/>
                <a:tab pos="5459413" algn="l"/>
                <a:tab pos="6180138" algn="l"/>
                <a:tab pos="6897688" algn="l"/>
                <a:tab pos="7618413" algn="l"/>
                <a:tab pos="8337550" algn="l"/>
                <a:tab pos="9055100" algn="l"/>
                <a:tab pos="9775825" algn="l"/>
                <a:tab pos="10493375" algn="l"/>
                <a:tab pos="112141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27038" algn="l"/>
                <a:tab pos="1146175" algn="l"/>
                <a:tab pos="1863725" algn="l"/>
                <a:tab pos="2584450" algn="l"/>
                <a:tab pos="3302000" algn="l"/>
                <a:tab pos="4022725" algn="l"/>
                <a:tab pos="4741863" algn="l"/>
                <a:tab pos="5459413" algn="l"/>
                <a:tab pos="6180138" algn="l"/>
                <a:tab pos="6897688" algn="l"/>
                <a:tab pos="7618413" algn="l"/>
                <a:tab pos="8337550" algn="l"/>
                <a:tab pos="9055100" algn="l"/>
                <a:tab pos="9775825" algn="l"/>
                <a:tab pos="10493375" algn="l"/>
                <a:tab pos="112141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427038" algn="l"/>
                <a:tab pos="1146175" algn="l"/>
                <a:tab pos="1863725" algn="l"/>
                <a:tab pos="2584450" algn="l"/>
                <a:tab pos="3302000" algn="l"/>
                <a:tab pos="4022725" algn="l"/>
                <a:tab pos="4741863" algn="l"/>
                <a:tab pos="5459413" algn="l"/>
                <a:tab pos="6180138" algn="l"/>
                <a:tab pos="6897688" algn="l"/>
                <a:tab pos="7618413" algn="l"/>
                <a:tab pos="8337550" algn="l"/>
                <a:tab pos="9055100" algn="l"/>
                <a:tab pos="9775825" algn="l"/>
                <a:tab pos="10493375" algn="l"/>
                <a:tab pos="11214100" algn="l"/>
              </a:tabLst>
              <a:defRPr>
                <a:solidFill>
                  <a:schemeClr val="tx1"/>
                </a:solidFill>
                <a:latin typeface="Arial" charset="0"/>
                <a:ea typeface="Microsoft YaHei" charset="-122"/>
              </a:defRPr>
            </a:lvl9pPr>
          </a:lstStyle>
          <a:p>
            <a:pPr eaLnBrk="1">
              <a:lnSpc>
                <a:spcPct val="95000"/>
              </a:lnSpc>
              <a:buSzPct val="45000"/>
              <a:buFont typeface="Times New Roman" pitchFamily="16" charset="0"/>
              <a:buChar char="●"/>
            </a:pPr>
            <a:r>
              <a:rPr lang="en-US" altLang="en-US" sz="2500" dirty="0">
                <a:solidFill>
                  <a:srgbClr val="E6E6E6"/>
                </a:solidFill>
                <a:latin typeface="Times New Roman" pitchFamily="16" charset="0"/>
              </a:rPr>
              <a:t>Strategy 1- Develop Infrastructure, Collaboration Plan and MOU</a:t>
            </a:r>
          </a:p>
          <a:p>
            <a:pPr eaLnBrk="1">
              <a:lnSpc>
                <a:spcPct val="95000"/>
              </a:lnSpc>
              <a:buSzPct val="45000"/>
            </a:pPr>
            <a:endParaRPr lang="en-US" altLang="en-US" sz="2500" dirty="0">
              <a:solidFill>
                <a:srgbClr val="E6E6E6"/>
              </a:solidFill>
              <a:latin typeface="Times New Roman" pitchFamily="16" charset="0"/>
            </a:endParaRPr>
          </a:p>
          <a:p>
            <a:pPr eaLnBrk="1">
              <a:lnSpc>
                <a:spcPct val="95000"/>
              </a:lnSpc>
              <a:buSzPct val="45000"/>
              <a:buFont typeface="Times New Roman" pitchFamily="16" charset="0"/>
              <a:buChar char="●"/>
            </a:pPr>
            <a:r>
              <a:rPr lang="en-US" altLang="en-US" sz="2500" dirty="0">
                <a:solidFill>
                  <a:srgbClr val="E6E6E6"/>
                </a:solidFill>
                <a:latin typeface="Times New Roman" pitchFamily="16" charset="0"/>
              </a:rPr>
              <a:t>Strategy 2 - six (6) month planning period for a comprehensive ESMH program</a:t>
            </a:r>
          </a:p>
          <a:p>
            <a:pPr eaLnBrk="1">
              <a:lnSpc>
                <a:spcPct val="95000"/>
              </a:lnSpc>
              <a:buSzPct val="45000"/>
            </a:pPr>
            <a:endParaRPr lang="en-US" altLang="en-US" sz="2500" dirty="0">
              <a:solidFill>
                <a:srgbClr val="E6E6E6"/>
              </a:solidFill>
              <a:latin typeface="Times New Roman" pitchFamily="16" charset="0"/>
            </a:endParaRPr>
          </a:p>
          <a:p>
            <a:pPr eaLnBrk="1">
              <a:lnSpc>
                <a:spcPct val="95000"/>
              </a:lnSpc>
              <a:buSzPct val="45000"/>
            </a:pPr>
            <a:r>
              <a:rPr lang="en-US" altLang="en-US" sz="2500" dirty="0">
                <a:solidFill>
                  <a:srgbClr val="E6E6E6"/>
                </a:solidFill>
                <a:latin typeface="Times New Roman" pitchFamily="16" charset="0"/>
              </a:rPr>
              <a:t>Strategy 3 - Improve quality through EBPs</a:t>
            </a:r>
          </a:p>
          <a:p>
            <a:pPr eaLnBrk="1">
              <a:lnSpc>
                <a:spcPct val="95000"/>
              </a:lnSpc>
              <a:buSzPct val="45000"/>
            </a:pPr>
            <a:endParaRPr lang="en-US" altLang="en-US" sz="2500" dirty="0">
              <a:solidFill>
                <a:srgbClr val="E6E6E6"/>
              </a:solidFill>
              <a:latin typeface="Times New Roman" pitchFamily="16" charset="0"/>
            </a:endParaRPr>
          </a:p>
          <a:p>
            <a:pPr eaLnBrk="1">
              <a:lnSpc>
                <a:spcPct val="95000"/>
              </a:lnSpc>
              <a:buSzPct val="45000"/>
            </a:pPr>
            <a:r>
              <a:rPr lang="en-US" altLang="en-US" sz="2500" dirty="0">
                <a:solidFill>
                  <a:srgbClr val="E6E6E6"/>
                </a:solidFill>
                <a:latin typeface="Times New Roman" pitchFamily="16" charset="0"/>
              </a:rPr>
              <a:t>Strategy 4 - Offer </a:t>
            </a:r>
            <a:r>
              <a:rPr lang="en-US" altLang="en-US" sz="2500" dirty="0" err="1">
                <a:solidFill>
                  <a:srgbClr val="E6E6E6"/>
                </a:solidFill>
                <a:latin typeface="Times New Roman" pitchFamily="16" charset="0"/>
              </a:rPr>
              <a:t>Telemental</a:t>
            </a:r>
            <a:r>
              <a:rPr lang="en-US" altLang="en-US" sz="2500" dirty="0">
                <a:solidFill>
                  <a:srgbClr val="E6E6E6"/>
                </a:solidFill>
                <a:latin typeface="Times New Roman" pitchFamily="16" charset="0"/>
              </a:rPr>
              <a:t> Health services supported by Electronic Medical Records  </a:t>
            </a:r>
          </a:p>
          <a:p>
            <a:pPr eaLnBrk="1">
              <a:lnSpc>
                <a:spcPct val="95000"/>
              </a:lnSpc>
              <a:buSzPct val="45000"/>
            </a:pPr>
            <a:endParaRPr lang="en-US" altLang="en-US" sz="2500" dirty="0">
              <a:solidFill>
                <a:srgbClr val="E6E6E6"/>
              </a:solidFill>
              <a:latin typeface="Times New Roman" pitchFamily="16" charset="0"/>
            </a:endParaRPr>
          </a:p>
          <a:p>
            <a:pPr eaLnBrk="1">
              <a:lnSpc>
                <a:spcPct val="95000"/>
              </a:lnSpc>
              <a:buSzPct val="45000"/>
            </a:pPr>
            <a:r>
              <a:rPr lang="en-US" altLang="en-US" sz="2500" dirty="0">
                <a:solidFill>
                  <a:srgbClr val="E6E6E6"/>
                </a:solidFill>
                <a:latin typeface="Times New Roman" pitchFamily="16" charset="0"/>
              </a:rPr>
              <a:t>Strategy 5 - Develop Centralized Scheduling</a:t>
            </a:r>
          </a:p>
        </p:txBody>
      </p:sp>
    </p:spTree>
    <p:extLst>
      <p:ext uri="{BB962C8B-B14F-4D97-AF65-F5344CB8AC3E}">
        <p14:creationId xmlns:p14="http://schemas.microsoft.com/office/powerpoint/2010/main" val="1731691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79401"/>
            <a:ext cx="8229600" cy="812801"/>
          </a:xfrm>
        </p:spPr>
        <p:txBody>
          <a:bodyPr>
            <a:normAutofit/>
          </a:bodyPr>
          <a:lstStyle/>
          <a:p>
            <a:r>
              <a:rPr lang="en-US" sz="3900" b="1" dirty="0"/>
              <a:t>Purpose</a:t>
            </a:r>
          </a:p>
        </p:txBody>
      </p:sp>
      <p:sp>
        <p:nvSpPr>
          <p:cNvPr id="3" name="Content Placeholder 2"/>
          <p:cNvSpPr>
            <a:spLocks noGrp="1"/>
          </p:cNvSpPr>
          <p:nvPr>
            <p:ph idx="1"/>
          </p:nvPr>
        </p:nvSpPr>
        <p:spPr>
          <a:xfrm>
            <a:off x="685800" y="1219199"/>
            <a:ext cx="7772400" cy="5029200"/>
          </a:xfrm>
        </p:spPr>
        <p:txBody>
          <a:bodyPr>
            <a:normAutofit/>
          </a:bodyPr>
          <a:lstStyle/>
          <a:p>
            <a:pPr>
              <a:spcBef>
                <a:spcPts val="600"/>
              </a:spcBef>
              <a:spcAft>
                <a:spcPts val="600"/>
              </a:spcAft>
            </a:pPr>
            <a:r>
              <a:rPr lang="en-US" sz="3700" dirty="0"/>
              <a:t>Increase understanding of  the Community Schools model</a:t>
            </a:r>
          </a:p>
          <a:p>
            <a:pPr>
              <a:spcBef>
                <a:spcPts val="600"/>
              </a:spcBef>
              <a:spcAft>
                <a:spcPts val="600"/>
              </a:spcAft>
            </a:pPr>
            <a:r>
              <a:rPr lang="en-US" sz="3700" dirty="0"/>
              <a:t>Increase understanding of Expanded School Mental Health in West Virginia</a:t>
            </a:r>
          </a:p>
          <a:p>
            <a:pPr>
              <a:spcBef>
                <a:spcPts val="600"/>
              </a:spcBef>
              <a:spcAft>
                <a:spcPts val="600"/>
              </a:spcAft>
            </a:pPr>
            <a:r>
              <a:rPr lang="en-US" sz="3700" dirty="0"/>
              <a:t>Identify at least three resources for implementing school mental health services in a school.</a:t>
            </a:r>
          </a:p>
          <a:p>
            <a:pPr marL="0" indent="0">
              <a:spcBef>
                <a:spcPts val="600"/>
              </a:spcBef>
              <a:spcAft>
                <a:spcPts val="600"/>
              </a:spcAft>
              <a:buNone/>
            </a:pPr>
            <a:endParaRPr lang="en-US" sz="3700" dirty="0"/>
          </a:p>
        </p:txBody>
      </p:sp>
      <p:sp>
        <p:nvSpPr>
          <p:cNvPr id="4" name="Slide Number Placeholder 3"/>
          <p:cNvSpPr>
            <a:spLocks noGrp="1"/>
          </p:cNvSpPr>
          <p:nvPr>
            <p:ph type="sldNum" sz="quarter" idx="4294967295"/>
          </p:nvPr>
        </p:nvSpPr>
        <p:spPr>
          <a:xfrm>
            <a:off x="7391400" y="6273801"/>
            <a:ext cx="1752600" cy="365125"/>
          </a:xfrm>
        </p:spPr>
        <p:txBody>
          <a:bodyPr/>
          <a:lstStyle/>
          <a:p>
            <a:fld id="{46FFE80D-894F-4928-A243-87982988C335}" type="slidenum">
              <a:rPr lang="en-US" smtClean="0"/>
              <a:pPr/>
              <a:t>4</a:t>
            </a:fld>
            <a:endParaRPr lang="en-US"/>
          </a:p>
        </p:txBody>
      </p:sp>
    </p:spTree>
    <p:extLst>
      <p:ext uri="{BB962C8B-B14F-4D97-AF65-F5344CB8AC3E}">
        <p14:creationId xmlns:p14="http://schemas.microsoft.com/office/powerpoint/2010/main" val="15506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339" y="152401"/>
            <a:ext cx="5007511" cy="65183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162839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1"/>
            <a:ext cx="7391400" cy="914400"/>
          </a:xfrm>
        </p:spPr>
        <p:txBody>
          <a:bodyPr/>
          <a:lstStyle/>
          <a:p>
            <a:r>
              <a:rPr lang="en-US" dirty="0" smtClean="0"/>
              <a:t>Client Flow Process in YHS ESMH Program</a:t>
            </a:r>
            <a:endParaRPr lang="en-US" dirty="0"/>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67" r="767"/>
          <a:stretch>
            <a:fillRect/>
          </a:stretch>
        </p:blipFill>
        <p:spPr>
          <a:xfrm>
            <a:off x="3886200" y="1969699"/>
            <a:ext cx="4724400" cy="3922144"/>
          </a:xfrm>
        </p:spPr>
      </p:pic>
      <p:sp>
        <p:nvSpPr>
          <p:cNvPr id="7" name="Text Placeholder 6"/>
          <p:cNvSpPr>
            <a:spLocks noGrp="1"/>
          </p:cNvSpPr>
          <p:nvPr>
            <p:ph type="body" sz="half" idx="2"/>
          </p:nvPr>
        </p:nvSpPr>
        <p:spPr>
          <a:xfrm>
            <a:off x="762000" y="2133613"/>
            <a:ext cx="2953512" cy="3047999"/>
          </a:xfrm>
        </p:spPr>
        <p:txBody>
          <a:bodyPr>
            <a:normAutofit fontScale="92500" lnSpcReduction="10000"/>
          </a:bodyPr>
          <a:lstStyle/>
          <a:p>
            <a:pPr marL="285519" indent="-285519">
              <a:buFont typeface="Arial" pitchFamily="34" charset="0"/>
              <a:buChar char="•"/>
            </a:pPr>
            <a:r>
              <a:rPr lang="en-US" sz="2400" dirty="0"/>
              <a:t>Referrals may be initiated by parent, teacher, school nurse,  principal, SAT or student. </a:t>
            </a:r>
          </a:p>
          <a:p>
            <a:pPr marL="285519" indent="-285519">
              <a:buFont typeface="Arial" pitchFamily="34" charset="0"/>
              <a:buChar char="•"/>
            </a:pPr>
            <a:r>
              <a:rPr lang="en-US" sz="2400" dirty="0"/>
              <a:t>All in-school referrals go to the school counselor first</a:t>
            </a:r>
            <a:r>
              <a:rPr lang="en-US" dirty="0" smtClean="0"/>
              <a:t>.</a:t>
            </a:r>
            <a:endParaRPr lang="en-US" dirty="0"/>
          </a:p>
        </p:txBody>
      </p:sp>
    </p:spTree>
    <p:extLst>
      <p:ext uri="{BB962C8B-B14F-4D97-AF65-F5344CB8AC3E}">
        <p14:creationId xmlns:p14="http://schemas.microsoft.com/office/powerpoint/2010/main" val="1459545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57212"/>
            <a:ext cx="7315200" cy="1154097"/>
          </a:xfrm>
        </p:spPr>
        <p:txBody>
          <a:bodyPr>
            <a:normAutofit fontScale="90000"/>
          </a:bodyPr>
          <a:lstStyle/>
          <a:p>
            <a:r>
              <a:rPr lang="en-US" dirty="0" smtClean="0"/>
              <a:t>Short-term Outcome:  Remove Barriers to MH Services</a:t>
            </a:r>
            <a:endParaRPr lang="en-US" dirty="0"/>
          </a:p>
        </p:txBody>
      </p:sp>
      <p:sp>
        <p:nvSpPr>
          <p:cNvPr id="6" name="Content Placeholder 5"/>
          <p:cNvSpPr>
            <a:spLocks noGrp="1"/>
          </p:cNvSpPr>
          <p:nvPr>
            <p:ph sz="half" idx="4294967295"/>
          </p:nvPr>
        </p:nvSpPr>
        <p:spPr>
          <a:xfrm>
            <a:off x="228600" y="1851820"/>
            <a:ext cx="4038600" cy="4525963"/>
          </a:xfrm>
          <a:prstGeom prst="rect">
            <a:avLst/>
          </a:prstGeom>
        </p:spPr>
        <p:txBody>
          <a:bodyPr>
            <a:normAutofit/>
          </a:bodyPr>
          <a:lstStyle/>
          <a:p>
            <a:pPr marL="0" indent="0" algn="ctr">
              <a:buNone/>
            </a:pPr>
            <a:r>
              <a:rPr lang="en-US" b="1" i="1" dirty="0" smtClean="0"/>
              <a:t>BARRIER</a:t>
            </a:r>
          </a:p>
          <a:p>
            <a:r>
              <a:rPr lang="en-US" dirty="0" smtClean="0"/>
              <a:t>High social stigma associated with MH &amp; services</a:t>
            </a:r>
          </a:p>
          <a:p>
            <a:pPr marL="0" indent="0">
              <a:buNone/>
            </a:pPr>
            <a:endParaRPr lang="en-US" dirty="0" smtClean="0"/>
          </a:p>
          <a:p>
            <a:pPr marL="0" indent="0">
              <a:buNone/>
            </a:pPr>
            <a:endParaRPr lang="en-US" dirty="0" smtClean="0"/>
          </a:p>
          <a:p>
            <a:r>
              <a:rPr lang="en-US" dirty="0" smtClean="0"/>
              <a:t>Teachers/other school personnel feel unprepared</a:t>
            </a:r>
          </a:p>
        </p:txBody>
      </p:sp>
      <p:sp>
        <p:nvSpPr>
          <p:cNvPr id="7" name="Content Placeholder 6"/>
          <p:cNvSpPr>
            <a:spLocks noGrp="1"/>
          </p:cNvSpPr>
          <p:nvPr>
            <p:ph sz="half" idx="4294967295"/>
          </p:nvPr>
        </p:nvSpPr>
        <p:spPr>
          <a:xfrm>
            <a:off x="4876800" y="1851820"/>
            <a:ext cx="4038600" cy="4525963"/>
          </a:xfrm>
          <a:prstGeom prst="rect">
            <a:avLst/>
          </a:prstGeom>
        </p:spPr>
        <p:txBody>
          <a:bodyPr>
            <a:normAutofit/>
          </a:bodyPr>
          <a:lstStyle/>
          <a:p>
            <a:pPr marL="0" indent="0" algn="ctr">
              <a:buNone/>
            </a:pPr>
            <a:r>
              <a:rPr lang="en-US" b="1" i="1" dirty="0" smtClean="0"/>
              <a:t>PROGRAM RESPONSE</a:t>
            </a:r>
          </a:p>
          <a:p>
            <a:r>
              <a:rPr lang="en-US" dirty="0" smtClean="0">
                <a:solidFill>
                  <a:srgbClr val="FF0000"/>
                </a:solidFill>
              </a:rPr>
              <a:t>Move services to youths’ </a:t>
            </a:r>
            <a:r>
              <a:rPr lang="en-US" b="1" i="1" dirty="0" smtClean="0">
                <a:solidFill>
                  <a:srgbClr val="FF0000"/>
                </a:solidFill>
              </a:rPr>
              <a:t>natural environment </a:t>
            </a:r>
            <a:r>
              <a:rPr lang="en-US" dirty="0" smtClean="0"/>
              <a:t>(schools)</a:t>
            </a:r>
            <a:r>
              <a:rPr lang="en-US" b="1" i="1" dirty="0" smtClean="0"/>
              <a:t> </a:t>
            </a:r>
            <a:r>
              <a:rPr lang="en-US" b="1" i="1" dirty="0" smtClean="0">
                <a:solidFill>
                  <a:srgbClr val="FF0000"/>
                </a:solidFill>
              </a:rPr>
              <a:t>&amp; have a low profile initially~</a:t>
            </a:r>
          </a:p>
          <a:p>
            <a:endParaRPr lang="en-US" b="1" i="1" dirty="0" smtClean="0">
              <a:solidFill>
                <a:srgbClr val="FF0000"/>
              </a:solidFill>
            </a:endParaRPr>
          </a:p>
          <a:p>
            <a:r>
              <a:rPr lang="en-US" dirty="0" smtClean="0">
                <a:solidFill>
                  <a:srgbClr val="FF0000"/>
                </a:solidFill>
              </a:rPr>
              <a:t>Establish &amp; train </a:t>
            </a:r>
            <a:r>
              <a:rPr lang="en-US" b="1" i="1" dirty="0" smtClean="0">
                <a:solidFill>
                  <a:srgbClr val="FF0000"/>
                </a:solidFill>
              </a:rPr>
              <a:t>work teams</a:t>
            </a:r>
          </a:p>
          <a:p>
            <a:pPr lvl="1"/>
            <a:r>
              <a:rPr lang="en-US" b="1" i="1" dirty="0" smtClean="0"/>
              <a:t>Community (Core Team),</a:t>
            </a:r>
          </a:p>
          <a:p>
            <a:pPr lvl="1"/>
            <a:r>
              <a:rPr lang="en-US" b="1" i="1" dirty="0" smtClean="0"/>
              <a:t>Program team (school counselors, nurse, MH staff) work with SATs</a:t>
            </a:r>
          </a:p>
          <a:p>
            <a:r>
              <a:rPr lang="en-US" b="1" i="1" dirty="0" smtClean="0">
                <a:solidFill>
                  <a:srgbClr val="FF0000"/>
                </a:solidFill>
              </a:rPr>
              <a:t>Train</a:t>
            </a:r>
            <a:r>
              <a:rPr lang="en-US" dirty="0" smtClean="0">
                <a:solidFill>
                  <a:srgbClr val="FF0000"/>
                </a:solidFill>
              </a:rPr>
              <a:t> all school personnel</a:t>
            </a:r>
            <a:endParaRPr lang="en-US" dirty="0">
              <a:solidFill>
                <a:srgbClr val="FF0000"/>
              </a:solidFill>
            </a:endParaRPr>
          </a:p>
        </p:txBody>
      </p:sp>
      <p:sp>
        <p:nvSpPr>
          <p:cNvPr id="8" name="Right Arrow 7"/>
          <p:cNvSpPr/>
          <p:nvPr/>
        </p:nvSpPr>
        <p:spPr>
          <a:xfrm>
            <a:off x="4114800" y="2209801"/>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sp>
        <p:nvSpPr>
          <p:cNvPr id="9" name="Right Arrow 8"/>
          <p:cNvSpPr/>
          <p:nvPr/>
        </p:nvSpPr>
        <p:spPr>
          <a:xfrm>
            <a:off x="4114800" y="41148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a:endParaRPr lang="en-US">
              <a:solidFill>
                <a:prstClr val="white"/>
              </a:solidFill>
            </a:endParaRPr>
          </a:p>
        </p:txBody>
      </p:sp>
    </p:spTree>
    <p:extLst>
      <p:ext uri="{BB962C8B-B14F-4D97-AF65-F5344CB8AC3E}">
        <p14:creationId xmlns:p14="http://schemas.microsoft.com/office/powerpoint/2010/main" val="3045112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12"/>
            <a:ext cx="7315200" cy="1154097"/>
          </a:xfrm>
        </p:spPr>
        <p:txBody>
          <a:bodyPr/>
          <a:lstStyle/>
          <a:p>
            <a:r>
              <a:rPr lang="en-US" dirty="0" smtClean="0"/>
              <a:t>Barriers &amp; Response(cont.)</a:t>
            </a:r>
            <a:endParaRPr lang="en-US" dirty="0"/>
          </a:p>
        </p:txBody>
      </p:sp>
      <p:sp>
        <p:nvSpPr>
          <p:cNvPr id="3" name="Content Placeholder 2"/>
          <p:cNvSpPr>
            <a:spLocks noGrp="1"/>
          </p:cNvSpPr>
          <p:nvPr>
            <p:ph sz="half" idx="4294967295"/>
          </p:nvPr>
        </p:nvSpPr>
        <p:spPr>
          <a:xfrm>
            <a:off x="609600" y="1600200"/>
            <a:ext cx="4038600" cy="4525963"/>
          </a:xfrm>
          <a:prstGeom prst="rect">
            <a:avLst/>
          </a:prstGeom>
        </p:spPr>
        <p:txBody>
          <a:bodyPr>
            <a:normAutofit/>
          </a:bodyPr>
          <a:lstStyle/>
          <a:p>
            <a:r>
              <a:rPr lang="en-US" dirty="0" smtClean="0"/>
              <a:t>High gasoline prices &amp;  parents must miss work to get youth to appointments</a:t>
            </a:r>
          </a:p>
          <a:p>
            <a:endParaRPr lang="en-US" dirty="0"/>
          </a:p>
          <a:p>
            <a:r>
              <a:rPr lang="en-US" dirty="0" smtClean="0"/>
              <a:t>Lack of local access to high-end MH services</a:t>
            </a:r>
          </a:p>
          <a:p>
            <a:pPr marL="0" indent="0">
              <a:buNone/>
            </a:pPr>
            <a:r>
              <a:rPr lang="en-US" dirty="0" smtClean="0"/>
              <a:t> </a:t>
            </a:r>
          </a:p>
          <a:p>
            <a:r>
              <a:rPr lang="en-US" dirty="0" smtClean="0"/>
              <a:t>Confidential clinical records</a:t>
            </a:r>
          </a:p>
          <a:p>
            <a:pPr marL="0" indent="0">
              <a:buNone/>
            </a:pPr>
            <a:endParaRPr lang="en-US" dirty="0" smtClean="0"/>
          </a:p>
          <a:p>
            <a:endParaRPr lang="en-US" dirty="0" smtClean="0"/>
          </a:p>
          <a:p>
            <a:r>
              <a:rPr lang="en-US" dirty="0" smtClean="0"/>
              <a:t>Difficulty in keeping up with staff working in schools</a:t>
            </a:r>
            <a:endParaRPr lang="en-US" dirty="0"/>
          </a:p>
        </p:txBody>
      </p:sp>
      <p:sp>
        <p:nvSpPr>
          <p:cNvPr id="4" name="Content Placeholder 3"/>
          <p:cNvSpPr>
            <a:spLocks noGrp="1"/>
          </p:cNvSpPr>
          <p:nvPr>
            <p:ph sz="half" idx="4294967295"/>
          </p:nvPr>
        </p:nvSpPr>
        <p:spPr>
          <a:xfrm>
            <a:off x="4648200" y="1600200"/>
            <a:ext cx="4038600" cy="4525963"/>
          </a:xfrm>
          <a:prstGeom prst="rect">
            <a:avLst/>
          </a:prstGeom>
        </p:spPr>
        <p:txBody>
          <a:bodyPr>
            <a:normAutofit/>
          </a:bodyPr>
          <a:lstStyle/>
          <a:p>
            <a:r>
              <a:rPr lang="en-US" dirty="0" smtClean="0"/>
              <a:t>Move services closer to clients to </a:t>
            </a:r>
            <a:r>
              <a:rPr lang="en-US" b="1" i="1" dirty="0" smtClean="0">
                <a:solidFill>
                  <a:srgbClr val="FF0000"/>
                </a:solidFill>
              </a:rPr>
              <a:t>eliminate travel</a:t>
            </a:r>
          </a:p>
          <a:p>
            <a:pPr marL="0" indent="0">
              <a:buNone/>
            </a:pPr>
            <a:endParaRPr lang="en-US" dirty="0" smtClean="0"/>
          </a:p>
          <a:p>
            <a:endParaRPr lang="en-US" dirty="0" smtClean="0"/>
          </a:p>
          <a:p>
            <a:r>
              <a:rPr lang="en-US" dirty="0" smtClean="0"/>
              <a:t>Utilize </a:t>
            </a:r>
            <a:r>
              <a:rPr lang="en-US" b="1" i="1" dirty="0" smtClean="0">
                <a:solidFill>
                  <a:srgbClr val="FF0000"/>
                </a:solidFill>
              </a:rPr>
              <a:t>telemental health</a:t>
            </a:r>
            <a:r>
              <a:rPr lang="en-US" dirty="0" smtClean="0"/>
              <a:t> services called, </a:t>
            </a:r>
            <a:r>
              <a:rPr lang="en-US" b="1" i="1" dirty="0" smtClean="0">
                <a:solidFill>
                  <a:srgbClr val="FF0000"/>
                </a:solidFill>
              </a:rPr>
              <a:t>YHS-Telecare</a:t>
            </a:r>
          </a:p>
          <a:p>
            <a:endParaRPr lang="en-US" b="1" i="1" dirty="0" smtClean="0">
              <a:solidFill>
                <a:srgbClr val="FF0000"/>
              </a:solidFill>
            </a:endParaRPr>
          </a:p>
          <a:p>
            <a:r>
              <a:rPr lang="en-US" b="1" i="1" dirty="0" smtClean="0">
                <a:solidFill>
                  <a:srgbClr val="FF0000"/>
                </a:solidFill>
              </a:rPr>
              <a:t> Web-based electronic records</a:t>
            </a:r>
          </a:p>
          <a:p>
            <a:pPr marL="0" indent="0">
              <a:buNone/>
            </a:pPr>
            <a:endParaRPr lang="en-US" b="1" i="1" dirty="0" smtClean="0">
              <a:solidFill>
                <a:srgbClr val="FF0000"/>
              </a:solidFill>
            </a:endParaRPr>
          </a:p>
          <a:p>
            <a:r>
              <a:rPr lang="en-US" b="1" i="1" dirty="0" smtClean="0">
                <a:solidFill>
                  <a:srgbClr val="FF0000"/>
                </a:solidFill>
              </a:rPr>
              <a:t> Central scheduling</a:t>
            </a:r>
          </a:p>
          <a:p>
            <a:endParaRPr lang="en-US" dirty="0"/>
          </a:p>
          <a:p>
            <a:endParaRPr lang="en-US" dirty="0"/>
          </a:p>
        </p:txBody>
      </p:sp>
    </p:spTree>
    <p:extLst>
      <p:ext uri="{BB962C8B-B14F-4D97-AF65-F5344CB8AC3E}">
        <p14:creationId xmlns:p14="http://schemas.microsoft.com/office/powerpoint/2010/main" val="1923192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12"/>
            <a:ext cx="7315200" cy="1154097"/>
          </a:xfrm>
        </p:spPr>
        <p:txBody>
          <a:bodyPr/>
          <a:lstStyle/>
          <a:p>
            <a:r>
              <a:rPr lang="en-US" dirty="0" smtClean="0"/>
              <a:t>Current Services</a:t>
            </a:r>
            <a:endParaRPr lang="en-US" dirty="0"/>
          </a:p>
        </p:txBody>
      </p:sp>
      <p:sp>
        <p:nvSpPr>
          <p:cNvPr id="3" name="Content Placeholder 2"/>
          <p:cNvSpPr>
            <a:spLocks noGrp="1"/>
          </p:cNvSpPr>
          <p:nvPr>
            <p:ph sz="half" idx="4294967295"/>
          </p:nvPr>
        </p:nvSpPr>
        <p:spPr>
          <a:xfrm>
            <a:off x="457200" y="1600200"/>
            <a:ext cx="4038600" cy="4525963"/>
          </a:xfrm>
          <a:prstGeom prst="rect">
            <a:avLst/>
          </a:prstGeom>
        </p:spPr>
        <p:txBody>
          <a:bodyPr>
            <a:normAutofit/>
          </a:bodyPr>
          <a:lstStyle/>
          <a:p>
            <a:r>
              <a:rPr lang="en-US" dirty="0" smtClean="0"/>
              <a:t>Tier 3</a:t>
            </a:r>
          </a:p>
          <a:p>
            <a:pPr lvl="1"/>
            <a:r>
              <a:rPr lang="en-US" sz="2000" dirty="0"/>
              <a:t>Individual &amp; Group Therapies (all must be evidence-based)</a:t>
            </a:r>
          </a:p>
          <a:p>
            <a:pPr lvl="1"/>
            <a:r>
              <a:rPr lang="en-US" sz="2000" dirty="0"/>
              <a:t>Family Therapy</a:t>
            </a:r>
          </a:p>
          <a:p>
            <a:pPr lvl="1"/>
            <a:r>
              <a:rPr lang="en-US" sz="2000" dirty="0"/>
              <a:t>Psychiatry</a:t>
            </a:r>
          </a:p>
          <a:p>
            <a:pPr lvl="1"/>
            <a:r>
              <a:rPr lang="en-US" sz="2000" dirty="0"/>
              <a:t>Psychology</a:t>
            </a:r>
          </a:p>
          <a:p>
            <a:endParaRPr lang="en-US" dirty="0" smtClean="0"/>
          </a:p>
          <a:p>
            <a:r>
              <a:rPr lang="en-US" dirty="0" smtClean="0"/>
              <a:t>Tier 2</a:t>
            </a:r>
          </a:p>
          <a:p>
            <a:pPr lvl="1"/>
            <a:r>
              <a:rPr lang="en-US" sz="2000" dirty="0"/>
              <a:t>Early Intervention Groups (small groups, or classroom intervention)</a:t>
            </a:r>
          </a:p>
          <a:p>
            <a:pPr lvl="1"/>
            <a:endParaRPr lang="en-US" dirty="0" smtClean="0"/>
          </a:p>
          <a:p>
            <a:endParaRPr lang="en-US" dirty="0" smtClean="0"/>
          </a:p>
          <a:p>
            <a:endParaRPr lang="en-US" dirty="0"/>
          </a:p>
        </p:txBody>
      </p:sp>
      <p:sp>
        <p:nvSpPr>
          <p:cNvPr id="4" name="Content Placeholder 3"/>
          <p:cNvSpPr>
            <a:spLocks noGrp="1"/>
          </p:cNvSpPr>
          <p:nvPr>
            <p:ph sz="half" idx="4294967295"/>
          </p:nvPr>
        </p:nvSpPr>
        <p:spPr>
          <a:xfrm>
            <a:off x="4648200" y="1600200"/>
            <a:ext cx="4038600" cy="4525963"/>
          </a:xfrm>
          <a:prstGeom prst="rect">
            <a:avLst/>
          </a:prstGeom>
        </p:spPr>
        <p:txBody>
          <a:bodyPr>
            <a:normAutofit/>
          </a:bodyPr>
          <a:lstStyle/>
          <a:p>
            <a:r>
              <a:rPr lang="en-US" dirty="0" smtClean="0"/>
              <a:t>Tier 1</a:t>
            </a:r>
          </a:p>
          <a:p>
            <a:pPr lvl="1"/>
            <a:r>
              <a:rPr lang="en-US" sz="2000" dirty="0"/>
              <a:t>Dinosaur School Classroom Intervention (Kindergarten, early elementary)</a:t>
            </a:r>
          </a:p>
          <a:p>
            <a:pPr lvl="1"/>
            <a:r>
              <a:rPr lang="en-US" sz="2000" dirty="0"/>
              <a:t>SOS for Suicide Prevention</a:t>
            </a:r>
          </a:p>
          <a:p>
            <a:pPr lvl="1"/>
            <a:r>
              <a:rPr lang="en-US" sz="2000" dirty="0"/>
              <a:t>Summer Group Program (Pocahontas County)</a:t>
            </a:r>
          </a:p>
          <a:p>
            <a:pPr lvl="1"/>
            <a:r>
              <a:rPr lang="en-US" sz="2000" dirty="0"/>
              <a:t>Primary Prevention Classroom group interventions </a:t>
            </a:r>
          </a:p>
          <a:p>
            <a:pPr lvl="1"/>
            <a:endParaRPr lang="en-US" dirty="0"/>
          </a:p>
        </p:txBody>
      </p:sp>
    </p:spTree>
    <p:extLst>
      <p:ext uri="{BB962C8B-B14F-4D97-AF65-F5344CB8AC3E}">
        <p14:creationId xmlns:p14="http://schemas.microsoft.com/office/powerpoint/2010/main" val="144903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977761" y="940421"/>
            <a:ext cx="7771680" cy="1362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72" tIns="40787" rIns="81572" bIns="40787"/>
          <a:lstStyle>
            <a:lvl1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1pPr>
            <a:lvl2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2pPr>
            <a:lvl3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3pPr>
            <a:lvl4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4pPr>
            <a:lvl5pPr eaLnBrk="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571500" algn="l"/>
                <a:tab pos="946150" algn="l"/>
                <a:tab pos="1666875" algn="l"/>
                <a:tab pos="2384425" algn="l"/>
                <a:tab pos="3105150" algn="l"/>
                <a:tab pos="3824288" algn="l"/>
                <a:tab pos="4541838" algn="l"/>
                <a:tab pos="5262563" algn="l"/>
                <a:tab pos="5980113" algn="l"/>
                <a:tab pos="6700838" algn="l"/>
                <a:tab pos="7419975" algn="l"/>
                <a:tab pos="8137525" algn="l"/>
                <a:tab pos="8858250" algn="l"/>
                <a:tab pos="9575800" algn="l"/>
                <a:tab pos="10294938" algn="l"/>
                <a:tab pos="11015663" algn="l"/>
              </a:tabLst>
              <a:defRPr>
                <a:solidFill>
                  <a:schemeClr val="tx1"/>
                </a:solidFill>
                <a:latin typeface="Arial" charset="0"/>
                <a:ea typeface="Microsoft YaHei" charset="-122"/>
              </a:defRPr>
            </a:lvl9pPr>
          </a:lstStyle>
          <a:p>
            <a:pPr algn="ctr" eaLnBrk="1"/>
            <a:r>
              <a:rPr lang="en-US" altLang="en-US" sz="3700" b="1" i="1">
                <a:solidFill>
                  <a:srgbClr val="E6E6E6"/>
                </a:solidFill>
              </a:rPr>
              <a:t>Original forecasts which turned out </a:t>
            </a:r>
            <a:r>
              <a:rPr lang="en-US" altLang="en-US" sz="3700" b="1" i="1">
                <a:solidFill>
                  <a:srgbClr val="FF0000"/>
                </a:solidFill>
              </a:rPr>
              <a:t>to</a:t>
            </a:r>
            <a:r>
              <a:rPr lang="en-US" altLang="en-US" sz="3700" b="1" i="1">
                <a:solidFill>
                  <a:srgbClr val="E6E6E6"/>
                </a:solidFill>
              </a:rPr>
              <a:t> be true</a:t>
            </a:r>
            <a:br>
              <a:rPr lang="en-US" altLang="en-US" sz="3700" b="1" i="1">
                <a:solidFill>
                  <a:srgbClr val="E6E6E6"/>
                </a:solidFill>
              </a:rPr>
            </a:br>
            <a:r>
              <a:rPr lang="en-US" altLang="en-US" sz="3700" b="1" i="1">
                <a:solidFill>
                  <a:srgbClr val="E6E6E6"/>
                </a:solidFill>
              </a:rPr>
              <a:t>~</a:t>
            </a:r>
            <a:br>
              <a:rPr lang="en-US" altLang="en-US" sz="3700" b="1" i="1">
                <a:solidFill>
                  <a:srgbClr val="E6E6E6"/>
                </a:solidFill>
              </a:rPr>
            </a:br>
            <a:r>
              <a:rPr lang="en-US" altLang="en-US" sz="3700" b="1" i="1">
                <a:solidFill>
                  <a:srgbClr val="FFFF00"/>
                </a:solidFill>
                <a:latin typeface="Times New Roman" pitchFamily="16" charset="0"/>
              </a:rPr>
              <a:t>Children  &amp; Parents will Benefit </a:t>
            </a:r>
            <a:br>
              <a:rPr lang="en-US" altLang="en-US" sz="3700" b="1" i="1">
                <a:solidFill>
                  <a:srgbClr val="FFFF00"/>
                </a:solidFill>
                <a:latin typeface="Times New Roman" pitchFamily="16" charset="0"/>
              </a:rPr>
            </a:br>
            <a:r>
              <a:rPr lang="en-US" altLang="en-US" sz="3700" b="1" i="1">
                <a:solidFill>
                  <a:srgbClr val="FFFF00"/>
                </a:solidFill>
                <a:latin typeface="Times New Roman" pitchFamily="16" charset="0"/>
              </a:rPr>
              <a:t/>
            </a:r>
            <a:br>
              <a:rPr lang="en-US" altLang="en-US" sz="3700" b="1" i="1">
                <a:solidFill>
                  <a:srgbClr val="FFFF00"/>
                </a:solidFill>
                <a:latin typeface="Times New Roman" pitchFamily="16" charset="0"/>
              </a:rPr>
            </a:br>
            <a:r>
              <a:rPr lang="en-US" altLang="en-US" sz="3700" b="1" i="1">
                <a:solidFill>
                  <a:srgbClr val="FFFF00"/>
                </a:solidFill>
                <a:latin typeface="Times New Roman" pitchFamily="16" charset="0"/>
              </a:rPr>
              <a:t> Schools and Communities will Benefit</a:t>
            </a:r>
            <a:br>
              <a:rPr lang="en-US" altLang="en-US" sz="3700" b="1" i="1">
                <a:solidFill>
                  <a:srgbClr val="FFFF00"/>
                </a:solidFill>
                <a:latin typeface="Times New Roman" pitchFamily="16" charset="0"/>
              </a:rPr>
            </a:br>
            <a:r>
              <a:rPr lang="en-US" altLang="en-US" sz="3700" b="1" i="1">
                <a:solidFill>
                  <a:srgbClr val="FFFF00"/>
                </a:solidFill>
                <a:latin typeface="Times New Roman" pitchFamily="16" charset="0"/>
              </a:rPr>
              <a:t/>
            </a:r>
            <a:br>
              <a:rPr lang="en-US" altLang="en-US" sz="3700" b="1" i="1">
                <a:solidFill>
                  <a:srgbClr val="FFFF00"/>
                </a:solidFill>
                <a:latin typeface="Times New Roman" pitchFamily="16" charset="0"/>
              </a:rPr>
            </a:br>
            <a:r>
              <a:rPr lang="en-US" altLang="en-US" sz="3700" b="1" i="1">
                <a:solidFill>
                  <a:srgbClr val="FFFF00"/>
                </a:solidFill>
                <a:latin typeface="Times New Roman" pitchFamily="16" charset="0"/>
              </a:rPr>
              <a:t>Collaborative Mental Health Organizations will Benefit</a:t>
            </a:r>
            <a:br>
              <a:rPr lang="en-US" altLang="en-US" sz="3700" b="1" i="1">
                <a:solidFill>
                  <a:srgbClr val="FFFF00"/>
                </a:solidFill>
                <a:latin typeface="Times New Roman" pitchFamily="16" charset="0"/>
              </a:rPr>
            </a:br>
            <a:endParaRPr lang="en-US" altLang="en-US" sz="3700" b="1" i="1">
              <a:solidFill>
                <a:srgbClr val="FFFF00"/>
              </a:solidFill>
              <a:latin typeface="Times New Roman" pitchFamily="16" charset="0"/>
            </a:endParaRPr>
          </a:p>
        </p:txBody>
      </p:sp>
    </p:spTree>
    <p:extLst>
      <p:ext uri="{BB962C8B-B14F-4D97-AF65-F5344CB8AC3E}">
        <p14:creationId xmlns:p14="http://schemas.microsoft.com/office/powerpoint/2010/main" val="26461756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609600" y="940419"/>
            <a:ext cx="7771680" cy="1362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72" tIns="40787" rIns="81572" bIns="40787"/>
          <a:lstStyle>
            <a:lvl1pPr marL="642938" indent="-569913" eaLnBrk="0">
              <a:tabLst>
                <a:tab pos="1143000" algn="l"/>
                <a:tab pos="1517650" algn="l"/>
                <a:tab pos="2238375" algn="l"/>
                <a:tab pos="2955925" algn="l"/>
                <a:tab pos="3676650" algn="l"/>
                <a:tab pos="4395788" algn="l"/>
                <a:tab pos="5113338" algn="l"/>
                <a:tab pos="5834063" algn="l"/>
                <a:tab pos="6551613" algn="l"/>
                <a:tab pos="7272338" algn="l"/>
                <a:tab pos="7991475" algn="l"/>
                <a:tab pos="8709025" algn="l"/>
                <a:tab pos="9429750" algn="l"/>
                <a:tab pos="10147300" algn="l"/>
                <a:tab pos="10866438" algn="l"/>
                <a:tab pos="11587163" algn="l"/>
              </a:tabLst>
              <a:defRPr>
                <a:solidFill>
                  <a:schemeClr val="tx1"/>
                </a:solidFill>
                <a:latin typeface="Arial" charset="0"/>
                <a:ea typeface="Microsoft YaHei" charset="-122"/>
              </a:defRPr>
            </a:lvl1pPr>
            <a:lvl2pPr eaLnBrk="0">
              <a:tabLst>
                <a:tab pos="1143000" algn="l"/>
                <a:tab pos="1517650" algn="l"/>
                <a:tab pos="2238375" algn="l"/>
                <a:tab pos="2955925" algn="l"/>
                <a:tab pos="3676650" algn="l"/>
                <a:tab pos="4395788" algn="l"/>
                <a:tab pos="5113338" algn="l"/>
                <a:tab pos="5834063" algn="l"/>
                <a:tab pos="6551613" algn="l"/>
                <a:tab pos="7272338" algn="l"/>
                <a:tab pos="7991475" algn="l"/>
                <a:tab pos="8709025" algn="l"/>
                <a:tab pos="9429750" algn="l"/>
                <a:tab pos="10147300" algn="l"/>
                <a:tab pos="10866438" algn="l"/>
                <a:tab pos="11587163" algn="l"/>
              </a:tabLst>
              <a:defRPr>
                <a:solidFill>
                  <a:schemeClr val="tx1"/>
                </a:solidFill>
                <a:latin typeface="Arial" charset="0"/>
                <a:ea typeface="Microsoft YaHei" charset="-122"/>
              </a:defRPr>
            </a:lvl2pPr>
            <a:lvl3pPr eaLnBrk="0">
              <a:tabLst>
                <a:tab pos="1143000" algn="l"/>
                <a:tab pos="1517650" algn="l"/>
                <a:tab pos="2238375" algn="l"/>
                <a:tab pos="2955925" algn="l"/>
                <a:tab pos="3676650" algn="l"/>
                <a:tab pos="4395788" algn="l"/>
                <a:tab pos="5113338" algn="l"/>
                <a:tab pos="5834063" algn="l"/>
                <a:tab pos="6551613" algn="l"/>
                <a:tab pos="7272338" algn="l"/>
                <a:tab pos="7991475" algn="l"/>
                <a:tab pos="8709025" algn="l"/>
                <a:tab pos="9429750" algn="l"/>
                <a:tab pos="10147300" algn="l"/>
                <a:tab pos="10866438" algn="l"/>
                <a:tab pos="11587163" algn="l"/>
              </a:tabLst>
              <a:defRPr>
                <a:solidFill>
                  <a:schemeClr val="tx1"/>
                </a:solidFill>
                <a:latin typeface="Arial" charset="0"/>
                <a:ea typeface="Microsoft YaHei" charset="-122"/>
              </a:defRPr>
            </a:lvl3pPr>
            <a:lvl4pPr eaLnBrk="0">
              <a:tabLst>
                <a:tab pos="1143000" algn="l"/>
                <a:tab pos="1517650" algn="l"/>
                <a:tab pos="2238375" algn="l"/>
                <a:tab pos="2955925" algn="l"/>
                <a:tab pos="3676650" algn="l"/>
                <a:tab pos="4395788" algn="l"/>
                <a:tab pos="5113338" algn="l"/>
                <a:tab pos="5834063" algn="l"/>
                <a:tab pos="6551613" algn="l"/>
                <a:tab pos="7272338" algn="l"/>
                <a:tab pos="7991475" algn="l"/>
                <a:tab pos="8709025" algn="l"/>
                <a:tab pos="9429750" algn="l"/>
                <a:tab pos="10147300" algn="l"/>
                <a:tab pos="10866438" algn="l"/>
                <a:tab pos="11587163" algn="l"/>
              </a:tabLst>
              <a:defRPr>
                <a:solidFill>
                  <a:schemeClr val="tx1"/>
                </a:solidFill>
                <a:latin typeface="Arial" charset="0"/>
                <a:ea typeface="Microsoft YaHei" charset="-122"/>
              </a:defRPr>
            </a:lvl4pPr>
            <a:lvl5pPr eaLnBrk="0">
              <a:tabLst>
                <a:tab pos="1143000" algn="l"/>
                <a:tab pos="1517650" algn="l"/>
                <a:tab pos="2238375" algn="l"/>
                <a:tab pos="2955925" algn="l"/>
                <a:tab pos="3676650" algn="l"/>
                <a:tab pos="4395788" algn="l"/>
                <a:tab pos="5113338" algn="l"/>
                <a:tab pos="5834063" algn="l"/>
                <a:tab pos="6551613" algn="l"/>
                <a:tab pos="7272338" algn="l"/>
                <a:tab pos="7991475" algn="l"/>
                <a:tab pos="8709025" algn="l"/>
                <a:tab pos="9429750" algn="l"/>
                <a:tab pos="10147300" algn="l"/>
                <a:tab pos="10866438" algn="l"/>
                <a:tab pos="11587163"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1143000" algn="l"/>
                <a:tab pos="1517650" algn="l"/>
                <a:tab pos="2238375" algn="l"/>
                <a:tab pos="2955925" algn="l"/>
                <a:tab pos="3676650" algn="l"/>
                <a:tab pos="4395788" algn="l"/>
                <a:tab pos="5113338" algn="l"/>
                <a:tab pos="5834063" algn="l"/>
                <a:tab pos="6551613" algn="l"/>
                <a:tab pos="7272338" algn="l"/>
                <a:tab pos="7991475" algn="l"/>
                <a:tab pos="8709025" algn="l"/>
                <a:tab pos="9429750" algn="l"/>
                <a:tab pos="10147300" algn="l"/>
                <a:tab pos="10866438" algn="l"/>
                <a:tab pos="11587163"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1143000" algn="l"/>
                <a:tab pos="1517650" algn="l"/>
                <a:tab pos="2238375" algn="l"/>
                <a:tab pos="2955925" algn="l"/>
                <a:tab pos="3676650" algn="l"/>
                <a:tab pos="4395788" algn="l"/>
                <a:tab pos="5113338" algn="l"/>
                <a:tab pos="5834063" algn="l"/>
                <a:tab pos="6551613" algn="l"/>
                <a:tab pos="7272338" algn="l"/>
                <a:tab pos="7991475" algn="l"/>
                <a:tab pos="8709025" algn="l"/>
                <a:tab pos="9429750" algn="l"/>
                <a:tab pos="10147300" algn="l"/>
                <a:tab pos="10866438" algn="l"/>
                <a:tab pos="11587163"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1143000" algn="l"/>
                <a:tab pos="1517650" algn="l"/>
                <a:tab pos="2238375" algn="l"/>
                <a:tab pos="2955925" algn="l"/>
                <a:tab pos="3676650" algn="l"/>
                <a:tab pos="4395788" algn="l"/>
                <a:tab pos="5113338" algn="l"/>
                <a:tab pos="5834063" algn="l"/>
                <a:tab pos="6551613" algn="l"/>
                <a:tab pos="7272338" algn="l"/>
                <a:tab pos="7991475" algn="l"/>
                <a:tab pos="8709025" algn="l"/>
                <a:tab pos="9429750" algn="l"/>
                <a:tab pos="10147300" algn="l"/>
                <a:tab pos="10866438" algn="l"/>
                <a:tab pos="11587163"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1143000" algn="l"/>
                <a:tab pos="1517650" algn="l"/>
                <a:tab pos="2238375" algn="l"/>
                <a:tab pos="2955925" algn="l"/>
                <a:tab pos="3676650" algn="l"/>
                <a:tab pos="4395788" algn="l"/>
                <a:tab pos="5113338" algn="l"/>
                <a:tab pos="5834063" algn="l"/>
                <a:tab pos="6551613" algn="l"/>
                <a:tab pos="7272338" algn="l"/>
                <a:tab pos="7991475" algn="l"/>
                <a:tab pos="8709025" algn="l"/>
                <a:tab pos="9429750" algn="l"/>
                <a:tab pos="10147300" algn="l"/>
                <a:tab pos="10866438" algn="l"/>
                <a:tab pos="11587163" algn="l"/>
              </a:tabLst>
              <a:defRPr>
                <a:solidFill>
                  <a:schemeClr val="tx1"/>
                </a:solidFill>
                <a:latin typeface="Arial" charset="0"/>
                <a:ea typeface="Microsoft YaHei" charset="-122"/>
              </a:defRPr>
            </a:lvl9pPr>
          </a:lstStyle>
          <a:p>
            <a:pPr marL="72968" indent="0" algn="ctr" eaLnBrk="1">
              <a:buClr>
                <a:srgbClr val="FF9966"/>
              </a:buClr>
              <a:buSzPct val="75000"/>
            </a:pPr>
            <a:r>
              <a:rPr lang="en-US" altLang="en-US" sz="3700" b="1" i="1" dirty="0">
                <a:solidFill>
                  <a:srgbClr val="E6E6E6"/>
                </a:solidFill>
              </a:rPr>
              <a:t>Original forecasts which turned out </a:t>
            </a:r>
            <a:r>
              <a:rPr lang="en-US" altLang="en-US" sz="3700" b="1" i="1" dirty="0">
                <a:solidFill>
                  <a:srgbClr val="FF0000"/>
                </a:solidFill>
              </a:rPr>
              <a:t>NOT</a:t>
            </a:r>
            <a:r>
              <a:rPr lang="en-US" altLang="en-US" sz="3700" b="1" i="1" dirty="0">
                <a:solidFill>
                  <a:srgbClr val="E6E6E6"/>
                </a:solidFill>
              </a:rPr>
              <a:t> to be true</a:t>
            </a:r>
            <a:br>
              <a:rPr lang="en-US" altLang="en-US" sz="3700" b="1" i="1" dirty="0">
                <a:solidFill>
                  <a:srgbClr val="E6E6E6"/>
                </a:solidFill>
              </a:rPr>
            </a:br>
            <a:r>
              <a:rPr lang="en-US" altLang="en-US" sz="3700" b="1" i="1" dirty="0">
                <a:solidFill>
                  <a:srgbClr val="E6E6E6"/>
                </a:solidFill>
              </a:rPr>
              <a:t>~</a:t>
            </a:r>
            <a:br>
              <a:rPr lang="en-US" altLang="en-US" sz="3700" b="1" i="1" dirty="0">
                <a:solidFill>
                  <a:srgbClr val="E6E6E6"/>
                </a:solidFill>
              </a:rPr>
            </a:br>
            <a:r>
              <a:rPr lang="en-US" altLang="en-US" sz="3700" b="1" i="1" dirty="0">
                <a:solidFill>
                  <a:srgbClr val="FFFF00"/>
                </a:solidFill>
                <a:latin typeface="Times New Roman" pitchFamily="16" charset="0"/>
              </a:rPr>
              <a:t>Instituting </a:t>
            </a:r>
            <a:r>
              <a:rPr lang="en-US" altLang="en-US" sz="3700" b="1" i="1" dirty="0" err="1">
                <a:solidFill>
                  <a:srgbClr val="FFFF00"/>
                </a:solidFill>
                <a:latin typeface="Times New Roman" pitchFamily="16" charset="0"/>
              </a:rPr>
              <a:t>telemental</a:t>
            </a:r>
            <a:r>
              <a:rPr lang="en-US" altLang="en-US" sz="3700" b="1" i="1" dirty="0">
                <a:solidFill>
                  <a:srgbClr val="FFFF00"/>
                </a:solidFill>
                <a:latin typeface="Times New Roman" pitchFamily="16" charset="0"/>
              </a:rPr>
              <a:t> health services would be easy!</a:t>
            </a:r>
            <a:br>
              <a:rPr lang="en-US" altLang="en-US" sz="3700" b="1" i="1" dirty="0">
                <a:solidFill>
                  <a:srgbClr val="FFFF00"/>
                </a:solidFill>
                <a:latin typeface="Times New Roman" pitchFamily="16" charset="0"/>
              </a:rPr>
            </a:br>
            <a:r>
              <a:rPr lang="en-US" altLang="en-US" sz="3700" b="1" i="1" dirty="0">
                <a:solidFill>
                  <a:srgbClr val="FFFF00"/>
                </a:solidFill>
                <a:latin typeface="Times New Roman" pitchFamily="16" charset="0"/>
              </a:rPr>
              <a:t/>
            </a:r>
            <a:br>
              <a:rPr lang="en-US" altLang="en-US" sz="3700" b="1" i="1" dirty="0">
                <a:solidFill>
                  <a:srgbClr val="FFFF00"/>
                </a:solidFill>
                <a:latin typeface="Times New Roman" pitchFamily="16" charset="0"/>
              </a:rPr>
            </a:br>
            <a:r>
              <a:rPr lang="en-US" altLang="en-US" sz="3700" b="1" i="1" dirty="0">
                <a:solidFill>
                  <a:srgbClr val="FFFF00"/>
                </a:solidFill>
                <a:latin typeface="Times New Roman" pitchFamily="16" charset="0"/>
              </a:rPr>
              <a:t>Schools would not be receptive!</a:t>
            </a:r>
            <a:br>
              <a:rPr lang="en-US" altLang="en-US" sz="3700" b="1" i="1" dirty="0">
                <a:solidFill>
                  <a:srgbClr val="FFFF00"/>
                </a:solidFill>
                <a:latin typeface="Times New Roman" pitchFamily="16" charset="0"/>
              </a:rPr>
            </a:br>
            <a:r>
              <a:rPr lang="en-US" altLang="en-US" sz="3700" b="1" i="1" dirty="0">
                <a:solidFill>
                  <a:srgbClr val="FFFF00"/>
                </a:solidFill>
                <a:latin typeface="Times New Roman" pitchFamily="16" charset="0"/>
              </a:rPr>
              <a:t/>
            </a:r>
            <a:br>
              <a:rPr lang="en-US" altLang="en-US" sz="3700" b="1" i="1" dirty="0">
                <a:solidFill>
                  <a:srgbClr val="FFFF00"/>
                </a:solidFill>
                <a:latin typeface="Times New Roman" pitchFamily="16" charset="0"/>
              </a:rPr>
            </a:br>
            <a:r>
              <a:rPr lang="en-US" altLang="en-US" sz="3700" b="1" i="1" dirty="0">
                <a:solidFill>
                  <a:srgbClr val="FFFF00"/>
                </a:solidFill>
                <a:latin typeface="Times New Roman" pitchFamily="16" charset="0"/>
              </a:rPr>
              <a:t>Staff would not be receptive!</a:t>
            </a:r>
          </a:p>
        </p:txBody>
      </p:sp>
    </p:spTree>
    <p:extLst>
      <p:ext uri="{BB962C8B-B14F-4D97-AF65-F5344CB8AC3E}">
        <p14:creationId xmlns:p14="http://schemas.microsoft.com/office/powerpoint/2010/main" val="11165577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019520" y="1036920"/>
            <a:ext cx="7689600" cy="5059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572" tIns="18272" rIns="81572" bIns="40787"/>
          <a:lstStyle>
            <a:lvl1pPr eaLnBrk="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1pPr>
            <a:lvl2pPr eaLnBrk="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2pPr>
            <a:lvl3pPr eaLnBrk="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3pPr>
            <a:lvl4pPr eaLnBrk="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4pPr>
            <a:lvl5pPr eaLnBrk="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685800" algn="l"/>
                <a:tab pos="1058863" algn="l"/>
                <a:tab pos="1779588" algn="l"/>
                <a:tab pos="2497138" algn="l"/>
                <a:tab pos="3216275" algn="l"/>
                <a:tab pos="3937000" algn="l"/>
                <a:tab pos="4654550" algn="l"/>
                <a:tab pos="5375275" algn="l"/>
                <a:tab pos="6092825" algn="l"/>
                <a:tab pos="6811963" algn="l"/>
                <a:tab pos="7532688" algn="l"/>
                <a:tab pos="8250238" algn="l"/>
                <a:tab pos="8970963" algn="l"/>
                <a:tab pos="9688513" algn="l"/>
                <a:tab pos="10407650" algn="l"/>
                <a:tab pos="11128375" algn="l"/>
              </a:tabLst>
              <a:defRPr>
                <a:solidFill>
                  <a:schemeClr val="tx1"/>
                </a:solidFill>
                <a:latin typeface="Arial" charset="0"/>
                <a:ea typeface="Microsoft YaHei" charset="-122"/>
              </a:defRPr>
            </a:lvl9pPr>
          </a:lstStyle>
          <a:p>
            <a:pPr algn="ctr" eaLnBrk="1">
              <a:lnSpc>
                <a:spcPct val="95000"/>
              </a:lnSpc>
            </a:pPr>
            <a:endParaRPr lang="en-US" altLang="en-US" sz="3000" dirty="0">
              <a:solidFill>
                <a:srgbClr val="E6E6E6"/>
              </a:solidFill>
              <a:latin typeface="Times New Roman" pitchFamily="16" charset="0"/>
            </a:endParaRPr>
          </a:p>
          <a:p>
            <a:pPr algn="ctr" eaLnBrk="1">
              <a:lnSpc>
                <a:spcPct val="95000"/>
              </a:lnSpc>
            </a:pPr>
            <a:endParaRPr lang="en-US" altLang="en-US" sz="3700" dirty="0">
              <a:solidFill>
                <a:srgbClr val="E6E6E6"/>
              </a:solidFill>
              <a:latin typeface="Times New Roman" pitchFamily="16" charset="0"/>
            </a:endParaRPr>
          </a:p>
          <a:p>
            <a:pPr algn="ctr" eaLnBrk="1">
              <a:lnSpc>
                <a:spcPct val="95000"/>
              </a:lnSpc>
            </a:pPr>
            <a:endParaRPr lang="en-US" altLang="en-US" sz="3700" dirty="0">
              <a:solidFill>
                <a:srgbClr val="E6E6E6"/>
              </a:solidFill>
              <a:latin typeface="Times New Roman" pitchFamily="16" charset="0"/>
            </a:endParaRPr>
          </a:p>
          <a:p>
            <a:pPr algn="ctr" eaLnBrk="1">
              <a:lnSpc>
                <a:spcPct val="95000"/>
              </a:lnSpc>
            </a:pPr>
            <a:endParaRPr lang="en-US" altLang="en-US" sz="3700" dirty="0">
              <a:solidFill>
                <a:srgbClr val="E6E6E6"/>
              </a:solidFill>
              <a:latin typeface="Times New Roman" pitchFamily="16" charset="0"/>
            </a:endParaRPr>
          </a:p>
          <a:p>
            <a:pPr algn="ctr" eaLnBrk="1">
              <a:lnSpc>
                <a:spcPct val="95000"/>
              </a:lnSpc>
            </a:pPr>
            <a:endParaRPr lang="en-US" altLang="en-US" sz="3000" dirty="0">
              <a:solidFill>
                <a:srgbClr val="E6E6E6"/>
              </a:solidFill>
              <a:latin typeface="Times New Roman" pitchFamily="16" charset="0"/>
            </a:endParaRPr>
          </a:p>
          <a:p>
            <a:pPr algn="ctr" eaLnBrk="1">
              <a:lnSpc>
                <a:spcPct val="95000"/>
              </a:lnSpc>
            </a:pPr>
            <a:r>
              <a:rPr lang="en-US" altLang="en-US" sz="3000" dirty="0">
                <a:solidFill>
                  <a:srgbClr val="FFC000"/>
                </a:solidFill>
                <a:latin typeface="Times New Roman" pitchFamily="16" charset="0"/>
              </a:rPr>
              <a:t>Youth Health Service, Inc.</a:t>
            </a:r>
          </a:p>
          <a:p>
            <a:pPr algn="ctr" eaLnBrk="1">
              <a:lnSpc>
                <a:spcPct val="95000"/>
              </a:lnSpc>
            </a:pPr>
            <a:r>
              <a:rPr lang="en-US" altLang="en-US" sz="3000" dirty="0">
                <a:solidFill>
                  <a:srgbClr val="FFC000"/>
                </a:solidFill>
                <a:latin typeface="Times New Roman" pitchFamily="16" charset="0"/>
              </a:rPr>
              <a:t>Elkins, WV</a:t>
            </a:r>
            <a:r>
              <a:rPr lang="en-US" altLang="en-US" sz="3000" dirty="0">
                <a:solidFill>
                  <a:srgbClr val="E6E6E6"/>
                </a:solidFill>
                <a:latin typeface="Times New Roman" pitchFamily="16" charset="0"/>
              </a:rPr>
              <a:t> </a:t>
            </a:r>
          </a:p>
          <a:p>
            <a:pPr algn="ctr" eaLnBrk="1">
              <a:lnSpc>
                <a:spcPct val="95000"/>
              </a:lnSpc>
            </a:pPr>
            <a:endParaRPr lang="en-US" altLang="en-US" sz="3000" dirty="0">
              <a:solidFill>
                <a:srgbClr val="E6E6E6"/>
              </a:solidFill>
              <a:latin typeface="Times New Roman" pitchFamily="16" charset="0"/>
            </a:endParaRPr>
          </a:p>
          <a:p>
            <a:pPr algn="ctr" eaLnBrk="1">
              <a:lnSpc>
                <a:spcPct val="95000"/>
              </a:lnSpc>
            </a:pPr>
            <a:r>
              <a:rPr lang="en-US" altLang="en-US" sz="3000" dirty="0">
                <a:solidFill>
                  <a:srgbClr val="E6E6E6"/>
                </a:solidFill>
                <a:latin typeface="Times New Roman" pitchFamily="16" charset="0"/>
                <a:hlinkClick r:id="rId3"/>
              </a:rPr>
              <a:t>www.youth-health.org</a:t>
            </a:r>
            <a:endParaRPr lang="en-US" altLang="en-US" sz="3000" dirty="0">
              <a:solidFill>
                <a:srgbClr val="E6E6E6"/>
              </a:solidFill>
              <a:latin typeface="Times New Roman" pitchFamily="16" charset="0"/>
            </a:endParaRPr>
          </a:p>
          <a:p>
            <a:pPr algn="ctr" eaLnBrk="1">
              <a:lnSpc>
                <a:spcPct val="95000"/>
              </a:lnSpc>
            </a:pPr>
            <a:r>
              <a:rPr lang="en-US" altLang="en-US" sz="3000" dirty="0">
                <a:solidFill>
                  <a:srgbClr val="E6E6E6"/>
                </a:solidFill>
                <a:latin typeface="Times New Roman" pitchFamily="16" charset="0"/>
              </a:rPr>
              <a:t>304-636-9450</a:t>
            </a:r>
          </a:p>
          <a:p>
            <a:pPr algn="ctr" eaLnBrk="1">
              <a:lnSpc>
                <a:spcPct val="95000"/>
              </a:lnSpc>
            </a:pPr>
            <a:endParaRPr lang="en-US" altLang="en-US" sz="3000" dirty="0">
              <a:solidFill>
                <a:srgbClr val="E6E6E6"/>
              </a:solidFill>
              <a:latin typeface="Times New Roman" pitchFamily="16"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611" y="457202"/>
            <a:ext cx="2997420" cy="2453444"/>
          </a:xfrm>
          <a:prstGeom prst="rect">
            <a:avLst/>
          </a:prstGeom>
        </p:spPr>
      </p:pic>
    </p:spTree>
    <p:extLst>
      <p:ext uri="{BB962C8B-B14F-4D97-AF65-F5344CB8AC3E}">
        <p14:creationId xmlns:p14="http://schemas.microsoft.com/office/powerpoint/2010/main" val="3891033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16001"/>
          </a:xfrm>
        </p:spPr>
        <p:txBody>
          <a:bodyPr/>
          <a:lstStyle/>
          <a:p>
            <a:r>
              <a:rPr lang="en-US" dirty="0" smtClean="0"/>
              <a:t>Questions?</a:t>
            </a:r>
            <a:endParaRPr lang="en-US" dirty="0"/>
          </a:p>
        </p:txBody>
      </p:sp>
      <p:sp>
        <p:nvSpPr>
          <p:cNvPr id="3" name="Content Placeholder 2"/>
          <p:cNvSpPr>
            <a:spLocks noGrp="1"/>
          </p:cNvSpPr>
          <p:nvPr>
            <p:ph idx="1"/>
          </p:nvPr>
        </p:nvSpPr>
        <p:spPr>
          <a:xfrm>
            <a:off x="457200" y="1295400"/>
            <a:ext cx="8229600" cy="4830768"/>
          </a:xfrm>
        </p:spPr>
        <p:txBody>
          <a:bodyPr/>
          <a:lstStyle/>
          <a:p>
            <a:r>
              <a:rPr lang="en-US" dirty="0" smtClean="0"/>
              <a:t>What training is provided to students, staff, parents? How extensive? What topics?</a:t>
            </a:r>
          </a:p>
          <a:p>
            <a:r>
              <a:rPr lang="en-US" dirty="0" smtClean="0"/>
              <a:t>Referral process and protocols </a:t>
            </a:r>
          </a:p>
          <a:p>
            <a:r>
              <a:rPr lang="en-US" dirty="0" smtClean="0"/>
              <a:t>Consent from parents</a:t>
            </a:r>
          </a:p>
          <a:p>
            <a:r>
              <a:rPr lang="en-US" dirty="0" smtClean="0"/>
              <a:t>Sharing of student information?</a:t>
            </a:r>
          </a:p>
          <a:p>
            <a:r>
              <a:rPr lang="en-US" dirty="0" smtClean="0"/>
              <a:t>Do you consult with teachers and other staff re individual students?</a:t>
            </a:r>
            <a:endParaRPr lang="en-US" dirty="0"/>
          </a:p>
        </p:txBody>
      </p:sp>
    </p:spTree>
    <p:extLst>
      <p:ext uri="{BB962C8B-B14F-4D97-AF65-F5344CB8AC3E}">
        <p14:creationId xmlns:p14="http://schemas.microsoft.com/office/powerpoint/2010/main" val="2036188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291993831BIFDKv_ph bridg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057400" y="381006"/>
            <a:ext cx="6858000" cy="1384918"/>
          </a:xfrm>
          <a:prstGeom prst="rect">
            <a:avLst/>
          </a:prstGeom>
          <a:noFill/>
        </p:spPr>
        <p:txBody>
          <a:bodyPr wrap="square" lIns="91364" tIns="45682" rIns="91364" bIns="45682" rtlCol="0">
            <a:spAutoFit/>
          </a:bodyPr>
          <a:lstStyle/>
          <a:p>
            <a:r>
              <a:rPr lang="en-US" sz="2800" b="1" dirty="0">
                <a:solidFill>
                  <a:prstClr val="black"/>
                </a:solidFill>
                <a:latin typeface="Bodoni MT Black" panose="02070A03080606020203" pitchFamily="18" charset="0"/>
              </a:rPr>
              <a:t>Thank you for your part in building</a:t>
            </a:r>
          </a:p>
          <a:p>
            <a:r>
              <a:rPr lang="en-US" sz="2800" b="1" dirty="0">
                <a:solidFill>
                  <a:prstClr val="black"/>
                </a:solidFill>
                <a:latin typeface="Bodoni MT Black" panose="02070A03080606020203" pitchFamily="18" charset="0"/>
              </a:rPr>
              <a:t>bridges to the future success of</a:t>
            </a:r>
          </a:p>
          <a:p>
            <a:r>
              <a:rPr lang="en-US" sz="2800" b="1" dirty="0">
                <a:solidFill>
                  <a:prstClr val="black"/>
                </a:solidFill>
                <a:latin typeface="Bodoni MT Black" panose="02070A03080606020203" pitchFamily="18" charset="0"/>
              </a:rPr>
              <a:t>our students.</a:t>
            </a:r>
          </a:p>
        </p:txBody>
      </p:sp>
    </p:spTree>
    <p:extLst>
      <p:ext uri="{BB962C8B-B14F-4D97-AF65-F5344CB8AC3E}">
        <p14:creationId xmlns:p14="http://schemas.microsoft.com/office/powerpoint/2010/main" val="186702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52412"/>
            <a:ext cx="7967228" cy="919161"/>
          </a:xfrm>
        </p:spPr>
        <p:txBody>
          <a:bodyPr>
            <a:normAutofit/>
          </a:bodyPr>
          <a:lstStyle/>
          <a:p>
            <a:r>
              <a:rPr lang="en-US" sz="3900" b="1" dirty="0"/>
              <a:t>Agenda</a:t>
            </a:r>
          </a:p>
        </p:txBody>
      </p:sp>
      <p:sp>
        <p:nvSpPr>
          <p:cNvPr id="3" name="Content Placeholder 2"/>
          <p:cNvSpPr>
            <a:spLocks noGrp="1"/>
          </p:cNvSpPr>
          <p:nvPr>
            <p:ph idx="1"/>
          </p:nvPr>
        </p:nvSpPr>
        <p:spPr>
          <a:xfrm>
            <a:off x="609600" y="1143012"/>
            <a:ext cx="8003232" cy="5333999"/>
          </a:xfrm>
        </p:spPr>
        <p:txBody>
          <a:bodyPr>
            <a:normAutofit fontScale="92500"/>
          </a:bodyPr>
          <a:lstStyle/>
          <a:p>
            <a:pPr marL="0" indent="0">
              <a:lnSpc>
                <a:spcPct val="110000"/>
              </a:lnSpc>
              <a:spcBef>
                <a:spcPts val="0"/>
              </a:spcBef>
              <a:buNone/>
            </a:pPr>
            <a:r>
              <a:rPr lang="en-US" dirty="0" smtClean="0"/>
              <a:t>3:10 	</a:t>
            </a:r>
            <a:r>
              <a:rPr lang="en-US" dirty="0" smtClean="0">
                <a:solidFill>
                  <a:srgbClr val="FF0000"/>
                </a:solidFill>
              </a:rPr>
              <a:t>Community Schools and Mental Health</a:t>
            </a:r>
            <a:endParaRPr lang="en-US" dirty="0">
              <a:solidFill>
                <a:srgbClr val="FF0000"/>
              </a:solidFill>
            </a:endParaRPr>
          </a:p>
          <a:p>
            <a:pPr marL="0" indent="0">
              <a:lnSpc>
                <a:spcPct val="110000"/>
              </a:lnSpc>
              <a:spcBef>
                <a:spcPts val="0"/>
              </a:spcBef>
              <a:buNone/>
            </a:pPr>
            <a:r>
              <a:rPr lang="en-US" i="1" dirty="0" smtClean="0"/>
              <a:t>	</a:t>
            </a:r>
            <a:r>
              <a:rPr lang="en-US" sz="3000" i="1" dirty="0"/>
              <a:t>Paula Fields, WVDE</a:t>
            </a:r>
          </a:p>
          <a:p>
            <a:pPr marL="0" indent="0">
              <a:lnSpc>
                <a:spcPct val="110000"/>
              </a:lnSpc>
              <a:spcBef>
                <a:spcPts val="0"/>
              </a:spcBef>
              <a:buNone/>
            </a:pPr>
            <a:r>
              <a:rPr lang="en-US" dirty="0" smtClean="0"/>
              <a:t>3: 20	</a:t>
            </a:r>
            <a:r>
              <a:rPr lang="en-US" dirty="0" smtClean="0">
                <a:solidFill>
                  <a:srgbClr val="FF0000"/>
                </a:solidFill>
              </a:rPr>
              <a:t>Overview of ESMH and Planning Basics – </a:t>
            </a:r>
            <a:r>
              <a:rPr lang="en-US" dirty="0"/>
              <a:t>	</a:t>
            </a:r>
            <a:endParaRPr lang="en-US" dirty="0" smtClean="0"/>
          </a:p>
          <a:p>
            <a:pPr marL="0" indent="0">
              <a:lnSpc>
                <a:spcPct val="110000"/>
              </a:lnSpc>
              <a:spcBef>
                <a:spcPts val="0"/>
              </a:spcBef>
              <a:buNone/>
            </a:pPr>
            <a:r>
              <a:rPr lang="en-US" i="1" dirty="0" smtClean="0"/>
              <a:t>	</a:t>
            </a:r>
            <a:r>
              <a:rPr lang="en-US" sz="3000" i="1" dirty="0"/>
              <a:t>Linda Anderson, Marshall </a:t>
            </a:r>
          </a:p>
          <a:p>
            <a:pPr marL="0" indent="0">
              <a:lnSpc>
                <a:spcPct val="110000"/>
              </a:lnSpc>
              <a:spcBef>
                <a:spcPts val="0"/>
              </a:spcBef>
              <a:buNone/>
            </a:pPr>
            <a:r>
              <a:rPr lang="en-US" dirty="0" smtClean="0"/>
              <a:t>3: 30	</a:t>
            </a:r>
            <a:r>
              <a:rPr lang="en-US" dirty="0">
                <a:solidFill>
                  <a:srgbClr val="FF0000"/>
                </a:solidFill>
              </a:rPr>
              <a:t>Greenbrier County </a:t>
            </a:r>
            <a:r>
              <a:rPr lang="en-US" dirty="0" smtClean="0">
                <a:solidFill>
                  <a:srgbClr val="FF0000"/>
                </a:solidFill>
              </a:rPr>
              <a:t>–</a:t>
            </a:r>
            <a:r>
              <a:rPr lang="en-US" dirty="0">
                <a:solidFill>
                  <a:srgbClr val="FF0000"/>
                </a:solidFill>
              </a:rPr>
              <a:t>	</a:t>
            </a:r>
            <a:endParaRPr lang="en-US" dirty="0" smtClean="0">
              <a:solidFill>
                <a:srgbClr val="FF0000"/>
              </a:solidFill>
            </a:endParaRPr>
          </a:p>
          <a:p>
            <a:pPr marL="0" indent="0">
              <a:lnSpc>
                <a:spcPct val="110000"/>
              </a:lnSpc>
              <a:spcBef>
                <a:spcPts val="0"/>
              </a:spcBef>
              <a:buNone/>
            </a:pPr>
            <a:r>
              <a:rPr lang="en-US" i="1" dirty="0" smtClean="0"/>
              <a:t>	</a:t>
            </a:r>
            <a:r>
              <a:rPr lang="en-US" sz="3000" i="1" dirty="0"/>
              <a:t>Judy Koehler, Rainelle Medical Center </a:t>
            </a:r>
          </a:p>
          <a:p>
            <a:pPr marL="0" indent="0">
              <a:lnSpc>
                <a:spcPct val="110000"/>
              </a:lnSpc>
              <a:spcBef>
                <a:spcPts val="0"/>
              </a:spcBef>
              <a:buNone/>
            </a:pPr>
            <a:r>
              <a:rPr lang="en-US" dirty="0" smtClean="0"/>
              <a:t>3:40	</a:t>
            </a:r>
            <a:r>
              <a:rPr lang="en-US" dirty="0" smtClean="0">
                <a:solidFill>
                  <a:srgbClr val="FF0000"/>
                </a:solidFill>
              </a:rPr>
              <a:t>Tucker and Pocahontas Counties – </a:t>
            </a:r>
          </a:p>
          <a:p>
            <a:pPr marL="0" indent="0">
              <a:lnSpc>
                <a:spcPct val="110000"/>
              </a:lnSpc>
              <a:spcBef>
                <a:spcPts val="0"/>
              </a:spcBef>
              <a:buNone/>
            </a:pPr>
            <a:r>
              <a:rPr lang="en-US" i="1" dirty="0"/>
              <a:t>	</a:t>
            </a:r>
            <a:r>
              <a:rPr lang="en-US" sz="3000" i="1" dirty="0"/>
              <a:t>Margy Burns, Executive Director, Youth 	Health Services, Elkins</a:t>
            </a:r>
          </a:p>
          <a:p>
            <a:pPr marL="0" indent="0">
              <a:lnSpc>
                <a:spcPct val="120000"/>
              </a:lnSpc>
              <a:spcBef>
                <a:spcPts val="0"/>
              </a:spcBef>
              <a:buNone/>
            </a:pPr>
            <a:r>
              <a:rPr lang="en-US" dirty="0" smtClean="0"/>
              <a:t>3:50	</a:t>
            </a:r>
            <a:r>
              <a:rPr lang="en-US" dirty="0" smtClean="0">
                <a:solidFill>
                  <a:srgbClr val="FF0000"/>
                </a:solidFill>
              </a:rPr>
              <a:t>Question and Answer</a:t>
            </a:r>
          </a:p>
          <a:p>
            <a:endParaRPr lang="en-US" sz="2800" dirty="0"/>
          </a:p>
          <a:p>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7010400" y="6356351"/>
            <a:ext cx="2133600" cy="365125"/>
          </a:xfrm>
          <a:prstGeom prst="rect">
            <a:avLst/>
          </a:prstGeom>
        </p:spPr>
        <p:txBody>
          <a:bodyPr/>
          <a:lstStyle/>
          <a:p>
            <a:pPr>
              <a:defRPr/>
            </a:pPr>
            <a:fld id="{EE30410A-72E9-4E69-A058-834CE54DAF80}"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1795327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89" y="2209207"/>
            <a:ext cx="7308375" cy="1143000"/>
          </a:xfrm>
        </p:spPr>
        <p:txBody>
          <a:bodyPr>
            <a:noAutofit/>
          </a:bodyPr>
          <a:lstStyle/>
          <a:p>
            <a:r>
              <a:rPr lang="en-US" dirty="0" smtClean="0"/>
              <a:t>What is a </a:t>
            </a:r>
            <a:r>
              <a:rPr lang="en-US" dirty="0"/>
              <a:t>c</a:t>
            </a:r>
            <a:r>
              <a:rPr lang="en-US" dirty="0" smtClean="0"/>
              <a:t>ommunity school?</a:t>
            </a:r>
            <a:endParaRPr lang="en-US" dirty="0"/>
          </a:p>
        </p:txBody>
      </p:sp>
      <p:sp>
        <p:nvSpPr>
          <p:cNvPr id="3" name="Content Placeholder 2"/>
          <p:cNvSpPr>
            <a:spLocks noGrp="1"/>
          </p:cNvSpPr>
          <p:nvPr>
            <p:ph idx="1"/>
          </p:nvPr>
        </p:nvSpPr>
        <p:spPr>
          <a:xfrm>
            <a:off x="1476236" y="3493839"/>
            <a:ext cx="6191533" cy="3016155"/>
          </a:xfrm>
        </p:spPr>
        <p:txBody>
          <a:bodyPr>
            <a:normAutofit/>
          </a:bodyPr>
          <a:lstStyle/>
          <a:p>
            <a:pPr indent="0" fontAlgn="base">
              <a:spcAft>
                <a:spcPct val="0"/>
              </a:spcAft>
              <a:buClr>
                <a:srgbClr val="1A75CF"/>
              </a:buClr>
              <a:buNone/>
            </a:pPr>
            <a:r>
              <a:rPr lang="en-US" kern="0" dirty="0" smtClean="0">
                <a:latin typeface="Verdana"/>
              </a:rPr>
              <a:t>A </a:t>
            </a:r>
            <a:r>
              <a:rPr lang="en-US" kern="0" dirty="0">
                <a:latin typeface="Verdana"/>
              </a:rPr>
              <a:t>community school is </a:t>
            </a:r>
            <a:r>
              <a:rPr lang="en-US" b="1" kern="0" dirty="0">
                <a:latin typeface="Verdana"/>
              </a:rPr>
              <a:t>both</a:t>
            </a:r>
            <a:r>
              <a:rPr lang="en-US" kern="0" dirty="0">
                <a:latin typeface="Verdana"/>
              </a:rPr>
              <a:t> a </a:t>
            </a:r>
            <a:r>
              <a:rPr lang="en-US" kern="0" dirty="0">
                <a:solidFill>
                  <a:srgbClr val="002060"/>
                </a:solidFill>
                <a:latin typeface="Verdana"/>
              </a:rPr>
              <a:t>place</a:t>
            </a:r>
            <a:r>
              <a:rPr lang="en-US" kern="0" dirty="0">
                <a:latin typeface="Verdana"/>
              </a:rPr>
              <a:t> and a </a:t>
            </a:r>
            <a:r>
              <a:rPr lang="en-US" kern="0" dirty="0">
                <a:solidFill>
                  <a:srgbClr val="002060"/>
                </a:solidFill>
                <a:latin typeface="Verdana"/>
              </a:rPr>
              <a:t>set of partnerships </a:t>
            </a:r>
            <a:r>
              <a:rPr lang="en-US" kern="0" dirty="0">
                <a:latin typeface="Verdana"/>
              </a:rPr>
              <a:t>between the </a:t>
            </a:r>
            <a:r>
              <a:rPr lang="en-US" u="sng" kern="0" dirty="0">
                <a:latin typeface="Verdana"/>
              </a:rPr>
              <a:t>school</a:t>
            </a:r>
            <a:r>
              <a:rPr lang="en-US" kern="0" dirty="0">
                <a:latin typeface="Verdana"/>
              </a:rPr>
              <a:t> and </a:t>
            </a:r>
            <a:r>
              <a:rPr lang="en-US" u="sng" kern="0" dirty="0">
                <a:latin typeface="Verdana"/>
              </a:rPr>
              <a:t>other community resources</a:t>
            </a:r>
            <a:r>
              <a:rPr lang="en-US" kern="0" dirty="0">
                <a:latin typeface="Verdana"/>
              </a:rPr>
              <a:t>. </a:t>
            </a:r>
            <a:endParaRPr lang="en-US" kern="0" dirty="0" smtClean="0">
              <a:latin typeface="Verdana"/>
            </a:endParaRPr>
          </a:p>
          <a:p>
            <a:pPr indent="0" fontAlgn="base">
              <a:spcAft>
                <a:spcPct val="0"/>
              </a:spcAft>
              <a:buClr>
                <a:srgbClr val="1A75CF"/>
              </a:buClr>
              <a:buNone/>
            </a:pPr>
            <a:endParaRPr lang="en-US" sz="2000" kern="0" dirty="0">
              <a:latin typeface="Verdana"/>
            </a:endParaRPr>
          </a:p>
          <a:p>
            <a:pPr marL="36549" indent="0">
              <a:buNone/>
            </a:pP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208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885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1" y="479358"/>
            <a:ext cx="7049069" cy="1143000"/>
          </a:xfrm>
        </p:spPr>
        <p:txBody>
          <a:bodyPr>
            <a:normAutofit/>
          </a:bodyPr>
          <a:lstStyle/>
          <a:p>
            <a:r>
              <a:rPr lang="en-US" dirty="0"/>
              <a:t>An easier way to explain…</a:t>
            </a:r>
          </a:p>
        </p:txBody>
      </p:sp>
      <p:sp>
        <p:nvSpPr>
          <p:cNvPr id="3" name="Text Placeholder 2"/>
          <p:cNvSpPr>
            <a:spLocks noGrp="1"/>
          </p:cNvSpPr>
          <p:nvPr>
            <p:ph type="body" idx="1"/>
          </p:nvPr>
        </p:nvSpPr>
        <p:spPr/>
        <p:txBody>
          <a:bodyPr>
            <a:normAutofit/>
          </a:bodyPr>
          <a:lstStyle/>
          <a:p>
            <a:pPr algn="ctr"/>
            <a:r>
              <a:rPr lang="en-US" sz="2000" dirty="0"/>
              <a:t>Conventional School Model</a:t>
            </a:r>
          </a:p>
        </p:txBody>
      </p:sp>
      <p:sp>
        <p:nvSpPr>
          <p:cNvPr id="4" name="Text Placeholder 3"/>
          <p:cNvSpPr>
            <a:spLocks noGrp="1"/>
          </p:cNvSpPr>
          <p:nvPr>
            <p:ph type="body" sz="half" idx="3"/>
          </p:nvPr>
        </p:nvSpPr>
        <p:spPr>
          <a:xfrm>
            <a:off x="4645035" y="1753483"/>
            <a:ext cx="4041775" cy="827086"/>
          </a:xfrm>
        </p:spPr>
        <p:txBody>
          <a:bodyPr>
            <a:normAutofit fontScale="85000" lnSpcReduction="20000"/>
          </a:bodyPr>
          <a:lstStyle/>
          <a:p>
            <a:pPr algn="ctr"/>
            <a:r>
              <a:rPr lang="en-US" sz="2000" dirty="0"/>
              <a:t>Community School Model</a:t>
            </a:r>
          </a:p>
          <a:p>
            <a:pPr algn="ctr"/>
            <a:r>
              <a:rPr lang="en-US" sz="2000" dirty="0"/>
              <a:t>Community Schools…Connected…</a:t>
            </a:r>
          </a:p>
          <a:p>
            <a:pPr algn="ctr"/>
            <a:r>
              <a:rPr lang="en-US" sz="2000" dirty="0"/>
              <a:t>“There’s an APP for That”</a:t>
            </a:r>
          </a:p>
          <a:p>
            <a:pPr algn="ctr"/>
            <a:endParaRPr lang="en-US" sz="2000" dirty="0"/>
          </a:p>
        </p:txBody>
      </p:sp>
      <p:pic>
        <p:nvPicPr>
          <p:cNvPr id="13" name="Content Placeholder 12"/>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34840" t="14282" r="34310" b="16379"/>
          <a:stretch/>
        </p:blipFill>
        <p:spPr>
          <a:xfrm>
            <a:off x="5486411" y="2362200"/>
            <a:ext cx="2557423" cy="3719888"/>
          </a:xfrm>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12"/>
            <a:ext cx="3886200"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009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bg1"/>
          </a:solidFill>
        </p:spPr>
        <p:txBody>
          <a:bodyPr>
            <a:normAutofit/>
          </a:bodyPr>
          <a:lstStyle/>
          <a:p>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408" y="0"/>
            <a:ext cx="4626592" cy="766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47688"/>
            <a:ext cx="4517408" cy="6093899"/>
          </a:xfrm>
          <a:prstGeom prst="rect">
            <a:avLst/>
          </a:prstGeom>
          <a:solidFill>
            <a:schemeClr val="bg1"/>
          </a:solidFill>
        </p:spPr>
        <p:txBody>
          <a:bodyPr wrap="square" lIns="91364" tIns="45682" rIns="91364" bIns="45682" rtlCol="0">
            <a:spAutoFit/>
          </a:bodyPr>
          <a:lstStyle/>
          <a:p>
            <a:pPr lvl="1" defTabSz="456827"/>
            <a:endParaRPr lang="en-US" sz="2000" dirty="0">
              <a:solidFill>
                <a:prstClr val="black"/>
              </a:solidFill>
            </a:endParaRPr>
          </a:p>
          <a:p>
            <a:pPr lvl="1" defTabSz="456827"/>
            <a:endParaRPr lang="en-US" sz="2000" b="1" dirty="0">
              <a:solidFill>
                <a:prstClr val="black"/>
              </a:solidFill>
            </a:endParaRPr>
          </a:p>
          <a:p>
            <a:pPr lvl="1" algn="r" defTabSz="456827"/>
            <a:endParaRPr lang="en-US" sz="2000" b="1" dirty="0">
              <a:solidFill>
                <a:prstClr val="black"/>
              </a:solidFill>
            </a:endParaRPr>
          </a:p>
          <a:p>
            <a:pPr lvl="1" algn="ctr" defTabSz="456827"/>
            <a:r>
              <a:rPr lang="en-US" sz="2000" b="1" dirty="0">
                <a:solidFill>
                  <a:prstClr val="black"/>
                </a:solidFill>
              </a:rPr>
              <a:t>Community Schools Include</a:t>
            </a:r>
          </a:p>
          <a:p>
            <a:pPr lvl="1" algn="ctr" defTabSz="456827"/>
            <a:r>
              <a:rPr lang="en-US" sz="2000" b="1" dirty="0">
                <a:solidFill>
                  <a:prstClr val="black"/>
                </a:solidFill>
              </a:rPr>
              <a:t> Strategic Alignment of:    </a:t>
            </a:r>
          </a:p>
          <a:p>
            <a:pPr lvl="1" defTabSz="456827"/>
            <a:endParaRPr lang="en-US" sz="2000" dirty="0">
              <a:solidFill>
                <a:prstClr val="black"/>
              </a:solidFill>
            </a:endParaRPr>
          </a:p>
          <a:p>
            <a:pPr marL="742343" lvl="1" indent="-285519" defTabSz="456827">
              <a:lnSpc>
                <a:spcPct val="150000"/>
              </a:lnSpc>
              <a:buFont typeface="Arial" pitchFamily="34" charset="0"/>
              <a:buChar char="•"/>
            </a:pPr>
            <a:r>
              <a:rPr lang="en-US" sz="2000" b="1" dirty="0">
                <a:solidFill>
                  <a:prstClr val="black"/>
                </a:solidFill>
              </a:rPr>
              <a:t>Health and Social Supports</a:t>
            </a:r>
            <a:endParaRPr lang="en-US" sz="2000" dirty="0">
              <a:solidFill>
                <a:prstClr val="black"/>
              </a:solidFill>
            </a:endParaRPr>
          </a:p>
          <a:p>
            <a:pPr marL="742343" lvl="1" indent="-285519" defTabSz="456827">
              <a:lnSpc>
                <a:spcPct val="150000"/>
              </a:lnSpc>
              <a:buFont typeface="Arial" pitchFamily="34" charset="0"/>
              <a:buChar char="•"/>
            </a:pPr>
            <a:r>
              <a:rPr lang="en-US" sz="2000" dirty="0">
                <a:solidFill>
                  <a:prstClr val="black"/>
                </a:solidFill>
              </a:rPr>
              <a:t>Engaging Instructions</a:t>
            </a:r>
          </a:p>
          <a:p>
            <a:pPr marL="742343" lvl="1" indent="-285519" defTabSz="456827">
              <a:lnSpc>
                <a:spcPct val="150000"/>
              </a:lnSpc>
              <a:buFont typeface="Arial" pitchFamily="34" charset="0"/>
              <a:buChar char="•"/>
            </a:pPr>
            <a:r>
              <a:rPr lang="en-US" sz="2000" dirty="0">
                <a:solidFill>
                  <a:prstClr val="black"/>
                </a:solidFill>
              </a:rPr>
              <a:t>Extra Learning Opportunities</a:t>
            </a:r>
          </a:p>
          <a:p>
            <a:pPr marL="742343" lvl="1" indent="-285519" defTabSz="456827">
              <a:lnSpc>
                <a:spcPct val="150000"/>
              </a:lnSpc>
              <a:buFont typeface="Arial" pitchFamily="34" charset="0"/>
              <a:buChar char="•"/>
            </a:pPr>
            <a:r>
              <a:rPr lang="en-US" sz="2000" dirty="0">
                <a:solidFill>
                  <a:prstClr val="black"/>
                </a:solidFill>
              </a:rPr>
              <a:t>Early Childhood Development</a:t>
            </a:r>
          </a:p>
          <a:p>
            <a:pPr marL="742343" lvl="1" indent="-285519" defTabSz="456827">
              <a:lnSpc>
                <a:spcPct val="150000"/>
              </a:lnSpc>
              <a:buFont typeface="Arial" pitchFamily="34" charset="0"/>
              <a:buChar char="•"/>
            </a:pPr>
            <a:r>
              <a:rPr lang="en-US" sz="2000" dirty="0">
                <a:solidFill>
                  <a:prstClr val="black"/>
                </a:solidFill>
              </a:rPr>
              <a:t>College, Career &amp; Citizenship</a:t>
            </a:r>
          </a:p>
          <a:p>
            <a:pPr marL="742343" lvl="1" indent="-285519" defTabSz="456827">
              <a:lnSpc>
                <a:spcPct val="150000"/>
              </a:lnSpc>
              <a:buFont typeface="Arial" pitchFamily="34" charset="0"/>
              <a:buChar char="•"/>
            </a:pPr>
            <a:r>
              <a:rPr lang="en-US" sz="2000" dirty="0">
                <a:solidFill>
                  <a:prstClr val="black"/>
                </a:solidFill>
              </a:rPr>
              <a:t>Community Engagement</a:t>
            </a:r>
          </a:p>
          <a:p>
            <a:pPr marL="742343" lvl="1" indent="-285519" defTabSz="456827">
              <a:lnSpc>
                <a:spcPct val="150000"/>
              </a:lnSpc>
              <a:buFont typeface="Arial" pitchFamily="34" charset="0"/>
              <a:buChar char="•"/>
            </a:pPr>
            <a:r>
              <a:rPr lang="en-US" sz="2000" dirty="0">
                <a:solidFill>
                  <a:prstClr val="black"/>
                </a:solidFill>
              </a:rPr>
              <a:t>Family Engagement</a:t>
            </a:r>
          </a:p>
          <a:p>
            <a:pPr marL="742343" lvl="1" indent="-285519" defTabSz="456827">
              <a:lnSpc>
                <a:spcPct val="150000"/>
              </a:lnSpc>
              <a:buFont typeface="Arial" pitchFamily="34" charset="0"/>
              <a:buChar char="•"/>
            </a:pPr>
            <a:r>
              <a:rPr lang="en-US" sz="2000" dirty="0">
                <a:solidFill>
                  <a:prstClr val="black"/>
                </a:solidFill>
              </a:rPr>
              <a:t>Strategic Alignment</a:t>
            </a:r>
          </a:p>
          <a:p>
            <a:pPr marL="742343" lvl="1" indent="-285519" defTabSz="456827">
              <a:lnSpc>
                <a:spcPct val="150000"/>
              </a:lnSpc>
              <a:buFont typeface="Arial" pitchFamily="34" charset="0"/>
              <a:buChar char="•"/>
            </a:pPr>
            <a:r>
              <a:rPr lang="en-US" sz="2000" dirty="0">
                <a:solidFill>
                  <a:prstClr val="black"/>
                </a:solidFill>
              </a:rPr>
              <a:t>Youth Development</a:t>
            </a:r>
          </a:p>
        </p:txBody>
      </p:sp>
    </p:spTree>
    <p:extLst>
      <p:ext uri="{BB962C8B-B14F-4D97-AF65-F5344CB8AC3E}">
        <p14:creationId xmlns:p14="http://schemas.microsoft.com/office/powerpoint/2010/main" val="2878005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1"/>
            <a:ext cx="8229600" cy="1143000"/>
          </a:xfrm>
        </p:spPr>
        <p:txBody>
          <a:bodyPr>
            <a:noAutofit/>
          </a:bodyPr>
          <a:lstStyle/>
          <a:p>
            <a:r>
              <a:rPr lang="en-US" sz="3700" dirty="0"/>
              <a:t>How Do You Determine  a “School” is a “Community School”?</a:t>
            </a:r>
          </a:p>
        </p:txBody>
      </p:sp>
      <p:sp>
        <p:nvSpPr>
          <p:cNvPr id="3" name="Content Placeholder 2"/>
          <p:cNvSpPr>
            <a:spLocks noGrp="1"/>
          </p:cNvSpPr>
          <p:nvPr>
            <p:ph idx="1"/>
          </p:nvPr>
        </p:nvSpPr>
        <p:spPr>
          <a:xfrm>
            <a:off x="457200" y="2224587"/>
            <a:ext cx="8229600" cy="3901578"/>
          </a:xfrm>
        </p:spPr>
        <p:txBody>
          <a:bodyPr/>
          <a:lstStyle/>
          <a:p>
            <a:pPr lvl="0"/>
            <a:endParaRPr lang="en-US" dirty="0" smtClean="0"/>
          </a:p>
          <a:p>
            <a:pPr lvl="0"/>
            <a:r>
              <a:rPr lang="en-US" smtClean="0"/>
              <a:t>Community Schools</a:t>
            </a:r>
            <a:r>
              <a:rPr lang="en-US" smtClean="0"/>
              <a:t> </a:t>
            </a:r>
            <a:r>
              <a:rPr lang="en-US" dirty="0" smtClean="0"/>
              <a:t>Coordinator</a:t>
            </a:r>
          </a:p>
          <a:p>
            <a:pPr marL="0" indent="0">
              <a:buNone/>
            </a:pPr>
            <a:endParaRPr lang="en-US" dirty="0"/>
          </a:p>
          <a:p>
            <a:pPr lvl="0"/>
            <a:r>
              <a:rPr lang="en-US" dirty="0"/>
              <a:t>Each school has </a:t>
            </a:r>
            <a:r>
              <a:rPr lang="en-US" dirty="0" smtClean="0"/>
              <a:t>a </a:t>
            </a:r>
            <a:r>
              <a:rPr lang="en-US" dirty="0"/>
              <a:t>focus on a set of </a:t>
            </a:r>
            <a:r>
              <a:rPr lang="en-US" dirty="0" smtClean="0"/>
              <a:t>results</a:t>
            </a:r>
          </a:p>
          <a:p>
            <a:pPr lvl="0"/>
            <a:endParaRPr lang="en-US" dirty="0"/>
          </a:p>
          <a:p>
            <a:pPr lvl="0"/>
            <a:r>
              <a:rPr lang="en-US" dirty="0" smtClean="0"/>
              <a:t>Strategic alignment</a:t>
            </a:r>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061" y="4648211"/>
            <a:ext cx="2244363" cy="2220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710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8&quot;/&gt;&lt;/object&gt;&lt;/object&gt;&lt;/object&gt;&lt;/database&gt;"/>
  <p:tag name="SECTOMILLISECCONVERTED" val="1"/>
</p:tagLst>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898</TotalTime>
  <Words>3719</Words>
  <Application>Microsoft Office PowerPoint</Application>
  <PresentationFormat>On-screen Show (4:3)</PresentationFormat>
  <Paragraphs>519</Paragraphs>
  <Slides>49</Slides>
  <Notes>49</Notes>
  <HiddenSlides>0</HiddenSlides>
  <MMClips>0</MMClips>
  <ScaleCrop>false</ScaleCrop>
  <HeadingPairs>
    <vt:vector size="4" baseType="variant">
      <vt:variant>
        <vt:lpstr>Theme</vt:lpstr>
      </vt:variant>
      <vt:variant>
        <vt:i4>12</vt:i4>
      </vt:variant>
      <vt:variant>
        <vt:lpstr>Slide Titles</vt:lpstr>
      </vt:variant>
      <vt:variant>
        <vt:i4>49</vt:i4>
      </vt:variant>
    </vt:vector>
  </HeadingPairs>
  <TitlesOfParts>
    <vt:vector size="61" baseType="lpstr">
      <vt:lpstr>Office Theme</vt:lpstr>
      <vt:lpstr>Concourse</vt:lpstr>
      <vt:lpstr>1_Office Theme</vt:lpstr>
      <vt:lpstr>Waveform</vt:lpstr>
      <vt:lpstr>2_Office Theme</vt:lpstr>
      <vt:lpstr>Perspective</vt:lpstr>
      <vt:lpstr>3_Office Theme</vt:lpstr>
      <vt:lpstr>4_Office Theme</vt:lpstr>
      <vt:lpstr>5_Office Theme</vt:lpstr>
      <vt:lpstr>7_Office Theme</vt:lpstr>
      <vt:lpstr>6_Office Theme</vt:lpstr>
      <vt:lpstr>1_Waveform</vt:lpstr>
      <vt:lpstr>The Mental Health Component of a Community School</vt:lpstr>
      <vt:lpstr>The Mental Health Component of a Community School</vt:lpstr>
      <vt:lpstr>Acknowledgements</vt:lpstr>
      <vt:lpstr>Purpose</vt:lpstr>
      <vt:lpstr>Agenda</vt:lpstr>
      <vt:lpstr>What is a community school?</vt:lpstr>
      <vt:lpstr>An easier way to explain…</vt:lpstr>
      <vt:lpstr>PowerPoint Presentation</vt:lpstr>
      <vt:lpstr>How Do You Determine  a “School” is a “Community School”?</vt:lpstr>
      <vt:lpstr>  How does mental health work as part of a community school? </vt:lpstr>
      <vt:lpstr>WV Standards for High Quality Schools</vt:lpstr>
      <vt:lpstr>What’s the bottom line?  </vt:lpstr>
      <vt:lpstr>PowerPoint Presentation</vt:lpstr>
      <vt:lpstr>Definition</vt:lpstr>
      <vt:lpstr>Tier 1 - Universal Prevention Recommendations</vt:lpstr>
      <vt:lpstr>PowerPoint Presentation</vt:lpstr>
      <vt:lpstr>WV ESMH Pilot Programs</vt:lpstr>
      <vt:lpstr>PowerPoint Presentation</vt:lpstr>
      <vt:lpstr>Recommended Reading</vt:lpstr>
      <vt:lpstr>Planning Process</vt:lpstr>
      <vt:lpstr>Planning Process</vt:lpstr>
      <vt:lpstr>Strategies for Integrating MH into School Environment</vt:lpstr>
      <vt:lpstr>Resources</vt:lpstr>
      <vt:lpstr>PowerPoint Presentation</vt:lpstr>
      <vt:lpstr>WV School Health Technical Assistance Center www.wvshtac.org  </vt:lpstr>
      <vt:lpstr>School-Based Mental Health</vt:lpstr>
      <vt:lpstr>History   </vt:lpstr>
      <vt:lpstr>Expanded School Mental Health </vt:lpstr>
      <vt:lpstr>PowerPoint Presentation</vt:lpstr>
      <vt:lpstr>PowerPoint Presentation</vt:lpstr>
      <vt:lpstr>School Staff/Faculty Education</vt:lpstr>
      <vt:lpstr>PowerPoint Presentation</vt:lpstr>
      <vt:lpstr>PowerPoint Presentation</vt:lpstr>
      <vt:lpstr>Serving Five (5) Very Rural Schools</vt:lpstr>
      <vt:lpstr>Development up to present</vt:lpstr>
      <vt:lpstr>The “We” Position</vt:lpstr>
      <vt:lpstr>Initial Problems ~</vt:lpstr>
      <vt:lpstr>Goals:</vt:lpstr>
      <vt:lpstr>PowerPoint Presentation</vt:lpstr>
      <vt:lpstr>PowerPoint Presentation</vt:lpstr>
      <vt:lpstr>Client Flow Process in YHS ESMH Program</vt:lpstr>
      <vt:lpstr>Short-term Outcome:  Remove Barriers to MH Services</vt:lpstr>
      <vt:lpstr>Barriers &amp; Response(cont.)</vt:lpstr>
      <vt:lpstr>Current Services</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Patton</dc:creator>
  <cp:lastModifiedBy>Linda Anderson</cp:lastModifiedBy>
  <cp:revision>91</cp:revision>
  <cp:lastPrinted>2014-02-24T21:24:04Z</cp:lastPrinted>
  <dcterms:created xsi:type="dcterms:W3CDTF">2012-08-16T14:12:10Z</dcterms:created>
  <dcterms:modified xsi:type="dcterms:W3CDTF">2014-02-25T16:58:15Z</dcterms:modified>
</cp:coreProperties>
</file>