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8" r:id="rId3"/>
    <p:sldId id="257" r:id="rId4"/>
    <p:sldId id="267" r:id="rId5"/>
    <p:sldId id="259" r:id="rId6"/>
    <p:sldId id="260" r:id="rId7"/>
    <p:sldId id="261" r:id="rId8"/>
    <p:sldId id="283" r:id="rId9"/>
    <p:sldId id="262" r:id="rId10"/>
    <p:sldId id="263" r:id="rId11"/>
    <p:sldId id="264" r:id="rId12"/>
    <p:sldId id="265" r:id="rId13"/>
    <p:sldId id="282" r:id="rId14"/>
    <p:sldId id="266" r:id="rId15"/>
    <p:sldId id="268" r:id="rId16"/>
    <p:sldId id="269" r:id="rId17"/>
    <p:sldId id="273" r:id="rId18"/>
    <p:sldId id="274" r:id="rId19"/>
    <p:sldId id="284" r:id="rId20"/>
    <p:sldId id="285" r:id="rId21"/>
    <p:sldId id="286" r:id="rId22"/>
    <p:sldId id="275" r:id="rId23"/>
    <p:sldId id="277" r:id="rId24"/>
    <p:sldId id="279" r:id="rId25"/>
    <p:sldId id="278" r:id="rId26"/>
    <p:sldId id="280" r:id="rId27"/>
    <p:sldId id="287" r:id="rId28"/>
    <p:sldId id="28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5" d="100"/>
          <a:sy n="95" d="100"/>
        </p:scale>
        <p:origin x="3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432E-5EAB-477B-BFB7-19C6807DBEB2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EC29-8753-4FF4-A976-D642E7D1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7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432E-5EAB-477B-BFB7-19C6807DBEB2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EC29-8753-4FF4-A976-D642E7D1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8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432E-5EAB-477B-BFB7-19C6807DBEB2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EC29-8753-4FF4-A976-D642E7D1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5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432E-5EAB-477B-BFB7-19C6807DBEB2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EC29-8753-4FF4-A976-D642E7D1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0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432E-5EAB-477B-BFB7-19C6807DBEB2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EC29-8753-4FF4-A976-D642E7D1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6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432E-5EAB-477B-BFB7-19C6807DBEB2}" type="datetimeFigureOut">
              <a:rPr lang="en-US" smtClean="0"/>
              <a:t>5/2/18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EC29-8753-4FF4-A976-D642E7D1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7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432E-5EAB-477B-BFB7-19C6807DBEB2}" type="datetimeFigureOut">
              <a:rPr lang="en-US" smtClean="0"/>
              <a:t>5/2/18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EC29-8753-4FF4-A976-D642E7D1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1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432E-5EAB-477B-BFB7-19C6807DBEB2}" type="datetimeFigureOut">
              <a:rPr lang="en-US" smtClean="0"/>
              <a:t>5/2/18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EC29-8753-4FF4-A976-D642E7D1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0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432E-5EAB-477B-BFB7-19C6807DBEB2}" type="datetimeFigureOut">
              <a:rPr lang="en-US" smtClean="0"/>
              <a:t>5/2/18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EC29-8753-4FF4-A976-D642E7D1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4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432E-5EAB-477B-BFB7-19C6807DBEB2}" type="datetimeFigureOut">
              <a:rPr lang="en-US" smtClean="0"/>
              <a:t>5/2/18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EC29-8753-4FF4-A976-D642E7D1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7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432E-5EAB-477B-BFB7-19C6807DBEB2}" type="datetimeFigureOut">
              <a:rPr lang="en-US" smtClean="0"/>
              <a:t>5/2/18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EC29-8753-4FF4-A976-D642E7D1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E432E-5EAB-477B-BFB7-19C6807DBEB2}" type="datetimeFigureOut">
              <a:rPr lang="en-US" smtClean="0"/>
              <a:t>5/2/18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8EC29-8753-4FF4-A976-D642E7D1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2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6Rsdc7rjv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Trachs</a:t>
            </a:r>
            <a:r>
              <a:rPr lang="en-US" dirty="0"/>
              <a:t> and Vents and CPT, Oh My!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Maple Landvoigt, MD</a:t>
            </a:r>
          </a:p>
          <a:p>
            <a:r>
              <a:rPr lang="en-US" dirty="0"/>
              <a:t>Pediatric Pulmonology</a:t>
            </a:r>
          </a:p>
          <a:p>
            <a:r>
              <a:rPr lang="en-US" dirty="0"/>
              <a:t>3/13/18</a:t>
            </a:r>
          </a:p>
        </p:txBody>
      </p:sp>
    </p:spTree>
    <p:extLst>
      <p:ext uri="{BB962C8B-B14F-4D97-AF65-F5344CB8AC3E}">
        <p14:creationId xmlns:p14="http://schemas.microsoft.com/office/powerpoint/2010/main" val="261201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F4B3C-B823-4CBF-BA17-A40D834A2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Acapella Device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63D33-13FD-48BD-9345-D799F2E72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5550471" cy="3880773"/>
          </a:xfrm>
        </p:spPr>
        <p:txBody>
          <a:bodyPr/>
          <a:lstStyle/>
          <a:p>
            <a:r>
              <a:rPr lang="en-US" dirty="0"/>
              <a:t>Small, portable</a:t>
            </a:r>
          </a:p>
          <a:p>
            <a:r>
              <a:rPr lang="en-US" dirty="0"/>
              <a:t>Relatively inexpensive ($50)</a:t>
            </a:r>
          </a:p>
          <a:p>
            <a:r>
              <a:rPr lang="en-US" dirty="0"/>
              <a:t>Provides positive end expiratory pressure (PEEP) to “hold open” collapsible airways</a:t>
            </a:r>
          </a:p>
          <a:p>
            <a:r>
              <a:rPr lang="en-US" dirty="0"/>
              <a:t>Patient must be able to follow commands and breath out forcefully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0740A7-B8EC-4E67-9753-6EDC68A7C98B}"/>
              </a:ext>
            </a:extLst>
          </p:cNvPr>
          <p:cNvSpPr txBox="1"/>
          <p:nvPr/>
        </p:nvSpPr>
        <p:spPr>
          <a:xfrm>
            <a:off x="3720638" y="5872085"/>
            <a:ext cx="4750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hlinkClick r:id="rId2"/>
              </a:rPr>
              <a:t>https://www.youtube.com/watch?v=H6Rsdc7rjvA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13502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82B7E-5AEE-4E5B-A276-D333330BA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High Frequency Chest Wall Oscillation Device (Percussive Vest)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ADDC2-FEF1-49BE-A0A7-879B1693F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5" y="2160589"/>
            <a:ext cx="4957922" cy="3880773"/>
          </a:xfrm>
        </p:spPr>
        <p:txBody>
          <a:bodyPr/>
          <a:lstStyle/>
          <a:p>
            <a:r>
              <a:rPr lang="en-US" dirty="0"/>
              <a:t>Passive</a:t>
            </a:r>
          </a:p>
          <a:p>
            <a:r>
              <a:rPr lang="en-US" dirty="0"/>
              <a:t>Well tolerated by most children</a:t>
            </a:r>
          </a:p>
          <a:p>
            <a:r>
              <a:rPr lang="en-US" dirty="0"/>
              <a:t>Expensive (~$16,000)</a:t>
            </a:r>
          </a:p>
          <a:p>
            <a:r>
              <a:rPr lang="en-US" dirty="0"/>
              <a:t>Somewhat portable</a:t>
            </a:r>
          </a:p>
        </p:txBody>
      </p:sp>
    </p:spTree>
    <p:extLst>
      <p:ext uri="{BB962C8B-B14F-4D97-AF65-F5344CB8AC3E}">
        <p14:creationId xmlns:p14="http://schemas.microsoft.com/office/powerpoint/2010/main" val="1168549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4BB31-164E-4A3A-9337-C00CFBCCC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Cough Assist Device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FCA5D-5839-42AF-9C03-5A9DBE2A3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used in cooperative or passive child</a:t>
            </a:r>
          </a:p>
          <a:p>
            <a:r>
              <a:rPr lang="en-US" dirty="0"/>
              <a:t>Takes practice for child and caregiver</a:t>
            </a:r>
          </a:p>
          <a:p>
            <a:r>
              <a:rPr lang="en-US" dirty="0"/>
              <a:t>Relatively expensive ($6-8,000)</a:t>
            </a:r>
          </a:p>
          <a:p>
            <a:r>
              <a:rPr lang="en-US" dirty="0"/>
              <a:t>Somewhat portable</a:t>
            </a:r>
          </a:p>
          <a:p>
            <a:r>
              <a:rPr lang="en-US" dirty="0"/>
              <a:t>Modality of choice for muscular dystrophy</a:t>
            </a:r>
          </a:p>
        </p:txBody>
      </p:sp>
    </p:spTree>
    <p:extLst>
      <p:ext uri="{BB962C8B-B14F-4D97-AF65-F5344CB8AC3E}">
        <p14:creationId xmlns:p14="http://schemas.microsoft.com/office/powerpoint/2010/main" val="1636777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Cough Assist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Inspiratory pressure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Typically start at +10 cmH2O for 0.5-1 sec for small children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Work up to enough pressure to produce good chest rise (commonly +35-35 cmH2O) </a:t>
            </a:r>
          </a:p>
          <a:p>
            <a:r>
              <a:rPr lang="en-US" dirty="0"/>
              <a:t>Inspiratory pause/hold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Initially may omit or should be as low as possible </a:t>
            </a:r>
          </a:p>
          <a:p>
            <a:r>
              <a:rPr lang="en-US" dirty="0"/>
              <a:t>Expiratory pressure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Typically start at -10 cmH2O for 0.5-1 sec for small children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Work up to opposite of inspiratory pressure (i.e. -35-45 cmH2O) </a:t>
            </a:r>
          </a:p>
          <a:p>
            <a:r>
              <a:rPr lang="en-US" dirty="0"/>
              <a:t>Breaths and cycles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Standard treatment consists of 3-6 </a:t>
            </a:r>
            <a:r>
              <a:rPr lang="en-US" dirty="0" err="1"/>
              <a:t>insp</a:t>
            </a:r>
            <a:r>
              <a:rPr lang="en-US" dirty="0"/>
              <a:t>/</a:t>
            </a:r>
            <a:r>
              <a:rPr lang="en-US" dirty="0" err="1"/>
              <a:t>exp</a:t>
            </a:r>
            <a:r>
              <a:rPr lang="en-US" dirty="0"/>
              <a:t> breath “cycles” repeated 3-6 times</a:t>
            </a:r>
          </a:p>
        </p:txBody>
      </p:sp>
    </p:spTree>
    <p:extLst>
      <p:ext uri="{BB962C8B-B14F-4D97-AF65-F5344CB8AC3E}">
        <p14:creationId xmlns:p14="http://schemas.microsoft.com/office/powerpoint/2010/main" val="3369165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DD27E-4CA3-4DA1-802B-1D41D2A39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Neuromuscular Weakness and Lower Airway Infections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648FB-9F0D-47AE-8835-76F2C6604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Muscular dystrophy:</a:t>
            </a:r>
          </a:p>
          <a:p>
            <a:r>
              <a:rPr lang="en-US" dirty="0"/>
              <a:t>Frequently have swallowing dysfunction and aspiration</a:t>
            </a:r>
          </a:p>
          <a:p>
            <a:r>
              <a:rPr lang="en-US" dirty="0"/>
              <a:t>Impaired airway clearance due to respiratory muscle weakness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Hypoxic-ischemic encephalopathy: </a:t>
            </a:r>
          </a:p>
          <a:p>
            <a:r>
              <a:rPr lang="en-US" dirty="0"/>
              <a:t>Frequently have pooling of oral secretions (chronic aspiration)</a:t>
            </a:r>
          </a:p>
          <a:p>
            <a:r>
              <a:rPr lang="en-US" dirty="0"/>
              <a:t>Impaired airway clearance secondary to neuromuscular weakness/discoordination, often develop significant scoliosis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677C7B-595B-4E3D-9AEE-123467F7059B}"/>
              </a:ext>
            </a:extLst>
          </p:cNvPr>
          <p:cNvSpPr txBox="1"/>
          <p:nvPr/>
        </p:nvSpPr>
        <p:spPr>
          <a:xfrm>
            <a:off x="677334" y="5778356"/>
            <a:ext cx="759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 Pneumonia is a leading cause of death in the neuromuscular population</a:t>
            </a:r>
          </a:p>
        </p:txBody>
      </p:sp>
    </p:spTree>
    <p:extLst>
      <p:ext uri="{BB962C8B-B14F-4D97-AF65-F5344CB8AC3E}">
        <p14:creationId xmlns:p14="http://schemas.microsoft.com/office/powerpoint/2010/main" val="3285818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FCA76-EB15-4EBC-AA63-23D644CF7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Non-Invasive Ventilation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6328E-6731-40B5-BB37-DF2FD943B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1866"/>
            <a:ext cx="4575150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Multiple interfaces positive pressure:</a:t>
            </a:r>
          </a:p>
          <a:p>
            <a:r>
              <a:rPr lang="en-US" dirty="0"/>
              <a:t>Full face</a:t>
            </a:r>
          </a:p>
          <a:p>
            <a:r>
              <a:rPr lang="en-US" dirty="0"/>
              <a:t>Nasal mask</a:t>
            </a:r>
          </a:p>
          <a:p>
            <a:r>
              <a:rPr lang="en-US" dirty="0"/>
              <a:t>Nasal pillows</a:t>
            </a:r>
          </a:p>
          <a:p>
            <a:r>
              <a:rPr lang="en-US" dirty="0"/>
              <a:t>Sip ventilation</a:t>
            </a:r>
          </a:p>
        </p:txBody>
      </p:sp>
    </p:spTree>
    <p:extLst>
      <p:ext uri="{BB962C8B-B14F-4D97-AF65-F5344CB8AC3E}">
        <p14:creationId xmlns:p14="http://schemas.microsoft.com/office/powerpoint/2010/main" val="2292274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0BB8B-3B97-4AD4-A3EC-2036C1477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Invasive Ventilation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EA505-7D72-4059-97B4-1EA8A6917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common for children needing 24 hour ventilatory support</a:t>
            </a:r>
          </a:p>
          <a:p>
            <a:r>
              <a:rPr lang="en-US" dirty="0"/>
              <a:t>Requires a tracheostomy</a:t>
            </a:r>
          </a:p>
        </p:txBody>
      </p:sp>
    </p:spTree>
    <p:extLst>
      <p:ext uri="{BB962C8B-B14F-4D97-AF65-F5344CB8AC3E}">
        <p14:creationId xmlns:p14="http://schemas.microsoft.com/office/powerpoint/2010/main" val="3199491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64D28-F25A-4454-BA11-D741E3A94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Ventilators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9D93A-EA0A-4E9B-9D99-356E04B32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Common models:</a:t>
            </a:r>
          </a:p>
          <a:p>
            <a:r>
              <a:rPr lang="en-US" dirty="0"/>
              <a:t>Trilogy</a:t>
            </a:r>
          </a:p>
          <a:p>
            <a:r>
              <a:rPr lang="en-US" dirty="0"/>
              <a:t>LTV</a:t>
            </a:r>
          </a:p>
        </p:txBody>
      </p:sp>
    </p:spTree>
    <p:extLst>
      <p:ext uri="{BB962C8B-B14F-4D97-AF65-F5344CB8AC3E}">
        <p14:creationId xmlns:p14="http://schemas.microsoft.com/office/powerpoint/2010/main" val="4139676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2D314-8C5C-4F3D-8516-31A171486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High Priority </a:t>
            </a:r>
            <a:r>
              <a:rPr lang="en-US" dirty="0"/>
              <a:t>Ventilator Alarms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365AA-F088-4E04-AF0C-03591D074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Circuit Disconnect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Will occur when the tubing is disconnected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Might occur with very large leak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Check for disconnect, tracheostomy tube dislodged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High Pressure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Can occur with mucous plugging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Check patient for suctioning need, tracheostomy tube blockage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Check circuit for kinks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859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3A0BE-20AD-4430-9AD3-198E2E171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Reasons for Tracheostomy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50703-10C5-42EB-805F-B395D1EEF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Need for mechanical ventilation/Respiratory failure: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Hypoventilation syndromes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Bronchopulmonary Dysplasia </a:t>
            </a:r>
          </a:p>
          <a:p>
            <a:r>
              <a:rPr lang="en-US" dirty="0"/>
              <a:t>Unsafe or obstructed airway: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Craniofacial anomalies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Vocal cord lesions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Subglottic stenosis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Tracheal lesions</a:t>
            </a:r>
          </a:p>
          <a:p>
            <a:r>
              <a:rPr lang="en-US" dirty="0"/>
              <a:t>Neurologic abnormalities: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Spinal cord/head trauma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Hypoxic brain injury</a:t>
            </a:r>
          </a:p>
          <a:p>
            <a:r>
              <a:rPr lang="en-US" dirty="0"/>
              <a:t>Cyanotic heart disease or other surgical complications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67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 have no actual or potential conflict of interest in relation to this program/presentation.</a:t>
            </a:r>
          </a:p>
          <a:p>
            <a:endParaRPr lang="en-US" sz="2400" dirty="0"/>
          </a:p>
          <a:p>
            <a:r>
              <a:rPr lang="en-US" sz="2400" dirty="0"/>
              <a:t>I have no financial relationships to disclose.</a:t>
            </a:r>
          </a:p>
        </p:txBody>
      </p:sp>
    </p:spTree>
    <p:extLst>
      <p:ext uri="{BB962C8B-B14F-4D97-AF65-F5344CB8AC3E}">
        <p14:creationId xmlns:p14="http://schemas.microsoft.com/office/powerpoint/2010/main" val="2876741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3DE48-8903-4721-9D46-00F04B033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Routine Tracheostomy Care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C44B8-5717-49EE-A440-01E6488DE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Must be kept covered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Speaking valve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HME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Capped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Trach mask</a:t>
            </a:r>
          </a:p>
          <a:p>
            <a:r>
              <a:rPr lang="en-US" sz="2000" dirty="0"/>
              <a:t>Dressing changes, site care</a:t>
            </a:r>
          </a:p>
          <a:p>
            <a:r>
              <a:rPr lang="en-US" sz="2000" dirty="0"/>
              <a:t>Keeping ties tied</a:t>
            </a:r>
          </a:p>
          <a:p>
            <a:r>
              <a:rPr lang="en-US" sz="2000" dirty="0"/>
              <a:t>Suctioning</a:t>
            </a:r>
          </a:p>
        </p:txBody>
      </p:sp>
    </p:spTree>
    <p:extLst>
      <p:ext uri="{BB962C8B-B14F-4D97-AF65-F5344CB8AC3E}">
        <p14:creationId xmlns:p14="http://schemas.microsoft.com/office/powerpoint/2010/main" val="33292894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7F207-0E61-4355-B67A-C736A015F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Tracheostomy Complications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41F43-CCA5-4B94-A28B-B93ACEAF4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209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Common:</a:t>
            </a:r>
          </a:p>
          <a:p>
            <a:r>
              <a:rPr lang="en-US" dirty="0"/>
              <a:t>Granulation tissue (can bleed)</a:t>
            </a:r>
          </a:p>
          <a:p>
            <a:r>
              <a:rPr lang="en-US" dirty="0"/>
              <a:t>Site infections (candidiasis, staph, etc)</a:t>
            </a:r>
          </a:p>
          <a:p>
            <a:r>
              <a:rPr lang="en-US" dirty="0"/>
              <a:t>Leakage of secretions</a:t>
            </a:r>
          </a:p>
          <a:p>
            <a:r>
              <a:rPr lang="en-US" dirty="0"/>
              <a:t>Tracheal infections (MRSA, Pseudomonas, etc)</a:t>
            </a:r>
          </a:p>
          <a:p>
            <a:r>
              <a:rPr lang="en-US" dirty="0"/>
              <a:t>Mucous plugs</a:t>
            </a:r>
          </a:p>
          <a:p>
            <a:r>
              <a:rPr lang="en-US" dirty="0"/>
              <a:t>Impaired speech, swallowing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Emergent:</a:t>
            </a:r>
          </a:p>
          <a:p>
            <a:r>
              <a:rPr lang="en-US" dirty="0"/>
              <a:t>Large plugs (obstruction)</a:t>
            </a:r>
          </a:p>
          <a:p>
            <a:r>
              <a:rPr lang="en-US" dirty="0"/>
              <a:t>Dislocation (pulled out) </a:t>
            </a:r>
          </a:p>
          <a:p>
            <a:r>
              <a:rPr lang="en-US" dirty="0"/>
              <a:t>Bleeding into the airway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379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8FBAC-F824-41B8-A97D-0BEA923F0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First!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2C403-4FC6-4709-BDB2-73157AB6B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366654" cy="388077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All children with technology dependent lung disease attending school need a </a:t>
            </a:r>
            <a:r>
              <a:rPr lang="en-US" b="1" u="sng" dirty="0"/>
              <a:t>written care plan</a:t>
            </a:r>
            <a:r>
              <a:rPr lang="en-US" dirty="0"/>
              <a:t> approved by parents, Primary Care Physician, Pulmonologist, school administration and nursing before enrollment. Plans should address:</a:t>
            </a:r>
          </a:p>
          <a:p>
            <a:r>
              <a:rPr lang="en-US" dirty="0"/>
              <a:t>All equipment needs</a:t>
            </a:r>
          </a:p>
          <a:p>
            <a:r>
              <a:rPr lang="en-US" dirty="0"/>
              <a:t>Level of staffing required</a:t>
            </a:r>
          </a:p>
          <a:p>
            <a:r>
              <a:rPr lang="en-US" dirty="0"/>
              <a:t>Staff training</a:t>
            </a:r>
          </a:p>
          <a:p>
            <a:r>
              <a:rPr lang="en-US" dirty="0"/>
              <a:t>Routine airway clearance (suctioning, chest physiotherapy, etc)</a:t>
            </a:r>
          </a:p>
          <a:p>
            <a:r>
              <a:rPr lang="en-US" dirty="0"/>
              <a:t>Routine sick regimen</a:t>
            </a:r>
          </a:p>
          <a:p>
            <a:r>
              <a:rPr lang="en-US" dirty="0"/>
              <a:t>Emergency procedures</a:t>
            </a:r>
          </a:p>
          <a:p>
            <a:r>
              <a:rPr lang="en-US" dirty="0"/>
              <a:t>Transportation safety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Parental concerns/anxiety</a:t>
            </a:r>
          </a:p>
        </p:txBody>
      </p:sp>
    </p:spTree>
    <p:extLst>
      <p:ext uri="{BB962C8B-B14F-4D97-AF65-F5344CB8AC3E}">
        <p14:creationId xmlns:p14="http://schemas.microsoft.com/office/powerpoint/2010/main" val="3799407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E31F8-E142-4659-BAB1-107D58E95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0B7C-9DFA-4379-BC70-4E77A1C72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Recommended equipment for children with ventilators in school: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Primary ventilator (and back-up ventilator if indicated)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Extra battery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Heated humidifier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Extra tracheostomy tube(s)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Pulse oximeter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Portable suctioning equipment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Self-inflating bag and mask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Supplemental oxygen for emergency use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Airway clearance devices, nebulizer, or other equipment as indicated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AB42B9-1A91-453A-B08B-DED7CF9D89CE}"/>
              </a:ext>
            </a:extLst>
          </p:cNvPr>
          <p:cNvSpPr txBox="1"/>
          <p:nvPr/>
        </p:nvSpPr>
        <p:spPr>
          <a:xfrm>
            <a:off x="677334" y="6271551"/>
            <a:ext cx="6288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From 2016 American Thoracic Society Home Ventilation Guidelines</a:t>
            </a:r>
          </a:p>
        </p:txBody>
      </p:sp>
    </p:spTree>
    <p:extLst>
      <p:ext uri="{BB962C8B-B14F-4D97-AF65-F5344CB8AC3E}">
        <p14:creationId xmlns:p14="http://schemas.microsoft.com/office/powerpoint/2010/main" val="20541854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34ABD-E01A-46BF-ACC4-EBB081CC8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Staff Emergency Tracheostomy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86E59-88FD-4CC5-A98E-1FF7A55C9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Verbalize criteria for calling emergency services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Be certified in CPR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Be able to contact parent and/or medical care team for urgent questions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Demonstrate use of self-inflating bag and mask in routine and emergency care procedures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List signs of tracheostomy obstruction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Demonstrate appropriate suctioning techniques to remove tracheostomy obstruction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Demonstrate an emergency tracheostomy tube change (change done by one staff member without assistance)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Demonstrate knowledge of emergency medications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Verbalize plans for loss of electricity, fire, tornado, or other natural disaster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7699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61F9F-64F1-456C-9EAD-ED142B3B1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Ventilator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8F917-9866-4E9F-849C-49829DBA4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67801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Be able to assemble ventilator circuit and humidification system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Demonstrate how to properly turn the ventilator on and test the ventilator before use as well as view and verify settings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Verbalize that ventilator alarms must be audible throughout environment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Demonstrate an understanding of ventilator alarms and how to troubleshoot the alarms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Demonstrate the appropriate technique for draining tubing in the ventilator circuit (down and away from child)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Demonstrate the ability to add oxygen to circuit if indicated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Demonstrate how to connect and use the external battery for the ventilator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Verbalize understanding of the approximate battery life for each piece of equipment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0185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704-D786-4E78-8FB3-1EB881DB2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062629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Children with Tracheostomies and/or on Home Ventilation are </a:t>
            </a:r>
            <a:r>
              <a:rPr lang="en-US" i="1" dirty="0"/>
              <a:t>Special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D8848-9C24-4BE2-9DB1-8FC16D20A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49687"/>
            <a:ext cx="8596668" cy="3880773"/>
          </a:xfrm>
        </p:spPr>
        <p:txBody>
          <a:bodyPr/>
          <a:lstStyle/>
          <a:p>
            <a:r>
              <a:rPr lang="en-US" sz="2000" dirty="0"/>
              <a:t>Higher acuity, higher risk</a:t>
            </a:r>
          </a:p>
          <a:p>
            <a:r>
              <a:rPr lang="en-US" sz="2000" dirty="0"/>
              <a:t>Medical Home oversight should be provided by a collaborative partnership between the PCP and Pediatric Pulmonologist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American Thoracic Society 2016</a:t>
            </a:r>
          </a:p>
          <a:p>
            <a:r>
              <a:rPr lang="en-US" sz="2000" dirty="0"/>
              <a:t>Require more intensive staffing (even 1:1)</a:t>
            </a:r>
          </a:p>
          <a:p>
            <a:r>
              <a:rPr lang="en-US" sz="2000" dirty="0"/>
              <a:t>High equipment burden</a:t>
            </a:r>
          </a:p>
          <a:p>
            <a:r>
              <a:rPr lang="en-US" sz="2000" dirty="0"/>
              <a:t>Transportation challenges</a:t>
            </a:r>
          </a:p>
          <a:p>
            <a:r>
              <a:rPr lang="en-US" sz="2000" dirty="0"/>
              <a:t>Cost</a:t>
            </a: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7607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WV Pediatric Pulmonology Providers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Maple Landvoigt, MD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WVU (Morgantown):</a:t>
            </a:r>
          </a:p>
          <a:p>
            <a:pPr lvl="1">
              <a:buFont typeface="Trebuchet MS" panose="020B0603020202020204" pitchFamily="34" charset="0"/>
              <a:buChar char="―"/>
            </a:pPr>
            <a:r>
              <a:rPr lang="en-US" dirty="0"/>
              <a:t>Pediatric Pulmonology Nurse: 304-598-6055</a:t>
            </a:r>
          </a:p>
          <a:p>
            <a:pPr lvl="1">
              <a:buFont typeface="Trebuchet MS" panose="020B0603020202020204" pitchFamily="34" charset="0"/>
              <a:buChar char="―"/>
            </a:pPr>
            <a:r>
              <a:rPr lang="en-US" dirty="0"/>
              <a:t>Emergencies/Physician call line 304-598-6000, ask for me to be paged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WVSOM/Robert C Byrd Clinic (Lewisburg):</a:t>
            </a:r>
          </a:p>
          <a:p>
            <a:pPr lvl="1">
              <a:buFont typeface="Trebuchet MS" panose="020B0603020202020204" pitchFamily="34" charset="0"/>
              <a:buChar char="―"/>
            </a:pPr>
            <a:r>
              <a:rPr lang="en-US" dirty="0"/>
              <a:t>Pediatric Nurse: 304-645-3220 </a:t>
            </a:r>
            <a:r>
              <a:rPr lang="en-US" dirty="0" err="1"/>
              <a:t>ext</a:t>
            </a:r>
            <a:r>
              <a:rPr lang="en-US" dirty="0"/>
              <a:t> 1287 </a:t>
            </a:r>
          </a:p>
          <a:p>
            <a:pPr lvl="1">
              <a:buFont typeface="Trebuchet MS" panose="020B0603020202020204" pitchFamily="34" charset="0"/>
              <a:buChar char="―"/>
            </a:pPr>
            <a:r>
              <a:rPr lang="en-US" dirty="0"/>
              <a:t>After hours: 304-645-3220, ask for me to be paged</a:t>
            </a:r>
          </a:p>
          <a:p>
            <a:pPr indent="-285750"/>
            <a:r>
              <a:rPr lang="en-US" dirty="0"/>
              <a:t>Kevin Maupin, MD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CAMC/Women’s and Children’s: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304-388-5432</a:t>
            </a:r>
          </a:p>
        </p:txBody>
      </p:sp>
    </p:spTree>
    <p:extLst>
      <p:ext uri="{BB962C8B-B14F-4D97-AF65-F5344CB8AC3E}">
        <p14:creationId xmlns:p14="http://schemas.microsoft.com/office/powerpoint/2010/main" val="21845628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E3EFA-943E-4D63-BD8E-9034C49F4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2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</a:pPr>
            <a:r>
              <a:rPr lang="en-US" dirty="0"/>
              <a:t>Recognize children with special healthcare needs at risk for respiratory failure</a:t>
            </a:r>
          </a:p>
          <a:p>
            <a:pPr lvl="0">
              <a:buFont typeface="+mj-lt"/>
              <a:buAutoNum type="arabicPeriod"/>
            </a:pPr>
            <a:r>
              <a:rPr lang="en-US" dirty="0"/>
              <a:t>Classify common reasons for and complications of tracheostomy</a:t>
            </a:r>
          </a:p>
          <a:p>
            <a:pPr lvl="0">
              <a:buFont typeface="+mj-lt"/>
              <a:buAutoNum type="arabicPeriod"/>
            </a:pPr>
            <a:r>
              <a:rPr lang="en-US" dirty="0"/>
              <a:t>Describe the medical care of children with mechanical ventilators in school</a:t>
            </a:r>
          </a:p>
          <a:p>
            <a:pPr lvl="0">
              <a:buFont typeface="+mj-lt"/>
              <a:buAutoNum type="arabicPeriod"/>
            </a:pPr>
            <a:r>
              <a:rPr lang="en-US" dirty="0"/>
              <a:t>Discuss common chronic illnesses in children that would benefit from airway clearance assistance</a:t>
            </a:r>
          </a:p>
          <a:p>
            <a:pPr lvl="0">
              <a:buFont typeface="+mj-lt"/>
              <a:buAutoNum type="arabicPeriod"/>
            </a:pPr>
            <a:r>
              <a:rPr lang="en-US" dirty="0"/>
              <a:t>Review supplemental airway clearance techniques and devices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279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D7BEB-BD88-4B76-8429-3DBF06E43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Technology Dependent Child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322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Airway Clearance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body has 2 ways to move things out of the airway: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Cough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800" dirty="0"/>
              <a:t>Inspiration to expand the lungs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800" dirty="0"/>
              <a:t>Closure of the glottis and contraction of the respiratory muscles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sz="1800" dirty="0"/>
              <a:t>Expiration at high flow rates</a:t>
            </a:r>
          </a:p>
          <a:p>
            <a:endParaRPr lang="en-US" sz="2000" dirty="0"/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/>
              <a:t>Mucociliary escalator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Microscopic hair like structures that “sweep” mucous up the lower airways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Sensitive to airway fluid changes and “stickiness” of mucous</a:t>
            </a:r>
          </a:p>
        </p:txBody>
      </p:sp>
    </p:spTree>
    <p:extLst>
      <p:ext uri="{BB962C8B-B14F-4D97-AF65-F5344CB8AC3E}">
        <p14:creationId xmlns:p14="http://schemas.microsoft.com/office/powerpoint/2010/main" val="2516632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Prone to Impaired Airway Clearance?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Impairment of Cough Clearance:</a:t>
            </a:r>
          </a:p>
          <a:p>
            <a:r>
              <a:rPr lang="en-US" dirty="0"/>
              <a:t>Neurologic impairment (encephalopathy, Down Syndrome, muscular dystrophy) </a:t>
            </a:r>
          </a:p>
          <a:p>
            <a:r>
              <a:rPr lang="en-US" dirty="0"/>
              <a:t>Scoliosis or chest wall disorders</a:t>
            </a:r>
          </a:p>
          <a:p>
            <a:r>
              <a:rPr lang="en-US" dirty="0"/>
              <a:t>Floppy airways (tracheomalacia, bronchomalacia, bronchiectasis)</a:t>
            </a:r>
          </a:p>
          <a:p>
            <a:pPr indent="-285750"/>
            <a:r>
              <a:rPr lang="en-US" dirty="0"/>
              <a:t>Tracheostomy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Impairment of Mucociliary Clearance:</a:t>
            </a:r>
          </a:p>
          <a:p>
            <a:r>
              <a:rPr lang="en-US" dirty="0"/>
              <a:t>Cystic fibrosis</a:t>
            </a:r>
          </a:p>
          <a:p>
            <a:r>
              <a:rPr lang="en-US" dirty="0"/>
              <a:t>Chronic aspiration</a:t>
            </a:r>
          </a:p>
          <a:p>
            <a:r>
              <a:rPr lang="en-US" dirty="0"/>
              <a:t>Tobacco smoke exposure</a:t>
            </a:r>
          </a:p>
        </p:txBody>
      </p:sp>
    </p:spTree>
    <p:extLst>
      <p:ext uri="{BB962C8B-B14F-4D97-AF65-F5344CB8AC3E}">
        <p14:creationId xmlns:p14="http://schemas.microsoft.com/office/powerpoint/2010/main" val="2269539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E933A-6ABC-426A-8EF4-F31480862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200852" cy="1320800"/>
          </a:xfrm>
        </p:spPr>
        <p:txBody>
          <a:bodyPr/>
          <a:lstStyle/>
          <a:p>
            <a:r>
              <a:rPr lang="en-US" dirty="0"/>
              <a:t>Supplemental Airway Clearance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DD8B3-4CD1-4051-83A8-D6CC160BD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Activity – movement naturally increases airway clearance</a:t>
            </a:r>
          </a:p>
          <a:p>
            <a:r>
              <a:rPr lang="en-US" sz="2000" dirty="0"/>
              <a:t>Oral care/suctioning</a:t>
            </a:r>
          </a:p>
          <a:p>
            <a:r>
              <a:rPr lang="en-US" sz="2000" dirty="0"/>
              <a:t>Chest physiotherapy (CPT):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Manual percussion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Acapella device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High Frequency Chest Wall Oscillation device – “Vest”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Cough assist device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Multiple other breath powered devices (flutter, PEP, etc)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076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Oral Care and Suctioning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Positioning of patient with sialorrhea (excessive drooling)</a:t>
            </a:r>
          </a:p>
          <a:p>
            <a:pPr lvl="1"/>
            <a:r>
              <a:rPr lang="en-US" dirty="0"/>
              <a:t>Children with severe and persistent sialorrhea may also benefit from medications to decrease secretions</a:t>
            </a:r>
          </a:p>
          <a:p>
            <a:r>
              <a:rPr lang="en-US" dirty="0"/>
              <a:t>Oral suctioning</a:t>
            </a:r>
          </a:p>
          <a:p>
            <a:pPr lvl="1"/>
            <a:r>
              <a:rPr lang="en-US" dirty="0"/>
              <a:t>Health Care Procedure Manual for WV schools: S-99-101</a:t>
            </a:r>
          </a:p>
          <a:p>
            <a:r>
              <a:rPr lang="en-US" dirty="0"/>
              <a:t>Tracheostomy tube suctioning</a:t>
            </a:r>
          </a:p>
          <a:p>
            <a:pPr lvl="1"/>
            <a:r>
              <a:rPr lang="en-US" dirty="0"/>
              <a:t>Health Care Procedure Manual for WV schools: S-123-126</a:t>
            </a:r>
          </a:p>
          <a:p>
            <a:pPr lvl="1"/>
            <a:r>
              <a:rPr lang="en-US" dirty="0"/>
              <a:t>DO NOT pass suction catheter beyond the tip of the tracheostomy tube</a:t>
            </a:r>
          </a:p>
          <a:p>
            <a:pPr lvl="1"/>
            <a:r>
              <a:rPr lang="en-US" dirty="0"/>
              <a:t>Catheter insertion depth can be matched to the length of the tube or specific physician order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268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A9E84-3F7A-4D1C-946B-E4A8B25A3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Manual Percussion Chest Physiotherapy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1FD93-7547-44D1-AAE8-3EB897AF1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6" y="2160589"/>
            <a:ext cx="4952778" cy="3880773"/>
          </a:xfrm>
        </p:spPr>
        <p:txBody>
          <a:bodyPr>
            <a:normAutofit lnSpcReduction="10000"/>
          </a:bodyPr>
          <a:lstStyle/>
          <a:p>
            <a:r>
              <a:rPr lang="en-US" u="sng" dirty="0"/>
              <a:t>Postural drainage no longer recommended</a:t>
            </a:r>
          </a:p>
          <a:p>
            <a:r>
              <a:rPr lang="en-US" dirty="0"/>
              <a:t>Using a cupped hand to percuss the chest</a:t>
            </a:r>
          </a:p>
          <a:p>
            <a:r>
              <a:rPr lang="en-US" dirty="0"/>
              <a:t>May be used over the entire chest or focused on problem areas</a:t>
            </a:r>
          </a:p>
          <a:p>
            <a:r>
              <a:rPr lang="en-US" dirty="0"/>
              <a:t>Can also be performed using various “</a:t>
            </a:r>
            <a:r>
              <a:rPr lang="en-US" dirty="0" err="1"/>
              <a:t>percussors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5475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1286</Words>
  <Application>Microsoft Macintosh PowerPoint</Application>
  <PresentationFormat>Widescreen</PresentationFormat>
  <Paragraphs>216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Trebuchet MS</vt:lpstr>
      <vt:lpstr>Wingdings</vt:lpstr>
      <vt:lpstr>Office Theme</vt:lpstr>
      <vt:lpstr>Trachs and Vents and CPT, Oh My!</vt:lpstr>
      <vt:lpstr>Disclosures</vt:lpstr>
      <vt:lpstr>Objectives</vt:lpstr>
      <vt:lpstr>The Technology Dependent Child</vt:lpstr>
      <vt:lpstr>Normal Airway Clearance</vt:lpstr>
      <vt:lpstr>Who is Prone to Impaired Airway Clearance?</vt:lpstr>
      <vt:lpstr>Supplemental Airway Clearance</vt:lpstr>
      <vt:lpstr>Oral Care and Suctioning</vt:lpstr>
      <vt:lpstr>Manual Percussion Chest Physiotherapy</vt:lpstr>
      <vt:lpstr>Acapella Device</vt:lpstr>
      <vt:lpstr>High Frequency Chest Wall Oscillation Device (Percussive Vest) </vt:lpstr>
      <vt:lpstr>Cough Assist Device </vt:lpstr>
      <vt:lpstr>Cough Assist Use</vt:lpstr>
      <vt:lpstr>Neuromuscular Weakness and Lower Airway Infections</vt:lpstr>
      <vt:lpstr>Non-Invasive Ventilation</vt:lpstr>
      <vt:lpstr>Invasive Ventilation</vt:lpstr>
      <vt:lpstr>Home Ventilators</vt:lpstr>
      <vt:lpstr>High Priority Ventilator Alarms</vt:lpstr>
      <vt:lpstr>Common Reasons for Tracheostomy</vt:lpstr>
      <vt:lpstr>Routine Tracheostomy Care </vt:lpstr>
      <vt:lpstr>Tracheostomy Complications</vt:lpstr>
      <vt:lpstr>Plan First!</vt:lpstr>
      <vt:lpstr>Equipment Requirements</vt:lpstr>
      <vt:lpstr>Required Staff Emergency Tracheostomy Skills</vt:lpstr>
      <vt:lpstr>Required Ventilator Skills</vt:lpstr>
      <vt:lpstr>Children with Tracheostomies and/or on Home Ventilation are Special</vt:lpstr>
      <vt:lpstr>WV Pediatric Pulmonology Providers</vt:lpstr>
      <vt:lpstr>The End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CPT and Trachs and Vents, Oh My!</dc:title>
  <dc:creator>Landvoigt, Maple</dc:creator>
  <cp:lastModifiedBy>Lori Haapala</cp:lastModifiedBy>
  <cp:revision>22</cp:revision>
  <dcterms:created xsi:type="dcterms:W3CDTF">2018-03-12T17:10:22Z</dcterms:created>
  <dcterms:modified xsi:type="dcterms:W3CDTF">2018-05-02T14:06:12Z</dcterms:modified>
</cp:coreProperties>
</file>