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MP4" ContentType="video/unknown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notesMasterIdLst>
    <p:notesMasterId r:id="rId49"/>
  </p:notesMasterIdLst>
  <p:handoutMasterIdLst>
    <p:handoutMasterId r:id="rId50"/>
  </p:handoutMasterIdLst>
  <p:sldIdLst>
    <p:sldId id="256" r:id="rId2"/>
    <p:sldId id="302" r:id="rId3"/>
    <p:sldId id="303" r:id="rId4"/>
    <p:sldId id="301" r:id="rId5"/>
    <p:sldId id="311" r:id="rId6"/>
    <p:sldId id="325" r:id="rId7"/>
    <p:sldId id="329" r:id="rId8"/>
    <p:sldId id="331" r:id="rId9"/>
    <p:sldId id="336" r:id="rId10"/>
    <p:sldId id="300" r:id="rId11"/>
    <p:sldId id="334" r:id="rId12"/>
    <p:sldId id="352" r:id="rId13"/>
    <p:sldId id="326" r:id="rId14"/>
    <p:sldId id="353" r:id="rId15"/>
    <p:sldId id="360" r:id="rId16"/>
    <p:sldId id="333" r:id="rId17"/>
    <p:sldId id="330" r:id="rId18"/>
    <p:sldId id="304" r:id="rId19"/>
    <p:sldId id="359" r:id="rId20"/>
    <p:sldId id="339" r:id="rId21"/>
    <p:sldId id="305" r:id="rId22"/>
    <p:sldId id="340" r:id="rId23"/>
    <p:sldId id="349" r:id="rId24"/>
    <p:sldId id="343" r:id="rId25"/>
    <p:sldId id="317" r:id="rId26"/>
    <p:sldId id="341" r:id="rId27"/>
    <p:sldId id="313" r:id="rId28"/>
    <p:sldId id="342" r:id="rId29"/>
    <p:sldId id="318" r:id="rId30"/>
    <p:sldId id="350" r:id="rId31"/>
    <p:sldId id="358" r:id="rId32"/>
    <p:sldId id="357" r:id="rId33"/>
    <p:sldId id="258" r:id="rId34"/>
    <p:sldId id="345" r:id="rId35"/>
    <p:sldId id="348" r:id="rId36"/>
    <p:sldId id="315" r:id="rId37"/>
    <p:sldId id="351" r:id="rId38"/>
    <p:sldId id="299" r:id="rId39"/>
    <p:sldId id="346" r:id="rId40"/>
    <p:sldId id="283" r:id="rId41"/>
    <p:sldId id="354" r:id="rId42"/>
    <p:sldId id="321" r:id="rId43"/>
    <p:sldId id="322" r:id="rId44"/>
    <p:sldId id="338" r:id="rId45"/>
    <p:sldId id="309" r:id="rId46"/>
    <p:sldId id="335" r:id="rId47"/>
    <p:sldId id="32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36151" autoAdjust="0"/>
  </p:normalViewPr>
  <p:slideViewPr>
    <p:cSldViewPr snapToGrid="0" snapToObjects="1">
      <p:cViewPr>
        <p:scale>
          <a:sx n="66" d="100"/>
          <a:sy n="66" d="100"/>
        </p:scale>
        <p:origin x="-136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%20and%20Settings\E008138\My%20Documents\Presentation%20Folders%20Materials%20for%20presentations\Overdose%20Deaths%20by%20Ye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Sheet1!$B$4:$S$4</c:f>
              <c:numCache>
                <c:formatCode>General</c:formatCode>
                <c:ptCount val="18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</c:numCache>
            </c:numRef>
          </c:cat>
          <c:val>
            <c:numRef>
              <c:f>Sheet1!$B$3:$S$3</c:f>
              <c:numCache>
                <c:formatCode>General</c:formatCode>
                <c:ptCount val="18"/>
                <c:pt idx="0">
                  <c:v>56.0</c:v>
                </c:pt>
                <c:pt idx="1">
                  <c:v>57.0</c:v>
                </c:pt>
                <c:pt idx="2">
                  <c:v>68.0</c:v>
                </c:pt>
                <c:pt idx="3">
                  <c:v>60.0</c:v>
                </c:pt>
                <c:pt idx="4">
                  <c:v>39.0</c:v>
                </c:pt>
                <c:pt idx="5">
                  <c:v>56.0</c:v>
                </c:pt>
                <c:pt idx="6">
                  <c:v>86.0</c:v>
                </c:pt>
                <c:pt idx="7">
                  <c:v>61.0</c:v>
                </c:pt>
                <c:pt idx="8">
                  <c:v>85.0</c:v>
                </c:pt>
                <c:pt idx="9">
                  <c:v>130.0</c:v>
                </c:pt>
                <c:pt idx="10">
                  <c:v>187.0</c:v>
                </c:pt>
                <c:pt idx="11">
                  <c:v>268.0</c:v>
                </c:pt>
                <c:pt idx="12">
                  <c:v>303.0</c:v>
                </c:pt>
                <c:pt idx="13">
                  <c:v>415.0</c:v>
                </c:pt>
                <c:pt idx="14">
                  <c:v>468.0</c:v>
                </c:pt>
                <c:pt idx="15">
                  <c:v>581.0</c:v>
                </c:pt>
                <c:pt idx="16">
                  <c:v>553.0</c:v>
                </c:pt>
                <c:pt idx="17">
                  <c:v>573.0</c:v>
                </c:pt>
              </c:numCache>
            </c:numRef>
          </c:val>
        </c:ser>
        <c:ser>
          <c:idx val="1"/>
          <c:order val="1"/>
          <c:tx>
            <c:v>Year</c:v>
          </c:tx>
          <c:invertIfNegative val="0"/>
          <c:cat>
            <c:numRef>
              <c:f>Sheet1!$B$4:$S$4</c:f>
              <c:numCache>
                <c:formatCode>General</c:formatCode>
                <c:ptCount val="18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</c:numCache>
            </c:numRef>
          </c:cat>
          <c:val>
            <c:numLit>
              <c:formatCode>General</c:formatCode>
              <c:ptCount val="1"/>
              <c:pt idx="0">
                <c:v>1.0</c:v>
              </c:pt>
            </c:numLit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23937704"/>
        <c:axId val="2125176024"/>
        <c:axId val="0"/>
      </c:bar3DChart>
      <c:catAx>
        <c:axId val="2123937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 b="1" i="0" baseline="0"/>
            </a:pPr>
            <a:endParaRPr lang="en-US"/>
          </a:p>
        </c:txPr>
        <c:crossAx val="2125176024"/>
        <c:crosses val="autoZero"/>
        <c:auto val="1"/>
        <c:lblAlgn val="ctr"/>
        <c:lblOffset val="100"/>
        <c:noMultiLvlLbl val="0"/>
      </c:catAx>
      <c:valAx>
        <c:axId val="21251760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2123937704"/>
        <c:crosses val="autoZero"/>
        <c:crossBetween val="midCat"/>
      </c:valAx>
    </c:plotArea>
    <c:plotVisOnly val="1"/>
    <c:dispBlanksAs val="gap"/>
    <c:showDLblsOverMax val="0"/>
  </c:chart>
  <c:spPr>
    <a:effectLst>
      <a:outerShdw blurRad="50800" dist="38100" dir="2700000" algn="tl" rotWithShape="0">
        <a:srgbClr val="FF0000">
          <a:alpha val="40000"/>
        </a:srgbClr>
      </a:outerShdw>
    </a:effectLst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FDB8EBC-7849-47DC-BC37-FB3DB38AFFA2}" type="datetimeFigureOut">
              <a:rPr lang="en-US"/>
              <a:pPr/>
              <a:t>6/4/13</a:t>
            </a:fld>
            <a:endParaRPr lang="en-US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5ECF841-0837-4BE4-BB72-829D6BABEC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66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247E6D0-0812-4B05-8A91-042779070E8A}" type="datetimeFigureOut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D340B4-9DA5-4A3E-8CBF-DECB6AB6A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5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96E651-49C5-48CF-984B-69B39584B10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0826BC-828B-45ED-A0E1-515E92E5C89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9D8195-223F-4FD3-8E18-D926CED692C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58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900" b="1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78DC0C-F842-4263-A3C2-F390DBBDEEB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63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4EE0F9-A6A7-4E8C-9D48-F7C07956368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990217-CC1B-4A8F-8002-ED5710E003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+mj-lt"/>
              <a:buNone/>
              <a:defRPr/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7A633-8DE8-477C-9C45-2C6C3CD4B5F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56573C-BC72-4AC7-AD47-40FB9C52F62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EE4D1-B36B-4490-90D1-F653EC09FF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D277E1-2F58-493D-8B56-89607702EF6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C0E767-C0CB-44B7-8646-311EC290E24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867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0726AD-7D9A-4C08-A19A-A3607A957B6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95B36C-039B-4025-B5D8-F0D289D8E2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9AF02C-11D5-46D3-B2FC-1823F899345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891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9EE4D1-B36B-4490-90D1-F653EC09FF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B60805-5E9A-4A2C-8608-B73A1E947A3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C8F64-DCB5-44F3-AD61-60BAC746BF5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22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 smtClean="0"/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3D6BFF-3658-47C8-BAD9-2B915BECE50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7768EB-4623-438E-B00A-4B4CCB19C9E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277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18F80D-8AC2-499D-9CDB-071DCD011B0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D340B4-9DA5-4A3E-8CBF-DECB6AB6AEB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845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A8808E-DC60-4F6B-82B1-58C47C48305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DF59A5-DF12-4F8F-B51B-9D9E2BC4A56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E41909-7187-4A23-99FF-1D2BBBC208A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2E5DEB-CAEA-49C7-97C4-FF7C4EDB7B2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0FA0D0-B31F-4D2E-9BBC-3F8ABDE87DD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526E1F-F8EF-49AA-9D0F-38586678C1E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F7612A-73AF-44D7-9805-6FACD31AF8F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D0ACBA-27C0-42C6-8A72-FD4B6E5E9C7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1888A0-E212-4C38-9830-33CBACC8648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000" dirty="0" smtClean="0"/>
          </a:p>
          <a:p>
            <a:pPr>
              <a:spcBef>
                <a:spcPct val="0"/>
              </a:spcBef>
            </a:pPr>
            <a:endParaRPr lang="en-US" sz="1000" dirty="0" smtClean="0">
              <a:solidFill>
                <a:srgbClr val="7030A0"/>
              </a:solidFill>
              <a:latin typeface="Candara" pitchFamily="34" charset="0"/>
              <a:cs typeface="Tunga" pitchFamily="34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F630D45-E979-4145-BA35-4BDE2FCF1E7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FBB93C-77AA-46B7-A3BD-01BE18368C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E2BB5-D989-404C-90A7-0FE1C285C44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D6ED3-A157-4959-B852-AA223E181E52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80688-354A-4239-B781-0E5A06EEE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4AC27-06F5-49E3-9968-DEC2B38DE8C5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897E0-E26D-4C2B-AD54-059E7437F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F0EF3-5D95-457E-BE5C-D09FCDAA98D3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BDA2-2220-48DC-8882-F74599D8C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D46EB-7951-4F4C-AE13-A4156ED38E65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651E1-D7D1-4A99-8B1E-09E8D1549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DBCF6-981E-4D86-B2D9-63B3C546BB71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50DA1-65FF-46D7-A785-09C3C8F8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12BA-E719-40DF-AC68-DC4FE14AB11C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D440-0685-4D20-9B77-F64386772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2FBC6-310B-43F5-95F3-78E90745CC41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A1A89-BF9E-461B-B0E3-6383D38BC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82F0F-C03B-408C-B20A-CE5B2B11655D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0E778-6F58-4F52-B98F-770A53846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F33EF-33BC-46B3-BDE6-5D70ACDD74A6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F501-EC8C-43A3-89CD-80CB4F602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3BF1C-9507-4062-8889-DF790B567A48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7A1A5-DF0D-4246-A50C-F1F5EE236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053A2-6899-49AC-A29A-72F601D0A1A2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97E1-BFE4-4ABB-A828-E528B0AE5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410BA2-F47F-4E11-87FA-5811FA73F955}" type="datetime1">
              <a:rPr lang="en-US"/>
              <a:pPr>
                <a:defRPr/>
              </a:pPr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DBA2AC-301B-4B2B-8D5A-163BEA5F9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4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2.xml"/><Relationship Id="rId5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6.xml"/><Relationship Id="rId5" Type="http://schemas.openxmlformats.org/officeDocument/2006/relationships/image" Target="../media/image20.png"/><Relationship Id="rId6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7.xml"/><Relationship Id="rId5" Type="http://schemas.openxmlformats.org/officeDocument/2006/relationships/hyperlink" Target="http://www.aps.com" TargetMode="External"/><Relationship Id="rId6" Type="http://schemas.openxmlformats.org/officeDocument/2006/relationships/hyperlink" Target="http://www.AAPM.com" TargetMode="External"/><Relationship Id="rId7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38.xml"/><Relationship Id="rId5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9.xml"/><Relationship Id="rId5" Type="http://schemas.openxmlformats.org/officeDocument/2006/relationships/image" Target="../media/image21.jpe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7.xml"/><Relationship Id="rId5" Type="http://schemas.openxmlformats.org/officeDocument/2006/relationships/chart" Target="../charts/chart1.xml"/><Relationship Id="rId6" Type="http://schemas.openxmlformats.org/officeDocument/2006/relationships/image" Target="../media/image3.png"/><Relationship Id="rId1" Type="http://schemas.openxmlformats.org/officeDocument/2006/relationships/audio" Target="NULL" TargetMode="External"/><Relationship Id="rId2" Type="http://schemas.microsoft.com/office/2007/relationships/media" Target="NUL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5925"/>
            <a:ext cx="7772400" cy="18938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/>
              <a:t>Best Practices Prescribing &amp; Preventing Drug Diversion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09813"/>
            <a:ext cx="6400800" cy="444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4339" name="Content Placeholder 4" descr="Nurse checking cha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8263" y="2543175"/>
            <a:ext cx="40386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211138" y="6100763"/>
            <a:ext cx="7705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What All Nurses Must Know.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Dilemma</a:t>
            </a:r>
            <a:br>
              <a:rPr lang="en-US" smtClean="0"/>
            </a:br>
            <a:r>
              <a:rPr lang="en-US" sz="2400" smtClean="0"/>
              <a:t>Can we Treat pain effectively without addiction?</a:t>
            </a:r>
            <a:endParaRPr lang="en-US" sz="2000" smtClean="0"/>
          </a:p>
        </p:txBody>
      </p:sp>
      <p:sp>
        <p:nvSpPr>
          <p:cNvPr id="34818" name="Text Placeholder 2"/>
          <p:cNvSpPr>
            <a:spLocks noGrp="1"/>
          </p:cNvSpPr>
          <p:nvPr>
            <p:ph type="body" idx="1"/>
          </p:nvPr>
        </p:nvSpPr>
        <p:spPr>
          <a:xfrm>
            <a:off x="674688" y="1555750"/>
            <a:ext cx="3822700" cy="639763"/>
          </a:xfrm>
        </p:spPr>
        <p:txBody>
          <a:bodyPr/>
          <a:lstStyle/>
          <a:p>
            <a:r>
              <a:rPr lang="en-US" smtClean="0"/>
              <a:t>IOM Report 2011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863" y="2211388"/>
            <a:ext cx="3819525" cy="30464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100 </a:t>
            </a:r>
            <a:r>
              <a:rPr lang="en-US" dirty="0"/>
              <a:t>million American suffer from chronic pain, costing up to 635 billion annually in treatment and lost productivity.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number of patients with chronic pain exceeds diabetes, heart disease and cancer combined.</a:t>
            </a:r>
            <a:endParaRPr lang="en-US" dirty="0"/>
          </a:p>
        </p:txBody>
      </p:sp>
      <p:sp>
        <p:nvSpPr>
          <p:cNvPr id="348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571625"/>
            <a:ext cx="3822700" cy="639763"/>
          </a:xfrm>
        </p:spPr>
        <p:txBody>
          <a:bodyPr/>
          <a:lstStyle/>
          <a:p>
            <a:r>
              <a:rPr lang="en-US" smtClean="0"/>
              <a:t>World Health 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11388"/>
            <a:ext cx="3822700" cy="30464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World Health Organization reports that substance abuse is the most preventable health problem.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Addiction costs  </a:t>
            </a:r>
            <a:r>
              <a:rPr lang="en-US" dirty="0" smtClean="0"/>
              <a:t>our nation  billions of dollars per year and contributing to the deaths of millions of Americans.</a:t>
            </a:r>
            <a:endParaRPr lang="en-US" dirty="0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457200" y="5649913"/>
            <a:ext cx="84486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By Taking Simple Steps to ensure that opioids are prescribed safely and transparently, clinicians can help their patients achieve better outcomes and prevent misuse/abuse.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Faces of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5100" dirty="0" smtClean="0"/>
              <a:t>What is Pain?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800" dirty="0" smtClean="0"/>
              <a:t>An unpleasant sensory and emotional experience associated with actual or potential tissue damage.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sz="3800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4100" dirty="0" smtClean="0"/>
              <a:t>Human Perception of Pain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3400" dirty="0" smtClean="0"/>
              <a:t>Influenced by physiological, psychological and social Factors.</a:t>
            </a:r>
          </a:p>
          <a:p>
            <a:pPr marL="457200" lvl="1" indent="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marL="628650" indent="-571500" fontAlgn="auto">
              <a:spcAft>
                <a:spcPts val="0"/>
              </a:spcAft>
              <a:defRPr/>
            </a:pPr>
            <a:r>
              <a:rPr lang="en-US" sz="5100" dirty="0" smtClean="0"/>
              <a:t>Categories of Pain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1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Acute Pain – results from disease, inflammation or injury to tissues; generally comes on suddenly and may be accompanied by anxiety or emotional distress.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600" dirty="0" smtClean="0"/>
              <a:t>Chronic Pain – widely believed to represent disease itself and can be made much worse by environmental and psychological factors; persists over a long period of time and is resistant to most medical treatments.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Characteristics of Acute &amp; Chronic Pain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ACUTE PAIN</a:t>
            </a:r>
          </a:p>
          <a:p>
            <a:pPr lvl="1"/>
            <a:r>
              <a:rPr lang="en-US" dirty="0" smtClean="0"/>
              <a:t>Sharp, stabbing, agonizing</a:t>
            </a:r>
          </a:p>
          <a:p>
            <a:pPr lvl="1"/>
            <a:r>
              <a:rPr lang="en-US" dirty="0" smtClean="0"/>
              <a:t>Localized</a:t>
            </a:r>
          </a:p>
          <a:p>
            <a:pPr lvl="1"/>
            <a:r>
              <a:rPr lang="en-US" dirty="0" smtClean="0"/>
              <a:t>Predictable duration</a:t>
            </a:r>
          </a:p>
          <a:p>
            <a:pPr lvl="1"/>
            <a:r>
              <a:rPr lang="en-US" dirty="0" smtClean="0"/>
              <a:t>Responsive to standard treatment modalities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dirty="0" smtClean="0"/>
              <a:t>(fracture, post-op pain)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65708"/>
          </a:xfrm>
        </p:spPr>
        <p:txBody>
          <a:bodyPr/>
          <a:lstStyle/>
          <a:p>
            <a:pPr marL="57150" indent="0">
              <a:buNone/>
            </a:pPr>
            <a:r>
              <a:rPr lang="en-US" dirty="0" smtClean="0"/>
              <a:t>CHRONIC PAIN</a:t>
            </a:r>
          </a:p>
          <a:p>
            <a:pPr lvl="1"/>
            <a:r>
              <a:rPr lang="en-US" dirty="0" smtClean="0"/>
              <a:t>Serves no useful function</a:t>
            </a:r>
          </a:p>
          <a:p>
            <a:pPr lvl="1"/>
            <a:r>
              <a:rPr lang="en-US" dirty="0" smtClean="0"/>
              <a:t>May be pain that was acute but persists past the healing phase</a:t>
            </a:r>
          </a:p>
          <a:p>
            <a:pPr lvl="1"/>
            <a:r>
              <a:rPr lang="en-US" dirty="0" smtClean="0"/>
              <a:t>No direct relationship to original injury </a:t>
            </a:r>
          </a:p>
          <a:p>
            <a:pPr lvl="1"/>
            <a:r>
              <a:rPr lang="en-US" dirty="0" smtClean="0"/>
              <a:t>Resistant to Treatment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2400" dirty="0" smtClean="0"/>
              <a:t>Neuropathic pain, arthritis)</a:t>
            </a:r>
          </a:p>
        </p:txBody>
      </p:sp>
    </p:spTree>
    <p:extLst>
      <p:ext uri="{BB962C8B-B14F-4D97-AF65-F5344CB8AC3E}">
        <p14:creationId xmlns:p14="http://schemas.microsoft.com/office/powerpoint/2010/main" val="698233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Pain</a:t>
            </a:r>
          </a:p>
        </p:txBody>
      </p:sp>
      <p:sp>
        <p:nvSpPr>
          <p:cNvPr id="38914" name="Content Placeholder 15"/>
          <p:cNvSpPr>
            <a:spLocks noGrp="1"/>
          </p:cNvSpPr>
          <p:nvPr>
            <p:ph sz="half" idx="1"/>
          </p:nvPr>
        </p:nvSpPr>
        <p:spPr>
          <a:xfrm>
            <a:off x="457200" y="1250845"/>
            <a:ext cx="4038600" cy="5388257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sz="2400" u="sng" dirty="0" smtClean="0"/>
              <a:t>Nociceptive Pain </a:t>
            </a:r>
            <a:r>
              <a:rPr lang="en-US" sz="2400" dirty="0" smtClean="0"/>
              <a:t>– caused by a direct injury (sprains, bone fractures, burns, bruises)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u="sng" dirty="0" smtClean="0"/>
              <a:t>Neuropathic Pain </a:t>
            </a:r>
            <a:r>
              <a:rPr lang="en-US" sz="2400" dirty="0" smtClean="0"/>
              <a:t>– caused by a primary dysfunction in the nervous system (shingles, neuralgia, phantom limb pain, peripheral neuropathy)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sz="2400" u="sng" dirty="0" err="1" smtClean="0"/>
              <a:t>Neuroplastic</a:t>
            </a:r>
            <a:r>
              <a:rPr lang="en-US" sz="2400" u="sng" dirty="0" smtClean="0"/>
              <a:t> Pain </a:t>
            </a:r>
            <a:r>
              <a:rPr lang="en-US" sz="2400" dirty="0" smtClean="0"/>
              <a:t>– pain caused by or increased by changes in the Nervous System.</a:t>
            </a:r>
          </a:p>
        </p:txBody>
      </p:sp>
      <p:pic>
        <p:nvPicPr>
          <p:cNvPr id="4" name="Content Placeholder 3" descr="Types of Pain.tif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" b="384"/>
          <a:stretch>
            <a:fillRect/>
          </a:stretch>
        </p:blipFill>
        <p:spPr>
          <a:xfrm>
            <a:off x="4648200" y="1600200"/>
            <a:ext cx="4038600" cy="478873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Chronic Pain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Pain is influenced by emotional, cognitive, and psychosocial factors including</a:t>
            </a:r>
          </a:p>
          <a:p>
            <a:pPr lvl="1"/>
            <a:r>
              <a:rPr lang="en-US" dirty="0" smtClean="0"/>
              <a:t>Depression, anxiety, insomnia, neuroticism</a:t>
            </a:r>
          </a:p>
          <a:p>
            <a:pPr lvl="1"/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Comorbid psychopathology often coexists in patients with chronic pain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Depression, anxiety, somatoform disorders, personality disorders, SUD</a:t>
            </a:r>
          </a:p>
        </p:txBody>
      </p:sp>
    </p:spTree>
    <p:extLst>
      <p:ext uri="{BB962C8B-B14F-4D97-AF65-F5344CB8AC3E}">
        <p14:creationId xmlns:p14="http://schemas.microsoft.com/office/powerpoint/2010/main" val="3621434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 Pathways</a:t>
            </a:r>
            <a:endParaRPr lang="en-US" dirty="0"/>
          </a:p>
        </p:txBody>
      </p:sp>
      <p:pic>
        <p:nvPicPr>
          <p:cNvPr id="4" name="Pain pathway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1600200"/>
            <a:ext cx="8412624" cy="4525963"/>
          </a:xfrm>
        </p:spPr>
      </p:pic>
    </p:spTree>
    <p:extLst>
      <p:ext uri="{BB962C8B-B14F-4D97-AF65-F5344CB8AC3E}">
        <p14:creationId xmlns:p14="http://schemas.microsoft.com/office/powerpoint/2010/main" val="314698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Pain Control Ladder</a:t>
            </a:r>
          </a:p>
        </p:txBody>
      </p:sp>
      <p:pic>
        <p:nvPicPr>
          <p:cNvPr id="45058" name="Content Placeholder 3" descr="pain ladder.gif"/>
          <p:cNvPicPr>
            <a:picLocks noGrp="1" noChangeAspect="1"/>
          </p:cNvPicPr>
          <p:nvPr>
            <p:ph idx="1"/>
          </p:nvPr>
        </p:nvPicPr>
        <p:blipFill>
          <a:blip r:embed="rId3"/>
          <a:srcRect t="6230" b="6230"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Has the pendulum swung too far? </a:t>
            </a:r>
          </a:p>
        </p:txBody>
      </p:sp>
      <p:pic>
        <p:nvPicPr>
          <p:cNvPr id="43010" name="Content Placeholder 3" descr="pendulum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Undertreated Pain </a:t>
            </a:r>
            <a:r>
              <a:rPr lang="en-US" dirty="0" err="1" smtClean="0"/>
              <a:t>vs</a:t>
            </a:r>
            <a:r>
              <a:rPr lang="en-US" dirty="0" smtClean="0"/>
              <a:t> Over-Prescribing</a:t>
            </a:r>
            <a:endParaRPr lang="en-US" dirty="0"/>
          </a:p>
        </p:txBody>
      </p:sp>
      <p:sp>
        <p:nvSpPr>
          <p:cNvPr id="4096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400" dirty="0" smtClean="0"/>
              <a:t>A dilemma  for</a:t>
            </a:r>
          </a:p>
          <a:p>
            <a:pPr marL="0" indent="0">
              <a:buFont typeface="Arial" charset="0"/>
              <a:buNone/>
            </a:pPr>
            <a:r>
              <a:rPr lang="en-US" sz="2400" dirty="0" smtClean="0"/>
              <a:t> Healthcare Providers .. </a:t>
            </a:r>
          </a:p>
          <a:p>
            <a:pPr marL="0" indent="0">
              <a:buFont typeface="Arial" charset="0"/>
              <a:buNone/>
            </a:pPr>
            <a:endParaRPr lang="en-US" sz="2400" dirty="0" smtClean="0"/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Lack of knowledge among prescribers about current pain management guidelines, risk management practices, and research in pain medicine.</a:t>
            </a:r>
          </a:p>
          <a:p>
            <a:pPr marL="971550" lvl="1" indent="-514350">
              <a:buFont typeface="Calibri" pitchFamily="34" charset="0"/>
              <a:buAutoNum type="arabicPeriod"/>
            </a:pPr>
            <a:r>
              <a:rPr lang="en-US" dirty="0" smtClean="0"/>
              <a:t>Lack of knowledge among prescribers about addiction, dependence and misuse.</a:t>
            </a:r>
          </a:p>
        </p:txBody>
      </p:sp>
      <p:pic>
        <p:nvPicPr>
          <p:cNvPr id="40963" name="Picture 1" descr="pain relie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2588" y="1600200"/>
            <a:ext cx="18684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road sign addict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61075" y="1600200"/>
            <a:ext cx="18415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Pain</a:t>
            </a:r>
            <a:endParaRPr lang="en-US" dirty="0"/>
          </a:p>
        </p:txBody>
      </p:sp>
      <p:pic>
        <p:nvPicPr>
          <p:cNvPr id="4" name="Content Placeholder 3" descr="Chronic Back pain.tif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2" b="10412"/>
          <a:stretch>
            <a:fillRect/>
          </a:stretch>
        </p:blipFill>
        <p:spPr>
          <a:xfrm>
            <a:off x="211644" y="1600201"/>
            <a:ext cx="2424291" cy="3438821"/>
          </a:xfrm>
        </p:spPr>
      </p:pic>
      <p:pic>
        <p:nvPicPr>
          <p:cNvPr id="5" name="Picture 4" descr="Fibromyalgi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19" y="1823641"/>
            <a:ext cx="3193907" cy="2895600"/>
          </a:xfrm>
          <a:prstGeom prst="rect">
            <a:avLst/>
          </a:prstGeom>
        </p:spPr>
      </p:pic>
      <p:pic>
        <p:nvPicPr>
          <p:cNvPr id="6" name="Picture 5" descr="Headache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08" y="1419522"/>
            <a:ext cx="2711347" cy="3619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5811620"/>
            <a:ext cx="822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What does the Evidence Say about treating these Chronic Pain Conditions?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Prescription Drug Abuse</a:t>
            </a:r>
            <a:br>
              <a:rPr lang="en-US" dirty="0" smtClean="0"/>
            </a:br>
            <a:r>
              <a:rPr lang="en-US" dirty="0" smtClean="0"/>
              <a:t>A Public Health Crisis</a:t>
            </a:r>
            <a:endParaRPr lang="en-US" dirty="0"/>
          </a:p>
        </p:txBody>
      </p:sp>
      <p:sp>
        <p:nvSpPr>
          <p:cNvPr id="16386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708525"/>
          </a:xfrm>
        </p:spPr>
        <p:txBody>
          <a:bodyPr/>
          <a:lstStyle/>
          <a:p>
            <a:endParaRPr lang="en-US" sz="2000" dirty="0" smtClean="0"/>
          </a:p>
          <a:p>
            <a:r>
              <a:rPr lang="en-US" sz="2000" dirty="0" smtClean="0"/>
              <a:t>2010 – there were 1.2 million E.R. visits related to non-medical use of prescription drugs.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Prescriptions for </a:t>
            </a:r>
            <a:r>
              <a:rPr lang="en-US" sz="2000" dirty="0" err="1" smtClean="0"/>
              <a:t>opiods</a:t>
            </a:r>
            <a:r>
              <a:rPr lang="en-US" sz="2000" dirty="0" smtClean="0"/>
              <a:t> have drastically increased</a:t>
            </a:r>
          </a:p>
          <a:p>
            <a:pPr lvl="1"/>
            <a:r>
              <a:rPr lang="en-US" sz="1600" dirty="0" smtClean="0"/>
              <a:t> 1990’s 30mg/person/year;</a:t>
            </a:r>
          </a:p>
          <a:p>
            <a:pPr lvl="1"/>
            <a:r>
              <a:rPr lang="en-US" sz="1600" dirty="0" smtClean="0"/>
              <a:t> 2009 725mg/person per year</a:t>
            </a:r>
          </a:p>
          <a:p>
            <a:endParaRPr lang="en-US" sz="20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/>
              <a:t>Unintentional overdose deaths quadrupled between 1999 – 2008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/>
              <a:t>Most Common </a:t>
            </a:r>
            <a:r>
              <a:rPr lang="en-US" sz="1800" dirty="0" smtClean="0"/>
              <a:t>source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1800" dirty="0" smtClean="0"/>
              <a:t>Family </a:t>
            </a:r>
            <a:r>
              <a:rPr lang="en-US" sz="1800" dirty="0"/>
              <a:t>&amp; Friends (54%)</a:t>
            </a:r>
          </a:p>
          <a:p>
            <a:endParaRPr 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>Overdose </a:t>
            </a:r>
            <a:r>
              <a:rPr lang="en-US" sz="3600" dirty="0"/>
              <a:t>deaths by prescription drugs now exceeds deaths from all illegal drugs for every age category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31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Opioid overdose is now the second-leading cause of accidental death in </a:t>
            </a:r>
            <a:r>
              <a:rPr lang="en-US" sz="3600" dirty="0" smtClean="0"/>
              <a:t>America.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for Managing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846"/>
            <a:ext cx="8229600" cy="4875318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4300" dirty="0" smtClean="0"/>
              <a:t>Universal Precautions –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the best practice for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dirty="0" smtClean="0"/>
              <a:t>management of pain.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Screen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Categorize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Monitor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Universal Precautions for all patients receiving controlled substances helps provide continuity   of care and reduces stigma.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part of office policy all patients receiving controlled substances are treated the same.</a:t>
            </a:r>
          </a:p>
        </p:txBody>
      </p:sp>
      <p:pic>
        <p:nvPicPr>
          <p:cNvPr id="2" name="Picture 1" descr="donning gloves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9" y="1417637"/>
            <a:ext cx="2217455" cy="2277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725488" y="1766888"/>
            <a:ext cx="7431087" cy="4216400"/>
          </a:xfrm>
          <a:prstGeom prst="triangle">
            <a:avLst>
              <a:gd name="adj" fmla="val 494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2" name="TextBox 6"/>
          <p:cNvSpPr txBox="1">
            <a:spLocks noChangeArrowheads="1"/>
          </p:cNvSpPr>
          <p:nvPr/>
        </p:nvSpPr>
        <p:spPr bwMode="auto">
          <a:xfrm>
            <a:off x="4445000" y="4891088"/>
            <a:ext cx="3370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Periodic Review and Monitoring</a:t>
            </a:r>
          </a:p>
        </p:txBody>
      </p:sp>
      <p:sp>
        <p:nvSpPr>
          <p:cNvPr id="66563" name="TextBox 7"/>
          <p:cNvSpPr txBox="1">
            <a:spLocks noChangeArrowheads="1"/>
          </p:cNvSpPr>
          <p:nvPr/>
        </p:nvSpPr>
        <p:spPr bwMode="auto">
          <a:xfrm>
            <a:off x="2978150" y="2360613"/>
            <a:ext cx="2933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Pt. Evaluation &amp; Selection</a:t>
            </a:r>
          </a:p>
        </p:txBody>
      </p:sp>
      <p:sp>
        <p:nvSpPr>
          <p:cNvPr id="66564" name="TextBox 8"/>
          <p:cNvSpPr txBox="1">
            <a:spLocks noChangeArrowheads="1"/>
          </p:cNvSpPr>
          <p:nvPr/>
        </p:nvSpPr>
        <p:spPr bwMode="auto">
          <a:xfrm>
            <a:off x="1628775" y="4737100"/>
            <a:ext cx="22812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Treatment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Plans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Fundamental Tenets of Responsible Opioid Prescribing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Universal Precautions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Patient Evaluation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Is the patient a candidate for opioid therapy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medical Complaint that responds to opioid therapy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Moderate to severe pain.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Treatment Agreement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Informed Consent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Process of communication that results in the patients authorization to undergo a specific intervention.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Discussion about diagnosis and scope of treatment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Risks, Benefits and alternative treatments</a:t>
            </a:r>
          </a:p>
          <a:p>
            <a:pPr lvl="3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Factors</a:t>
            </a: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History of Smoking</a:t>
            </a:r>
          </a:p>
          <a:p>
            <a:r>
              <a:rPr lang="en-US" smtClean="0"/>
              <a:t>Personal or family history of drug or alcohol abuse or addiction.</a:t>
            </a:r>
          </a:p>
          <a:p>
            <a:r>
              <a:rPr lang="en-US" smtClean="0"/>
              <a:t>History of mood disorder</a:t>
            </a:r>
          </a:p>
          <a:p>
            <a:r>
              <a:rPr lang="en-US" smtClean="0"/>
              <a:t>History of depression</a:t>
            </a:r>
          </a:p>
          <a:p>
            <a:r>
              <a:rPr lang="en-US" smtClean="0"/>
              <a:t> History of childhood sexual abuse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Appropriate Prescribing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a prescription opioid indicated and appropriate?</a:t>
            </a:r>
          </a:p>
          <a:p>
            <a:pPr lvl="1"/>
            <a:r>
              <a:rPr lang="en-US" smtClean="0"/>
              <a:t>Moderate to Severe Pain</a:t>
            </a:r>
          </a:p>
          <a:p>
            <a:pPr lvl="1"/>
            <a:r>
              <a:rPr lang="en-US" smtClean="0"/>
              <a:t>A medical complaint that responds to opioid therapy (most affective for acute pain).</a:t>
            </a:r>
          </a:p>
          <a:p>
            <a:r>
              <a:rPr lang="en-US" smtClean="0"/>
              <a:t>Do Benefits of treatment outweigh negative effects (sedations, confusion, constipation) and Risks to patient (tolerance &amp; addiction)?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What to Document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medical</a:t>
            </a:r>
            <a:r>
              <a:rPr lang="en-US" dirty="0"/>
              <a:t>  history  and  physical </a:t>
            </a:r>
            <a:r>
              <a:rPr lang="en-US" dirty="0" smtClean="0"/>
              <a:t>examination</a:t>
            </a:r>
            <a:endParaRPr lang="en-US" dirty="0"/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Document nature and intensity of pain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Document current and past treatments for pain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Document underlying or coexisting diseases or conditions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Document effect of pain on physical and psychological function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Document History of substance abuse.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Document the presence of one or more recognized medical indications for the use of controlled substances.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80400" y="53133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Treatment Plan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universal office policy related to prescribing opioids for pain management</a:t>
            </a:r>
          </a:p>
          <a:p>
            <a:r>
              <a:rPr lang="en-US" dirty="0" smtClean="0"/>
              <a:t>Identifies level of risk</a:t>
            </a:r>
          </a:p>
          <a:p>
            <a:r>
              <a:rPr lang="en-US" dirty="0" smtClean="0"/>
              <a:t>Outlines</a:t>
            </a:r>
          </a:p>
          <a:p>
            <a:pPr lvl="1"/>
            <a:r>
              <a:rPr lang="en-US" dirty="0" smtClean="0"/>
              <a:t>Strategies to monitor the ongoing benefits</a:t>
            </a:r>
          </a:p>
          <a:p>
            <a:pPr lvl="2"/>
            <a:r>
              <a:rPr lang="en-US" dirty="0" smtClean="0"/>
              <a:t>Improved level of activity, reduced pain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Strategies for monitoring continued safe use</a:t>
            </a:r>
          </a:p>
          <a:p>
            <a:pPr lvl="2"/>
            <a:r>
              <a:rPr lang="en-US" dirty="0" err="1" smtClean="0"/>
              <a:t>Eg</a:t>
            </a:r>
            <a:r>
              <a:rPr lang="en-US" dirty="0" smtClean="0"/>
              <a:t>. Single pharmacy, office visit for refills; Urine Drug screens , pill counts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Treatment Plan</a:t>
            </a:r>
            <a:br>
              <a:rPr lang="en-US" dirty="0" smtClean="0"/>
            </a:br>
            <a:r>
              <a:rPr lang="en-US" dirty="0" smtClean="0"/>
              <a:t>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2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Functional Goals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Progress in physical therapy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Better sleeping patterns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Increased activities of daily living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Return to work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Increased social</a:t>
            </a:r>
          </a:p>
          <a:p>
            <a:pPr marL="914400" lvl="2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Activities</a:t>
            </a:r>
          </a:p>
          <a:p>
            <a:pPr marL="971550" lvl="1" indent="-457200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Regular exercise</a:t>
            </a:r>
          </a:p>
          <a:p>
            <a:pPr marL="11430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5435600" y="3814763"/>
            <a:ext cx="3251200" cy="1835150"/>
          </a:xfrm>
          <a:prstGeom prst="triangl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4848225" y="5233988"/>
            <a:ext cx="1866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Treatment Plans</a:t>
            </a:r>
          </a:p>
        </p:txBody>
      </p:sp>
      <p:sp>
        <p:nvSpPr>
          <p:cNvPr id="59397" name="TextBox 6"/>
          <p:cNvSpPr txBox="1">
            <a:spLocks noChangeArrowheads="1"/>
          </p:cNvSpPr>
          <p:nvPr/>
        </p:nvSpPr>
        <p:spPr bwMode="auto">
          <a:xfrm>
            <a:off x="6042025" y="4068763"/>
            <a:ext cx="1924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Patient Evaluation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Ongoing Benefit of</a:t>
            </a:r>
            <a:br>
              <a:rPr lang="en-US" dirty="0" smtClean="0"/>
            </a:br>
            <a:r>
              <a:rPr lang="en-US" dirty="0" smtClean="0"/>
              <a:t>Treatment Plan</a:t>
            </a:r>
          </a:p>
        </p:txBody>
      </p:sp>
      <p:sp>
        <p:nvSpPr>
          <p:cNvPr id="563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31915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 A’s for Evaluating Opioid Therapy</a:t>
            </a:r>
          </a:p>
          <a:p>
            <a:r>
              <a:rPr lang="en-US" dirty="0" smtClean="0"/>
              <a:t>Analgesia</a:t>
            </a:r>
          </a:p>
          <a:p>
            <a:r>
              <a:rPr lang="en-US" dirty="0" smtClean="0"/>
              <a:t>Activities</a:t>
            </a:r>
          </a:p>
          <a:p>
            <a:r>
              <a:rPr lang="en-US" dirty="0" smtClean="0"/>
              <a:t>Adverse</a:t>
            </a:r>
          </a:p>
          <a:p>
            <a:r>
              <a:rPr lang="en-US" dirty="0" smtClean="0"/>
              <a:t>Aberrant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 level of </a:t>
            </a:r>
            <a:r>
              <a:rPr lang="en-US" u="sng" dirty="0"/>
              <a:t>Analgesia</a:t>
            </a:r>
            <a:r>
              <a:rPr lang="en-US" dirty="0"/>
              <a:t> that allows for </a:t>
            </a:r>
            <a:r>
              <a:rPr lang="en-US" u="sng" dirty="0"/>
              <a:t>Activities</a:t>
            </a:r>
            <a:r>
              <a:rPr lang="en-US" dirty="0"/>
              <a:t> of Daily living without </a:t>
            </a:r>
            <a:r>
              <a:rPr lang="en-US" u="sng" dirty="0"/>
              <a:t>adverse </a:t>
            </a:r>
            <a:r>
              <a:rPr lang="en-US" dirty="0"/>
              <a:t>effects or </a:t>
            </a:r>
            <a:r>
              <a:rPr lang="en-US" u="sng" dirty="0"/>
              <a:t>aberrant</a:t>
            </a:r>
            <a:r>
              <a:rPr lang="en-US" dirty="0"/>
              <a:t> drug-taking behaviors.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0885" y="4984138"/>
            <a:ext cx="69073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fontAlgn="auto">
              <a:spcAft>
                <a:spcPts val="0"/>
              </a:spcAft>
              <a:defRPr/>
            </a:pPr>
            <a:r>
              <a:rPr lang="en-US" b="1" dirty="0" smtClean="0"/>
              <a:t>Treatment Plan Documentation</a:t>
            </a:r>
            <a:endParaRPr lang="en-US" dirty="0"/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Treatment </a:t>
            </a:r>
            <a:r>
              <a:rPr lang="en-US" dirty="0"/>
              <a:t>success (</a:t>
            </a:r>
            <a:r>
              <a:rPr lang="en-US" dirty="0" err="1"/>
              <a:t>eg</a:t>
            </a:r>
            <a:r>
              <a:rPr lang="en-US" dirty="0"/>
              <a:t>. Pain relief and improved physical and psychosocial function).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If other diagnostic evaluations or treatments are planned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Opioid Care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 written Plan of Care for Pain Mgt. with Opioids should include … 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Diagnosis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Goals (maximize quality of life &amp; level of </a:t>
            </a:r>
            <a:r>
              <a:rPr lang="en-US" dirty="0" err="1" smtClean="0"/>
              <a:t>fx</a:t>
            </a:r>
            <a:r>
              <a:rPr lang="en-US" dirty="0" smtClean="0"/>
              <a:t>)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Ways to help patient reach goals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Your specific plan of care for the patient	</a:t>
            </a:r>
          </a:p>
          <a:p>
            <a:pPr marL="97155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/>
              <a:t>Follow – up instructions &amp; pt. education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you will Learn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current dilemma: pain management vs. risk of substance misuse/abuse</a:t>
            </a:r>
          </a:p>
          <a:p>
            <a:r>
              <a:rPr lang="en-US" smtClean="0"/>
              <a:t>Best practices for rational, transparent and risk managed opioid prescribing.</a:t>
            </a:r>
          </a:p>
          <a:p>
            <a:r>
              <a:rPr lang="en-US" smtClean="0"/>
              <a:t>How to Recognize aberrant drug taking behaviors that may indicate misuse/abuse.</a:t>
            </a:r>
          </a:p>
          <a:p>
            <a:r>
              <a:rPr lang="en-US" smtClean="0"/>
              <a:t>Requirements for compliance with current legislative mandates.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Periodic Review </a:t>
            </a:r>
            <a:br>
              <a:rPr lang="en-US" dirty="0" smtClean="0"/>
            </a:br>
            <a:r>
              <a:rPr lang="en-US" dirty="0" smtClean="0"/>
              <a:t>Ongoing Monitoring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0415"/>
          </a:xfrm>
        </p:spPr>
        <p:txBody>
          <a:bodyPr/>
          <a:lstStyle/>
          <a:p>
            <a:r>
              <a:rPr lang="en-US" sz="2800" dirty="0" smtClean="0"/>
              <a:t>Reevaluate on a regular basis to assure continuous safety and appropriate treatment.</a:t>
            </a:r>
          </a:p>
          <a:p>
            <a:pPr lvl="1"/>
            <a:r>
              <a:rPr lang="en-US" sz="2000" dirty="0" smtClean="0"/>
              <a:t>Is the opioid still indicated as an appropriate treatment for the patient</a:t>
            </a:r>
          </a:p>
          <a:p>
            <a:pPr lvl="1"/>
            <a:r>
              <a:rPr lang="en-US" sz="2000" dirty="0" smtClean="0"/>
              <a:t>Do the benefits outweigh the negative effects (sedation, confusion, constipation) and risks ( tolerance &amp; addiction).</a:t>
            </a:r>
          </a:p>
          <a:p>
            <a:r>
              <a:rPr lang="en-US" sz="2800" dirty="0" smtClean="0"/>
              <a:t>Is the patient moving toward improvement (reduced pain, improvement in functional goals).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Never Continue long term treatment if there is inadequate progress toward functional goals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/>
              <a:t>Consult with Specialists when problem exceeds your expertise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Myths &amp; Facts about Opioid Prescribing</a:t>
            </a:r>
            <a:endParaRPr lang="en-US" sz="3600" dirty="0"/>
          </a:p>
        </p:txBody>
      </p:sp>
      <p:pic>
        <p:nvPicPr>
          <p:cNvPr id="3" name="Picture 2" descr="Myths and Facts about opioid prescribing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58746"/>
            <a:ext cx="8229601" cy="50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80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725488" y="1766888"/>
            <a:ext cx="7431087" cy="4216400"/>
          </a:xfrm>
          <a:prstGeom prst="triangle">
            <a:avLst>
              <a:gd name="adj" fmla="val 4945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2" name="TextBox 6"/>
          <p:cNvSpPr txBox="1">
            <a:spLocks noChangeArrowheads="1"/>
          </p:cNvSpPr>
          <p:nvPr/>
        </p:nvSpPr>
        <p:spPr bwMode="auto">
          <a:xfrm>
            <a:off x="4445000" y="4891088"/>
            <a:ext cx="33702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latin typeface="Calibri" pitchFamily="34" charset="0"/>
              </a:rPr>
              <a:t>Periodic Review and Monitoring</a:t>
            </a:r>
          </a:p>
        </p:txBody>
      </p:sp>
      <p:sp>
        <p:nvSpPr>
          <p:cNvPr id="66563" name="TextBox 7"/>
          <p:cNvSpPr txBox="1">
            <a:spLocks noChangeArrowheads="1"/>
          </p:cNvSpPr>
          <p:nvPr/>
        </p:nvSpPr>
        <p:spPr bwMode="auto">
          <a:xfrm>
            <a:off x="2978150" y="2360613"/>
            <a:ext cx="29337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Pt. Evaluation &amp; Selection</a:t>
            </a:r>
          </a:p>
        </p:txBody>
      </p:sp>
      <p:sp>
        <p:nvSpPr>
          <p:cNvPr id="66564" name="TextBox 8"/>
          <p:cNvSpPr txBox="1">
            <a:spLocks noChangeArrowheads="1"/>
          </p:cNvSpPr>
          <p:nvPr/>
        </p:nvSpPr>
        <p:spPr bwMode="auto">
          <a:xfrm>
            <a:off x="1628775" y="4737100"/>
            <a:ext cx="2281238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</a:rPr>
              <a:t>Treatment</a:t>
            </a:r>
            <a:r>
              <a:rPr lang="en-US" sz="2800">
                <a:latin typeface="Calibri" pitchFamily="34" charset="0"/>
              </a:rPr>
              <a:t> </a:t>
            </a:r>
            <a:r>
              <a:rPr lang="en-US" sz="3600">
                <a:latin typeface="Calibri" pitchFamily="34" charset="0"/>
              </a:rPr>
              <a:t>Plans</a:t>
            </a:r>
            <a:endParaRPr lang="en-US" sz="2800">
              <a:latin typeface="Calibri" pitchFamily="34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Fundamental Tenets of Responsible Opioid Prescribing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97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Tools for Assessing </a:t>
            </a:r>
            <a:br>
              <a:rPr lang="en-US" dirty="0" smtClean="0"/>
            </a:br>
            <a:r>
              <a:rPr lang="en-US" dirty="0" smtClean="0"/>
              <a:t>Addiction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538" y="1417638"/>
            <a:ext cx="7815262" cy="47085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Opioid Risk Tool – Clinician Form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Family History of Substance Abuse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Personal History of Substance Abuse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History of preadolescent sexual abuse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Psychological disorders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 (</a:t>
            </a:r>
            <a:r>
              <a:rPr lang="en-US" sz="2000" dirty="0" err="1" smtClean="0"/>
              <a:t>ADD,OCD,Bipolar,depression</a:t>
            </a:r>
            <a:r>
              <a:rPr lang="en-US" sz="2000" dirty="0" smtClean="0"/>
              <a:t>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SOAPP 14 Q - Screener and                    Opioid  Assessment Tool</a:t>
            </a:r>
            <a:endParaRPr lang="en-US" dirty="0"/>
          </a:p>
        </p:txBody>
      </p:sp>
      <p:pic>
        <p:nvPicPr>
          <p:cNvPr id="70659" name="Picture 3" descr="Addiction moniot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4050" y="1865313"/>
            <a:ext cx="1682750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to Evaluate Current Misuse</a:t>
            </a:r>
          </a:p>
        </p:txBody>
      </p:sp>
      <p:sp>
        <p:nvSpPr>
          <p:cNvPr id="72706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38875" cy="4525963"/>
          </a:xfrm>
        </p:spPr>
        <p:txBody>
          <a:bodyPr/>
          <a:lstStyle/>
          <a:p>
            <a:r>
              <a:rPr lang="en-US" sz="3600" smtClean="0"/>
              <a:t>Current Opioid Misuse Measure (COMM)</a:t>
            </a:r>
          </a:p>
          <a:p>
            <a:pPr lvl="1"/>
            <a:r>
              <a:rPr lang="en-US" sz="3200" smtClean="0"/>
              <a:t> 17 questions</a:t>
            </a:r>
          </a:p>
          <a:p>
            <a:pPr lvl="1"/>
            <a:r>
              <a:rPr lang="en-US" sz="3200" smtClean="0"/>
              <a:t>Recommended for patients who are currently on opioid therapy.</a:t>
            </a:r>
          </a:p>
        </p:txBody>
      </p:sp>
      <p:pic>
        <p:nvPicPr>
          <p:cNvPr id="72707" name="Content Placeholder 8" descr="Addiction moniotr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383" r="5383"/>
          <a:stretch>
            <a:fillRect/>
          </a:stretch>
        </p:blipFill>
        <p:spPr>
          <a:xfrm>
            <a:off x="6888163" y="1600200"/>
            <a:ext cx="179863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950"/>
            <a:ext cx="8229600" cy="12636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Risk / Benefit of Continuing Therapy</a:t>
            </a:r>
            <a:endParaRPr lang="en-US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help us </a:t>
            </a:r>
          </a:p>
          <a:p>
            <a:pPr lvl="1"/>
            <a:r>
              <a:rPr lang="en-US" dirty="0" smtClean="0"/>
              <a:t>Evaluates the efficacy of pain treatment</a:t>
            </a:r>
          </a:p>
          <a:p>
            <a:pPr lvl="1"/>
            <a:r>
              <a:rPr lang="en-US" dirty="0" smtClean="0"/>
              <a:t>Also provides assessment to determine if patient is abusing prescription medication</a:t>
            </a:r>
          </a:p>
          <a:p>
            <a:pPr lvl="2"/>
            <a:r>
              <a:rPr lang="en-US" dirty="0" smtClean="0"/>
              <a:t>PADT – Pain Assessment and Documentation Tool (assesses long term progress of pt. receiving opioids)</a:t>
            </a:r>
          </a:p>
          <a:p>
            <a:pPr lvl="2"/>
            <a:r>
              <a:rPr lang="en-US" dirty="0" smtClean="0"/>
              <a:t>SAFE – Measures 4 domains to evaluate efficacy of </a:t>
            </a:r>
            <a:r>
              <a:rPr lang="en-US" dirty="0" err="1" smtClean="0"/>
              <a:t>tx</a:t>
            </a:r>
            <a:endParaRPr lang="en-US" dirty="0" smtClean="0"/>
          </a:p>
          <a:p>
            <a:pPr lvl="3"/>
            <a:r>
              <a:rPr lang="en-US" dirty="0" smtClean="0"/>
              <a:t>Physical, Social, Emotional, Analgesia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Prescription Drug Monitoring Programs (PDMP’s)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20242"/>
            <a:ext cx="7959277" cy="4105921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Statewide programs that collect data on various controlled substance prescriptions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48 states and one US territory have enacted PDMP legislation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Help Identify patients engaged </a:t>
            </a:r>
            <a:r>
              <a:rPr lang="en-US" dirty="0" smtClean="0"/>
              <a:t>in prescription </a:t>
            </a:r>
            <a:r>
              <a:rPr lang="en-US" dirty="0"/>
              <a:t>drug abuse and </a:t>
            </a:r>
            <a:r>
              <a:rPr lang="en-US" dirty="0" smtClean="0"/>
              <a:t>diversion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marL="571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PDMP’s are to prescribers what radar is to the police</a:t>
            </a:r>
            <a:endParaRPr lang="en-US" sz="3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WV PDMP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APRN CONTROLLED SUBSTANCE MONITORING REQUIREMENT</a:t>
            </a:r>
          </a:p>
          <a:p>
            <a:pPr lvl="1"/>
            <a:r>
              <a:rPr lang="en-US" dirty="0"/>
              <a:t>Authorized prescribers writing prescriptions for controlled substances are required to access and query the Board of Pharmacy Controlled Substance Monitoring Database for a specific client prior to writing a prescription for a controlled substance.	</a:t>
            </a:r>
            <a:endParaRPr lang="en-US" dirty="0" smtClean="0"/>
          </a:p>
          <a:p>
            <a:pPr lvl="1"/>
            <a:r>
              <a:rPr lang="en-US" dirty="0" smtClean="0"/>
              <a:t>WV RN Board – link to sign up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Education	</a:t>
            </a:r>
          </a:p>
        </p:txBody>
      </p:sp>
      <p:sp>
        <p:nvSpPr>
          <p:cNvPr id="77826" name="Content Placeholder 1"/>
          <p:cNvSpPr>
            <a:spLocks noGrp="1"/>
          </p:cNvSpPr>
          <p:nvPr>
            <p:ph idx="1"/>
          </p:nvPr>
        </p:nvSpPr>
        <p:spPr>
          <a:xfrm>
            <a:off x="871538" y="1722438"/>
            <a:ext cx="7408862" cy="4403725"/>
          </a:xfrm>
        </p:spPr>
        <p:txBody>
          <a:bodyPr/>
          <a:lstStyle/>
          <a:p>
            <a:r>
              <a:rPr lang="en-US" dirty="0" smtClean="0"/>
              <a:t>Safe Use of Opioid medication</a:t>
            </a:r>
          </a:p>
          <a:p>
            <a:r>
              <a:rPr lang="en-US" dirty="0" smtClean="0"/>
              <a:t>Storage and disposal of medication</a:t>
            </a:r>
          </a:p>
          <a:p>
            <a:r>
              <a:rPr lang="en-US" dirty="0" smtClean="0"/>
              <a:t>Accountability through PDMP’s, drug screening &amp; pill counts.</a:t>
            </a:r>
          </a:p>
          <a:p>
            <a:r>
              <a:rPr lang="en-US" dirty="0" smtClean="0"/>
              <a:t>Termination strategies for chronic therapy.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Patient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*</a:t>
            </a:r>
            <a:r>
              <a:rPr lang="en-US" dirty="0"/>
              <a:t>* </a:t>
            </a:r>
            <a:r>
              <a:rPr lang="en-US" dirty="0" err="1"/>
              <a:t>Opiod</a:t>
            </a:r>
            <a:r>
              <a:rPr lang="en-US" dirty="0"/>
              <a:t> Treatment Fact Sheet *</a:t>
            </a:r>
            <a:r>
              <a:rPr lang="en-US" dirty="0" smtClean="0"/>
              <a:t>*</a:t>
            </a:r>
            <a:endParaRPr lang="en-US" sz="2400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 smtClean="0"/>
              <a:t>Overview </a:t>
            </a:r>
            <a:r>
              <a:rPr lang="en-US" sz="2400" dirty="0"/>
              <a:t>of using opioid medications to treat your pain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Goals and possible benefits of opioid treatment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Common Side Effects and Risks of opioids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400" dirty="0"/>
              <a:t>Alternatives to opioid treatment for chronic </a:t>
            </a:r>
            <a:r>
              <a:rPr lang="en-US" sz="2400" dirty="0" smtClean="0"/>
              <a:t>pain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Urine Drug Screens, Pill Counts, PDMP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The purpose for </a:t>
            </a:r>
            <a:r>
              <a:rPr lang="en-US" dirty="0" smtClean="0"/>
              <a:t>testing, What </a:t>
            </a:r>
            <a:r>
              <a:rPr lang="en-US" dirty="0"/>
              <a:t>will be screened </a:t>
            </a:r>
            <a:r>
              <a:rPr lang="en-US" dirty="0" smtClean="0"/>
              <a:t>for, possible cost to patient.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Actions that may be taken based on results of </a:t>
            </a:r>
            <a:r>
              <a:rPr lang="en-US" dirty="0" smtClean="0"/>
              <a:t>screen, pill count or information obtained from PDMP</a:t>
            </a:r>
            <a:endParaRPr lang="en-US" dirty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National Legislation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2850"/>
            <a:ext cx="8229600" cy="491331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 2011 – White House office of National Drug Control Policy introduced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/>
              <a:t>Action Plan</a:t>
            </a:r>
            <a:r>
              <a:rPr lang="en-US" dirty="0" smtClean="0"/>
              <a:t> to Address the National Prescription drug abuse Epidemic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Provided support to states to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Expand state based prescription drug monitoring programs (PDMP’s)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Education for patients and healthcare providers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Enforcement efforts aimed at eliminating “pill mills”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Opiod</a:t>
            </a:r>
            <a:r>
              <a:rPr lang="en-US" dirty="0" smtClean="0"/>
              <a:t> Misuse</a:t>
            </a:r>
            <a:br>
              <a:rPr lang="en-US" dirty="0" smtClean="0"/>
            </a:br>
            <a:r>
              <a:rPr lang="en-US" dirty="0" smtClean="0"/>
              <a:t>Behaviors to Watch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275" y="1871663"/>
            <a:ext cx="3822700" cy="4254500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1100" b="1" u="sng" dirty="0" smtClean="0">
                <a:solidFill>
                  <a:schemeClr val="accent2"/>
                </a:solidFill>
              </a:rPr>
              <a:t>RED FLAGS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8000" b="1" u="sng" dirty="0" smtClean="0"/>
          </a:p>
          <a:p>
            <a:pPr fontAlgn="auto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8000" b="1" dirty="0" smtClean="0"/>
              <a:t>Highly Suggestive of Substance Use Disorder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/>
              <a:t>Deteriorating functioning at work/home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/>
              <a:t>Using medication in ways other than prescribed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/>
              <a:t>Legal Problems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/>
              <a:t>Concurrent abuse of alcohol or other drugs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000" b="1" dirty="0" smtClean="0"/>
              <a:t>Obtaining </a:t>
            </a:r>
            <a:r>
              <a:rPr lang="en-US" sz="8000" b="1" dirty="0" err="1" smtClean="0"/>
              <a:t>prescritptions</a:t>
            </a:r>
            <a:r>
              <a:rPr lang="en-US" sz="8000" b="1" dirty="0" smtClean="0"/>
              <a:t> from non medical sources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0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5600" b="1" u="sng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871663"/>
            <a:ext cx="3822700" cy="4254500"/>
          </a:xfrm>
        </p:spPr>
        <p:txBody>
          <a:bodyPr rtlCol="0">
            <a:normAutofit fontScale="2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9800" b="1" u="sng" dirty="0" smtClean="0">
                <a:solidFill>
                  <a:srgbClr val="FFFF00"/>
                </a:solidFill>
              </a:rPr>
              <a:t>YELLOW FLAGS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9800" b="1" u="sng" dirty="0" smtClean="0">
              <a:solidFill>
                <a:srgbClr val="FFFF00"/>
              </a:solidFill>
            </a:endParaRPr>
          </a:p>
          <a:p>
            <a:pPr lvl="1" fontAlgn="auto">
              <a:spcAft>
                <a:spcPts val="0"/>
              </a:spcAft>
              <a:buFont typeface="Wingdings" charset="2"/>
              <a:buChar char="ü"/>
              <a:defRPr/>
            </a:pPr>
            <a:r>
              <a:rPr lang="en-US" sz="9600" b="1" dirty="0" smtClean="0"/>
              <a:t>Less Suggestive but may indicate addiction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7200" b="1" dirty="0"/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7200" b="1" dirty="0" smtClean="0"/>
              <a:t>Missed Appointments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7200" b="1" dirty="0" smtClean="0"/>
              <a:t>Requesting Specific Medication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7200" b="1" dirty="0" smtClean="0"/>
              <a:t>Increasing dosage needed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7200" b="1" dirty="0" smtClean="0"/>
              <a:t>Obtaining similar meds from other physicians</a:t>
            </a:r>
          </a:p>
          <a:p>
            <a:pPr lvl="1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7200" b="1" dirty="0" smtClean="0"/>
              <a:t>Complaints of needing more medication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600" dirty="0"/>
              <a:t>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deal with </a:t>
            </a:r>
            <a:br>
              <a:rPr lang="en-US" dirty="0" smtClean="0"/>
            </a:br>
            <a:r>
              <a:rPr lang="en-US" dirty="0" smtClean="0"/>
              <a:t>Drug seeking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600200"/>
            <a:ext cx="8551877" cy="511587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AIDET Approach </a:t>
            </a:r>
          </a:p>
          <a:p>
            <a:r>
              <a:rPr lang="en-US" sz="2000" dirty="0" smtClean="0"/>
              <a:t>A – Acknowledge the patient &amp; their pain</a:t>
            </a:r>
          </a:p>
          <a:p>
            <a:r>
              <a:rPr lang="en-US" sz="2000" dirty="0" smtClean="0"/>
              <a:t>I – Introduce yourself</a:t>
            </a:r>
          </a:p>
          <a:p>
            <a:r>
              <a:rPr lang="en-US" sz="2000" dirty="0" smtClean="0"/>
              <a:t>D – Duration – Review </a:t>
            </a:r>
            <a:r>
              <a:rPr lang="en-US" sz="2000" dirty="0" err="1" smtClean="0"/>
              <a:t>Hx</a:t>
            </a:r>
            <a:r>
              <a:rPr lang="en-US" sz="2000" dirty="0" smtClean="0"/>
              <a:t> / Physical and 					discuss duration of pain &amp; TX</a:t>
            </a:r>
          </a:p>
          <a:p>
            <a:r>
              <a:rPr lang="en-US" sz="2000" dirty="0" smtClean="0"/>
              <a:t> E – Explanation – Provide appropriate explanation about 			why continuation of opioid meds is not in the 				patients best interest.</a:t>
            </a:r>
          </a:p>
          <a:p>
            <a:r>
              <a:rPr lang="en-US" sz="2000" dirty="0" smtClean="0"/>
              <a:t>T – Thank the patient for trusting you to provide the best and 		most appropriate care for the particular condition.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348330" y="5195819"/>
            <a:ext cx="4428771" cy="1520258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075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Key Universal Precautions in Prescribing Controlled Substances</a:t>
            </a:r>
            <a:endParaRPr lang="en-US" dirty="0"/>
          </a:p>
        </p:txBody>
      </p:sp>
      <p:sp>
        <p:nvSpPr>
          <p:cNvPr id="829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Select Patients who are appropriate Candidates for opioid management of chronic pain.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Follow an evidence-based protocol for initiating, titrating and concluding opioid therapy.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Recognize &amp; Intervene when aberrant drug taking behaviors are identified.</a:t>
            </a:r>
          </a:p>
        </p:txBody>
      </p:sp>
      <p:sp>
        <p:nvSpPr>
          <p:cNvPr id="82947" name="TextBox 3"/>
          <p:cNvSpPr txBox="1">
            <a:spLocks noChangeArrowheads="1"/>
          </p:cNvSpPr>
          <p:nvPr/>
        </p:nvSpPr>
        <p:spPr bwMode="auto">
          <a:xfrm>
            <a:off x="4964113" y="6126163"/>
            <a:ext cx="3502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Polling Question 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Nursing Roles &amp; Responsibilites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457200" y="1619444"/>
            <a:ext cx="8229600" cy="4525963"/>
          </a:xfrm>
        </p:spPr>
        <p:txBody>
          <a:bodyPr/>
          <a:lstStyle/>
          <a:p>
            <a:r>
              <a:rPr lang="en-US" smtClean="0"/>
              <a:t>Nurses Care for more patients than any other healthcare providers.</a:t>
            </a:r>
          </a:p>
          <a:p>
            <a:r>
              <a:rPr lang="en-US" smtClean="0"/>
              <a:t>Nurses are the eyes and ears of healthcare.</a:t>
            </a:r>
          </a:p>
          <a:p>
            <a:r>
              <a:rPr lang="en-US" smtClean="0"/>
              <a:t>Nurses are in the best position to help reduce this public health epidemic.  </a:t>
            </a:r>
          </a:p>
          <a:p>
            <a:r>
              <a:rPr lang="en-US" smtClean="0"/>
              <a:t>Education is a key factor in shifting this culture of misuse and abuse of prescription drugs.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 Home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Lack of knowledge about addiction, appropriate pain management &amp; risk are key contributing factors to prescription drug abuse &amp; diversion.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/>
              <a:t>Universal Precautions for all opioid prescribing is “Best Practice”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87043" name="Content Placeholder 3" descr="Long road into Sun.bmp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 l="16537" r="16537"/>
          <a:stretch>
            <a:fillRect/>
          </a:stretch>
        </p:blipFill>
        <p:spPr/>
      </p:pic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31200" y="5313363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Best Practices for Prescribing &amp; Preventing Diversion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28600" indent="-2286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/>
              <a:t>The Federation of State Medical Boards (FSMB) “Model Policy for the Use of Controlled Substances for the Treatment of Pain</a:t>
            </a:r>
            <a:r>
              <a:rPr lang="en-US" dirty="0" smtClean="0"/>
              <a:t>”</a:t>
            </a:r>
          </a:p>
          <a:p>
            <a:pPr marL="125730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www.fsmb.com</a:t>
            </a:r>
            <a:endParaRPr lang="en-US" sz="2800" dirty="0" smtClean="0"/>
          </a:p>
          <a:p>
            <a:pPr marL="228600" indent="-2286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 smtClean="0"/>
              <a:t>The </a:t>
            </a:r>
            <a:r>
              <a:rPr lang="en-US" sz="2800" dirty="0"/>
              <a:t>American Pain Society (APS) and American Academy of pain Medicine (AAPM) </a:t>
            </a:r>
            <a:r>
              <a:rPr lang="en-US" sz="2800" dirty="0" smtClean="0"/>
              <a:t>  “</a:t>
            </a:r>
            <a:r>
              <a:rPr lang="en-US" sz="2800" dirty="0"/>
              <a:t>Clinical Guidelines for the Use of Chronic Opioid Therapy in Chronic non-cancer </a:t>
            </a:r>
            <a:r>
              <a:rPr lang="en-US" sz="2800" dirty="0" smtClean="0"/>
              <a:t>pain”.</a:t>
            </a:r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/>
              <a:t>	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/>
              </a:rPr>
              <a:t>http://www.aps.com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/>
              </a:rPr>
              <a:t>http://www.AAPM.com</a:t>
            </a:r>
            <a:endParaRPr lang="en-US" sz="2400" dirty="0" smtClean="0"/>
          </a:p>
          <a:p>
            <a:pPr marL="40005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31200" y="5100638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Free Pain Assessment Tools and Addiction Risk Tools.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Federation State Medical Boards</a:t>
            </a: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www.fsmb.org</a:t>
            </a:r>
            <a:r>
              <a:rPr lang="en-US" dirty="0" smtClean="0"/>
              <a:t>/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/>
              <a:t>http://</a:t>
            </a:r>
            <a:r>
              <a:rPr lang="en-US" sz="2000" dirty="0" err="1" smtClean="0"/>
              <a:t>www.pain</a:t>
            </a:r>
            <a:r>
              <a:rPr lang="en-US" sz="2000" dirty="0" err="1"/>
              <a:t>-resources.html</a:t>
            </a:r>
            <a:endParaRPr lang="en-US" sz="2000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sp>
        <p:nvSpPr>
          <p:cNvPr id="9113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Agency for Healthcare Research – Guideline Clearinghouse</a:t>
            </a:r>
          </a:p>
          <a:p>
            <a:pPr lvl="1"/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guideline.gov</a:t>
            </a:r>
            <a:r>
              <a:rPr lang="en-US" dirty="0"/>
              <a:t>/</a:t>
            </a:r>
            <a:r>
              <a:rPr lang="en-US" dirty="0" err="1"/>
              <a:t>content.aspx?id</a:t>
            </a:r>
            <a:r>
              <a:rPr lang="en-US" dirty="0"/>
              <a:t>=36924</a:t>
            </a:r>
            <a:endParaRPr lang="en-US" dirty="0" smtClean="0"/>
          </a:p>
        </p:txBody>
      </p:sp>
      <p:pic>
        <p:nvPicPr>
          <p:cNvPr id="4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31200" y="51784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 You</a:t>
            </a:r>
            <a:endParaRPr lang="en-US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800" smtClean="0"/>
              <a:t>Questions</a:t>
            </a:r>
          </a:p>
          <a:p>
            <a:pPr marL="0" indent="0" algn="ctr">
              <a:buFont typeface="Arial" charset="0"/>
              <a:buNone/>
            </a:pPr>
            <a:r>
              <a:rPr lang="en-US" sz="4800" smtClean="0"/>
              <a:t>Comments</a:t>
            </a:r>
          </a:p>
          <a:p>
            <a:pPr marL="0" indent="0" algn="ctr">
              <a:buFont typeface="Arial" charset="0"/>
              <a:buNone/>
            </a:pPr>
            <a:endParaRPr lang="en-US" sz="4800" smtClean="0"/>
          </a:p>
        </p:txBody>
      </p:sp>
      <p:pic>
        <p:nvPicPr>
          <p:cNvPr id="93187" name="Picture 5" descr="question confuse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6975" y="4130675"/>
            <a:ext cx="18430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1325" y="1928813"/>
            <a:ext cx="1895475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0738" y="1928813"/>
            <a:ext cx="1814512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331200" y="52927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State Legislation (WV)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smtClean="0"/>
              <a:t>SB 365 – Online access to controlled substance database must be available in all 	pharmacies</a:t>
            </a:r>
          </a:p>
          <a:p>
            <a:r>
              <a:rPr lang="en-US" smtClean="0"/>
              <a:t>SB 81 – WV Official Prescription Program Act; prescriptions must be written on tamper proof pads.</a:t>
            </a:r>
          </a:p>
          <a:p>
            <a:r>
              <a:rPr lang="en-US" sz="2800" smtClean="0"/>
              <a:t>SB 362 </a:t>
            </a:r>
            <a:r>
              <a:rPr lang="en-US" sz="2600" smtClean="0"/>
              <a:t>–   </a:t>
            </a:r>
            <a:r>
              <a:rPr lang="en-US" smtClean="0"/>
              <a:t>Clarifies “Doctor Shopping”; prohibits providing false information to obtain prescriptions. </a:t>
            </a:r>
          </a:p>
          <a:p>
            <a:r>
              <a:rPr lang="en-US" sz="2800" smtClean="0"/>
              <a:t>SB 514 </a:t>
            </a:r>
            <a:r>
              <a:rPr lang="en-US" smtClean="0"/>
              <a:t>– Clarifies language in Controlled  Substances Monitoring Act 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West Virginia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Between </a:t>
            </a:r>
            <a:r>
              <a:rPr lang="en-US" dirty="0"/>
              <a:t>1999-</a:t>
            </a:r>
            <a:r>
              <a:rPr lang="en-US" dirty="0" smtClean="0"/>
              <a:t>2004</a:t>
            </a:r>
            <a:r>
              <a:rPr lang="en-US" dirty="0"/>
              <a:t> </a:t>
            </a:r>
            <a:r>
              <a:rPr lang="en-US" dirty="0" smtClean="0"/>
              <a:t>   there </a:t>
            </a:r>
            <a:r>
              <a:rPr lang="en-US" dirty="0"/>
              <a:t>was a 550% increase in unintentional poisoning mortality in WV, with more than 90% of the deaths due to prescription drug overdoses.</a:t>
            </a:r>
          </a:p>
          <a:p>
            <a:pPr marL="171450" indent="-171450"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In 2008, WV had the highest rate of prescription drug overdose deaths in the U.S., surpassing both Motor vehicle crashes and falls as the leading cause of accidental death.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0"/>
          </a:xfrm>
        </p:spPr>
        <p:txBody>
          <a:bodyPr/>
          <a:lstStyle/>
          <a:p>
            <a:r>
              <a:rPr lang="en-US" smtClean="0">
                <a:latin typeface="Candara" pitchFamily="34" charset="0"/>
                <a:cs typeface="Tunga" pitchFamily="34" charset="0"/>
              </a:rPr>
              <a:t>WV Overdose Deaths by Year</a:t>
            </a:r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fld id="{A427A067-BC2B-412D-BB86-4D724116E71F}" type="slidenum">
              <a:rPr lang="en-US" sz="1500">
                <a:solidFill>
                  <a:schemeClr val="tx2"/>
                </a:solidFill>
                <a:latin typeface="Candara" pitchFamily="34" charset="0"/>
                <a:ea typeface="ＭＳ Ｐゴシック" pitchFamily="34" charset="-128"/>
                <a:cs typeface="Arial" charset="0"/>
              </a:rPr>
              <a:pPr fontAlgn="base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500">
              <a:solidFill>
                <a:schemeClr val="tx2"/>
              </a:solidFill>
              <a:latin typeface="Candara" pitchFamily="34" charset="0"/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295400"/>
          <a:ext cx="84582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356600" y="51784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Legislation / WV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Compliance with Controlled Substance Monitoring Program (CSMP)  </a:t>
            </a:r>
            <a:r>
              <a:rPr lang="en-US" u="sng" dirty="0" smtClean="0"/>
              <a:t>- </a:t>
            </a:r>
            <a:r>
              <a:rPr lang="en-US" sz="2400" u="sng" dirty="0"/>
              <a:t>Established in WV Code Chapter 60A; Article </a:t>
            </a:r>
            <a:r>
              <a:rPr lang="en-US" sz="2400" u="sng" dirty="0" smtClean="0"/>
              <a:t>9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u="sng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/>
              <a:t>SB 437 </a:t>
            </a:r>
            <a:r>
              <a:rPr lang="en-US" sz="2400" dirty="0"/>
              <a:t>– established a requirement for Substance abuse </a:t>
            </a:r>
            <a:r>
              <a:rPr lang="en-US" sz="2400" dirty="0" smtClean="0"/>
              <a:t>		education </a:t>
            </a:r>
            <a:r>
              <a:rPr lang="en-US" sz="2400" dirty="0"/>
              <a:t>for all providers who dispense, </a:t>
            </a:r>
            <a:r>
              <a:rPr lang="en-US" sz="2400" dirty="0" smtClean="0"/>
              <a:t>			 prescribe </a:t>
            </a:r>
            <a:r>
              <a:rPr lang="en-US" sz="2400" dirty="0"/>
              <a:t>or administer controlled substances.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Pain / Addiction</a:t>
            </a:r>
          </a:p>
        </p:txBody>
      </p:sp>
      <p:pic>
        <p:nvPicPr>
          <p:cNvPr id="32770" name="Content Placeholder 9" descr="Pain vortex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383" r="5383"/>
          <a:stretch>
            <a:fillRect/>
          </a:stretch>
        </p:blipFill>
        <p:spPr/>
      </p:pic>
      <p:pic>
        <p:nvPicPr>
          <p:cNvPr id="32771" name="Content Placeholder 10" descr="addiction head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l="5383" r="5383"/>
          <a:stretch>
            <a:fillRect/>
          </a:stretch>
        </p:blipFill>
        <p:spPr/>
      </p:pic>
      <p:pic>
        <p:nvPicPr>
          <p:cNvPr id="32772" name="Picture 4" descr="impaired physician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63" y="1754188"/>
            <a:ext cx="3657600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457200" y="5386388"/>
            <a:ext cx="38433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Calibri" pitchFamily="34" charset="0"/>
              </a:rPr>
              <a:t>More than 100 million Chronic Pain Patients…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lack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  <a:fontScheme name="SOHO">
    <a:majorFont>
      <a:latin typeface="Candara"/>
      <a:ea typeface=""/>
      <a:cs typeface=""/>
      <a:font script="Jpan" typeface="ＭＳ Ｐゴシック"/>
      <a:font script="Hang" typeface="HY견명조"/>
      <a:font script="Hans" typeface="华文新魏"/>
      <a:font script="Hant" typeface="新細明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andara"/>
      <a:ea typeface=""/>
      <a:cs typeface=""/>
      <a:font script="Jpan" typeface="ＭＳ Ｐゴシック"/>
      <a:font script="Hang" typeface="HY견명조"/>
      <a:font script="Hans" typeface="华文楷体"/>
      <a:font script="Hant" typeface="新細明體"/>
      <a:font script="Arab" typeface="Arial"/>
      <a:font script="Hebr" typeface="Arial"/>
      <a:font script="Thai" typeface="Kodchiang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SOHO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7000"/>
              <a:satMod val="150000"/>
            </a:schemeClr>
          </a:gs>
          <a:gs pos="30000">
            <a:schemeClr val="phClr">
              <a:shade val="94000"/>
              <a:satMod val="130000"/>
            </a:schemeClr>
          </a:gs>
          <a:gs pos="45000">
            <a:schemeClr val="phClr">
              <a:shade val="100000"/>
              <a:satMod val="120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4000"/>
              <a:satMod val="130000"/>
            </a:schemeClr>
          </a:gs>
          <a:gs pos="100000">
            <a:schemeClr val="phClr">
              <a:shade val="67000"/>
              <a:satMod val="150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2700000" algn="br" rotWithShape="0">
            <a:srgbClr val="000000">
              <a:alpha val="40000"/>
            </a:srgbClr>
          </a:outerShdw>
        </a:effectLst>
      </a:effectStyle>
      <a:effectStyle>
        <a:effectLst>
          <a:outerShdw blurRad="50800" dist="38100" dir="2700000" algn="br" rotWithShape="0">
            <a:srgbClr val="000000">
              <a:alpha val="40000"/>
            </a:srgbClr>
          </a:outerShdw>
        </a:effectLst>
      </a:effectStyle>
      <a:effectStyle>
        <a:effectLst>
          <a:outerShdw blurRad="50800" dist="38100" dir="2700000" algn="br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700000"/>
          </a:lightRig>
        </a:scene3d>
        <a:sp3d contourW="19050">
          <a:bevelT w="31750" h="38100"/>
          <a:contourClr>
            <a:schemeClr val="phClr">
              <a:shade val="15000"/>
              <a:satMod val="11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4000"/>
              <a:satMod val="210000"/>
            </a:schemeClr>
          </a:gs>
          <a:gs pos="40000">
            <a:schemeClr val="phClr">
              <a:tint val="72000"/>
              <a:shade val="99000"/>
              <a:satMod val="200000"/>
            </a:schemeClr>
          </a:gs>
          <a:gs pos="100000">
            <a:schemeClr val="phClr">
              <a:tint val="100000"/>
              <a:shade val="30000"/>
              <a:alpha val="100000"/>
              <a:satMod val="175000"/>
              <a:lumMod val="100000"/>
            </a:schemeClr>
          </a:gs>
        </a:gsLst>
        <a:path path="circle">
          <a:fillToRect l="50000" t="-80000" r="50000" b="180000"/>
        </a:path>
      </a:gradFill>
      <a:blipFill rotWithShape="1">
        <a:blip xmlns:r="http://schemas.openxmlformats.org/officeDocument/2006/relationships" r:embed="rId1">
          <a:duotone>
            <a:schemeClr val="phClr">
              <a:tint val="86000"/>
              <a:alpha val="90000"/>
            </a:schemeClr>
            <a:schemeClr val="phClr">
              <a:shade val="49000"/>
              <a:sat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3543</TotalTime>
  <Words>1999</Words>
  <Application>Microsoft Macintosh PowerPoint</Application>
  <PresentationFormat>On-screen Show (4:3)</PresentationFormat>
  <Paragraphs>351</Paragraphs>
  <Slides>47</Slides>
  <Notes>39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Black</vt:lpstr>
      <vt:lpstr>Best Practices Prescribing &amp; Preventing Drug Diversion</vt:lpstr>
      <vt:lpstr>Prescription Drug Abuse A Public Health Crisis</vt:lpstr>
      <vt:lpstr>What you will Learn</vt:lpstr>
      <vt:lpstr>National Legislation</vt:lpstr>
      <vt:lpstr>State Legislation (WV)</vt:lpstr>
      <vt:lpstr>West Virginia</vt:lpstr>
      <vt:lpstr>WV Overdose Deaths by Year</vt:lpstr>
      <vt:lpstr>More Legislation / WV</vt:lpstr>
      <vt:lpstr>Pain / Addiction</vt:lpstr>
      <vt:lpstr>The Dilemma Can we Treat pain effectively without addiction?</vt:lpstr>
      <vt:lpstr>Two Faces of Pain</vt:lpstr>
      <vt:lpstr>Characteristics of Acute &amp; Chronic Pain</vt:lpstr>
      <vt:lpstr>Types of Pain</vt:lpstr>
      <vt:lpstr>Challenges with Chronic Pain</vt:lpstr>
      <vt:lpstr>Pain Pathways</vt:lpstr>
      <vt:lpstr>Pain Control Ladder</vt:lpstr>
      <vt:lpstr>Has the pendulum swung too far? </vt:lpstr>
      <vt:lpstr>Undertreated Pain vs Over-Prescribing</vt:lpstr>
      <vt:lpstr>Chronic Pain</vt:lpstr>
      <vt:lpstr>Best Practices for Managing Pain</vt:lpstr>
      <vt:lpstr>Fundamental Tenets of Responsible Opioid Prescribing</vt:lpstr>
      <vt:lpstr>Universal Precautions</vt:lpstr>
      <vt:lpstr>Risk Factors</vt:lpstr>
      <vt:lpstr>Appropriate Prescribing</vt:lpstr>
      <vt:lpstr>Patient Evaluation</vt:lpstr>
      <vt:lpstr>Treatment Plan</vt:lpstr>
      <vt:lpstr>Treatment Plan  Guidelines</vt:lpstr>
      <vt:lpstr>Evaluating Ongoing Benefit of Treatment Plan</vt:lpstr>
      <vt:lpstr>Opioid Care Plan</vt:lpstr>
      <vt:lpstr>Periodic Review  Ongoing Monitoring</vt:lpstr>
      <vt:lpstr>Myths &amp; Facts about Opioid Prescribing</vt:lpstr>
      <vt:lpstr>Fundamental Tenets of Responsible Opioid Prescribing</vt:lpstr>
      <vt:lpstr>Tools for Assessing  Addiction Risk</vt:lpstr>
      <vt:lpstr>Tools to Evaluate Current Misuse</vt:lpstr>
      <vt:lpstr>Risk / Benefit of Continuing Therapy</vt:lpstr>
      <vt:lpstr>Prescription Drug Monitoring Programs (PDMP’s)</vt:lpstr>
      <vt:lpstr>WV PDMP</vt:lpstr>
      <vt:lpstr>Patient Education </vt:lpstr>
      <vt:lpstr>Patient Education</vt:lpstr>
      <vt:lpstr>Opiod Misuse Behaviors to Watch for</vt:lpstr>
      <vt:lpstr>How to deal with  Drug seeking behavior</vt:lpstr>
      <vt:lpstr>Key Universal Precautions in Prescribing Controlled Substances</vt:lpstr>
      <vt:lpstr>Nursing Roles &amp; Responsibilites</vt:lpstr>
      <vt:lpstr>Take Home Messages</vt:lpstr>
      <vt:lpstr>Best Practices for Prescribing &amp; Preventing Diversion</vt:lpstr>
      <vt:lpstr>Resources</vt:lpstr>
      <vt:lpstr>Thank You</vt:lpstr>
    </vt:vector>
  </TitlesOfParts>
  <Company>Safe &amp; Sound Anesthesia Services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Practices Prescribing</dc:title>
  <dc:creator>Ann Bostic</dc:creator>
  <cp:lastModifiedBy>Ann Bostic</cp:lastModifiedBy>
  <cp:revision>244</cp:revision>
  <cp:lastPrinted>2013-05-11T19:35:14Z</cp:lastPrinted>
  <dcterms:created xsi:type="dcterms:W3CDTF">2012-12-08T12:53:17Z</dcterms:created>
  <dcterms:modified xsi:type="dcterms:W3CDTF">2013-06-04T16:18:52Z</dcterms:modified>
</cp:coreProperties>
</file>