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57"/>
  </p:notesMasterIdLst>
  <p:handoutMasterIdLst>
    <p:handoutMasterId r:id="rId58"/>
  </p:handoutMasterIdLst>
  <p:sldIdLst>
    <p:sldId id="256" r:id="rId2"/>
    <p:sldId id="257" r:id="rId3"/>
    <p:sldId id="309" r:id="rId4"/>
    <p:sldId id="299" r:id="rId5"/>
    <p:sldId id="258" r:id="rId6"/>
    <p:sldId id="266" r:id="rId7"/>
    <p:sldId id="267" r:id="rId8"/>
    <p:sldId id="307" r:id="rId9"/>
    <p:sldId id="305" r:id="rId10"/>
    <p:sldId id="268" r:id="rId11"/>
    <p:sldId id="306" r:id="rId12"/>
    <p:sldId id="310" r:id="rId13"/>
    <p:sldId id="289" r:id="rId14"/>
    <p:sldId id="308" r:id="rId15"/>
    <p:sldId id="302" r:id="rId16"/>
    <p:sldId id="272" r:id="rId17"/>
    <p:sldId id="271" r:id="rId18"/>
    <p:sldId id="316" r:id="rId19"/>
    <p:sldId id="317" r:id="rId20"/>
    <p:sldId id="269" r:id="rId21"/>
    <p:sldId id="270" r:id="rId22"/>
    <p:sldId id="273" r:id="rId23"/>
    <p:sldId id="274" r:id="rId24"/>
    <p:sldId id="275" r:id="rId25"/>
    <p:sldId id="276" r:id="rId26"/>
    <p:sldId id="277" r:id="rId27"/>
    <p:sldId id="303" r:id="rId28"/>
    <p:sldId id="278" r:id="rId29"/>
    <p:sldId id="279" r:id="rId30"/>
    <p:sldId id="280" r:id="rId31"/>
    <p:sldId id="281" r:id="rId32"/>
    <p:sldId id="282" r:id="rId33"/>
    <p:sldId id="283" r:id="rId34"/>
    <p:sldId id="284" r:id="rId35"/>
    <p:sldId id="285" r:id="rId36"/>
    <p:sldId id="286" r:id="rId37"/>
    <p:sldId id="287" r:id="rId38"/>
    <p:sldId id="295" r:id="rId39"/>
    <p:sldId id="261" r:id="rId40"/>
    <p:sldId id="296" r:id="rId41"/>
    <p:sldId id="262" r:id="rId42"/>
    <p:sldId id="263" r:id="rId43"/>
    <p:sldId id="264" r:id="rId44"/>
    <p:sldId id="294" r:id="rId45"/>
    <p:sldId id="297" r:id="rId46"/>
    <p:sldId id="311" r:id="rId47"/>
    <p:sldId id="298" r:id="rId48"/>
    <p:sldId id="314" r:id="rId49"/>
    <p:sldId id="315" r:id="rId50"/>
    <p:sldId id="312" r:id="rId51"/>
    <p:sldId id="313" r:id="rId52"/>
    <p:sldId id="291" r:id="rId53"/>
    <p:sldId id="293" r:id="rId54"/>
    <p:sldId id="288" r:id="rId55"/>
    <p:sldId id="292" r:id="rId56"/>
  </p:sldIdLst>
  <p:sldSz cx="9144000" cy="6858000" type="screen4x3"/>
  <p:notesSz cx="69977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2094" y="5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79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5FE886DF-52EC-4FDB-88A6-EA84027A85BA}" type="datetimeFigureOut">
              <a:rPr lang="en-US" smtClean="0"/>
              <a:t>2/26/2017</a:t>
            </a:fld>
            <a:endParaRPr lang="en-US"/>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02A0DFC8-610C-44A6-B2F7-6CB16B8F4E28}" type="slidenum">
              <a:rPr lang="en-US" smtClean="0"/>
              <a:t>‹#›</a:t>
            </a:fld>
            <a:endParaRPr lang="en-US"/>
          </a:p>
        </p:txBody>
      </p:sp>
    </p:spTree>
    <p:extLst>
      <p:ext uri="{BB962C8B-B14F-4D97-AF65-F5344CB8AC3E}">
        <p14:creationId xmlns:p14="http://schemas.microsoft.com/office/powerpoint/2010/main" val="363383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EB7A532D-88E5-47DA-A653-B66A367C42B5}" type="datetimeFigureOut">
              <a:rPr lang="en-US" smtClean="0"/>
              <a:t>2/26/2017</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8A6B0CB9-9577-47CA-9993-CAE56E1BE91E}" type="slidenum">
              <a:rPr lang="en-US" smtClean="0"/>
              <a:t>‹#›</a:t>
            </a:fld>
            <a:endParaRPr lang="en-US"/>
          </a:p>
        </p:txBody>
      </p:sp>
    </p:spTree>
    <p:extLst>
      <p:ext uri="{BB962C8B-B14F-4D97-AF65-F5344CB8AC3E}">
        <p14:creationId xmlns:p14="http://schemas.microsoft.com/office/powerpoint/2010/main" val="154311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B0CB9-9577-47CA-9993-CAE56E1BE91E}" type="slidenum">
              <a:rPr lang="en-US" smtClean="0"/>
              <a:t>11</a:t>
            </a:fld>
            <a:endParaRPr lang="en-US"/>
          </a:p>
        </p:txBody>
      </p:sp>
    </p:spTree>
    <p:extLst>
      <p:ext uri="{BB962C8B-B14F-4D97-AF65-F5344CB8AC3E}">
        <p14:creationId xmlns:p14="http://schemas.microsoft.com/office/powerpoint/2010/main" val="58270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B0CB9-9577-47CA-9993-CAE56E1BE91E}" type="slidenum">
              <a:rPr lang="en-US" smtClean="0"/>
              <a:t>23</a:t>
            </a:fld>
            <a:endParaRPr lang="en-US"/>
          </a:p>
        </p:txBody>
      </p:sp>
    </p:spTree>
    <p:extLst>
      <p:ext uri="{BB962C8B-B14F-4D97-AF65-F5344CB8AC3E}">
        <p14:creationId xmlns:p14="http://schemas.microsoft.com/office/powerpoint/2010/main" val="178901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Paracetamol=</a:t>
            </a:r>
            <a:r>
              <a:rPr lang="en-US" b="1" dirty="0" smtClean="0">
                <a:solidFill>
                  <a:srgbClr val="767676"/>
                </a:solidFill>
                <a:effectLst/>
              </a:rPr>
              <a:t>acetaminophen</a:t>
            </a:r>
            <a:endParaRPr lang="en-US" dirty="0"/>
          </a:p>
        </p:txBody>
      </p:sp>
      <p:sp>
        <p:nvSpPr>
          <p:cNvPr id="4" name="Slide Number Placeholder 3"/>
          <p:cNvSpPr>
            <a:spLocks noGrp="1"/>
          </p:cNvSpPr>
          <p:nvPr>
            <p:ph type="sldNum" sz="quarter" idx="10"/>
          </p:nvPr>
        </p:nvSpPr>
        <p:spPr/>
        <p:txBody>
          <a:bodyPr/>
          <a:lstStyle/>
          <a:p>
            <a:fld id="{8A6B0CB9-9577-47CA-9993-CAE56E1BE91E}" type="slidenum">
              <a:rPr lang="en-US" smtClean="0"/>
              <a:t>40</a:t>
            </a:fld>
            <a:endParaRPr lang="en-US"/>
          </a:p>
        </p:txBody>
      </p:sp>
    </p:spTree>
    <p:extLst>
      <p:ext uri="{BB962C8B-B14F-4D97-AF65-F5344CB8AC3E}">
        <p14:creationId xmlns:p14="http://schemas.microsoft.com/office/powerpoint/2010/main" val="8048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B0CB9-9577-47CA-9993-CAE56E1BE91E}" type="slidenum">
              <a:rPr lang="en-US" smtClean="0"/>
              <a:t>45</a:t>
            </a:fld>
            <a:endParaRPr lang="en-US"/>
          </a:p>
        </p:txBody>
      </p:sp>
    </p:spTree>
    <p:extLst>
      <p:ext uri="{BB962C8B-B14F-4D97-AF65-F5344CB8AC3E}">
        <p14:creationId xmlns:p14="http://schemas.microsoft.com/office/powerpoint/2010/main" val="2709977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70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1741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817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B01B9-94B0-9D4A-910F-C04AD45082B9}" type="slidenum">
              <a:rPr lang="en-US" smtClean="0"/>
              <a:t>‹#›</a:t>
            </a:fld>
            <a:endParaRPr lang="en-US"/>
          </a:p>
        </p:txBody>
      </p:sp>
    </p:spTree>
    <p:extLst>
      <p:ext uri="{BB962C8B-B14F-4D97-AF65-F5344CB8AC3E}">
        <p14:creationId xmlns:p14="http://schemas.microsoft.com/office/powerpoint/2010/main" val="70316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79207"/>
            <a:ext cx="2057400" cy="52469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79207"/>
            <a:ext cx="6019800" cy="524695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B01B9-94B0-9D4A-910F-C04AD45082B9}" type="slidenum">
              <a:rPr lang="en-US" smtClean="0"/>
              <a:t>‹#›</a:t>
            </a:fld>
            <a:endParaRPr lang="en-US"/>
          </a:p>
        </p:txBody>
      </p:sp>
    </p:spTree>
    <p:extLst>
      <p:ext uri="{BB962C8B-B14F-4D97-AF65-F5344CB8AC3E}">
        <p14:creationId xmlns:p14="http://schemas.microsoft.com/office/powerpoint/2010/main" val="361078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B01B9-94B0-9D4A-910F-C04AD45082B9}" type="slidenum">
              <a:rPr lang="en-US" smtClean="0"/>
              <a:t>‹#›</a:t>
            </a:fld>
            <a:endParaRPr lang="en-US"/>
          </a:p>
        </p:txBody>
      </p:sp>
    </p:spTree>
    <p:extLst>
      <p:ext uri="{BB962C8B-B14F-4D97-AF65-F5344CB8AC3E}">
        <p14:creationId xmlns:p14="http://schemas.microsoft.com/office/powerpoint/2010/main" val="155814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92A09B-228D-5B4E-A4BB-E9F62617E37F}"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B01B9-94B0-9D4A-910F-C04AD45082B9}" type="slidenum">
              <a:rPr lang="en-US" smtClean="0"/>
              <a:t>‹#›</a:t>
            </a:fld>
            <a:endParaRPr lang="en-US"/>
          </a:p>
        </p:txBody>
      </p:sp>
    </p:spTree>
    <p:extLst>
      <p:ext uri="{BB962C8B-B14F-4D97-AF65-F5344CB8AC3E}">
        <p14:creationId xmlns:p14="http://schemas.microsoft.com/office/powerpoint/2010/main" val="35427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A09B-228D-5B4E-A4BB-E9F62617E37F}"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B01B9-94B0-9D4A-910F-C04AD45082B9}" type="slidenum">
              <a:rPr lang="en-US" smtClean="0"/>
              <a:t>‹#›</a:t>
            </a:fld>
            <a:endParaRPr lang="en-US"/>
          </a:p>
        </p:txBody>
      </p:sp>
    </p:spTree>
    <p:extLst>
      <p:ext uri="{BB962C8B-B14F-4D97-AF65-F5344CB8AC3E}">
        <p14:creationId xmlns:p14="http://schemas.microsoft.com/office/powerpoint/2010/main" val="117772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5549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66217"/>
            <a:ext cx="4040188"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5549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866217"/>
            <a:ext cx="4041775"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A09B-228D-5B4E-A4BB-E9F62617E37F}" type="datetimeFigureOut">
              <a:rPr lang="en-US" smtClean="0"/>
              <a:t>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B01B9-94B0-9D4A-910F-C04AD45082B9}" type="slidenum">
              <a:rPr lang="en-US" smtClean="0"/>
              <a:t>‹#›</a:t>
            </a:fld>
            <a:endParaRPr lang="en-US"/>
          </a:p>
        </p:txBody>
      </p:sp>
    </p:spTree>
    <p:extLst>
      <p:ext uri="{BB962C8B-B14F-4D97-AF65-F5344CB8AC3E}">
        <p14:creationId xmlns:p14="http://schemas.microsoft.com/office/powerpoint/2010/main" val="220128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A09B-228D-5B4E-A4BB-E9F62617E37F}" type="datetimeFigureOut">
              <a:rPr lang="en-US" smtClean="0"/>
              <a:t>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B01B9-94B0-9D4A-910F-C04AD45082B9}" type="slidenum">
              <a:rPr lang="en-US" smtClean="0"/>
              <a:t>‹#›</a:t>
            </a:fld>
            <a:endParaRPr lang="en-US"/>
          </a:p>
        </p:txBody>
      </p:sp>
    </p:spTree>
    <p:extLst>
      <p:ext uri="{BB962C8B-B14F-4D97-AF65-F5344CB8AC3E}">
        <p14:creationId xmlns:p14="http://schemas.microsoft.com/office/powerpoint/2010/main" val="95722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A09B-228D-5B4E-A4BB-E9F62617E37F}" type="datetimeFigureOut">
              <a:rPr lang="en-US" smtClean="0"/>
              <a:t>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B01B9-94B0-9D4A-910F-C04AD45082B9}" type="slidenum">
              <a:rPr lang="en-US" smtClean="0"/>
              <a:t>‹#›</a:t>
            </a:fld>
            <a:endParaRPr lang="en-US"/>
          </a:p>
        </p:txBody>
      </p:sp>
    </p:spTree>
    <p:extLst>
      <p:ext uri="{BB962C8B-B14F-4D97-AF65-F5344CB8AC3E}">
        <p14:creationId xmlns:p14="http://schemas.microsoft.com/office/powerpoint/2010/main" val="121154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68362"/>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37620"/>
            <a:ext cx="3008313" cy="34885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B01B9-94B0-9D4A-910F-C04AD45082B9}" type="slidenum">
              <a:rPr lang="en-US" smtClean="0"/>
              <a:t>‹#›</a:t>
            </a:fld>
            <a:endParaRPr lang="en-US"/>
          </a:p>
        </p:txBody>
      </p:sp>
    </p:spTree>
    <p:extLst>
      <p:ext uri="{BB962C8B-B14F-4D97-AF65-F5344CB8AC3E}">
        <p14:creationId xmlns:p14="http://schemas.microsoft.com/office/powerpoint/2010/main" val="88704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392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8609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640659"/>
            <a:ext cx="5486400" cy="5466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B01B9-94B0-9D4A-910F-C04AD45082B9}" type="slidenum">
              <a:rPr lang="en-US" smtClean="0"/>
              <a:t>‹#›</a:t>
            </a:fld>
            <a:endParaRPr lang="en-US"/>
          </a:p>
        </p:txBody>
      </p:sp>
    </p:spTree>
    <p:extLst>
      <p:ext uri="{BB962C8B-B14F-4D97-AF65-F5344CB8AC3E}">
        <p14:creationId xmlns:p14="http://schemas.microsoft.com/office/powerpoint/2010/main" val="4842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879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56685"/>
            <a:ext cx="8229600" cy="396947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2A09B-228D-5B4E-A4BB-E9F62617E37F}" type="datetimeFigureOut">
              <a:rPr lang="en-US" smtClean="0"/>
              <a:t>2/26/2017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224447"/>
            <a:ext cx="2133600" cy="365125"/>
          </a:xfrm>
          <a:prstGeom prst="rect">
            <a:avLst/>
          </a:prstGeom>
        </p:spPr>
        <p:txBody>
          <a:bodyPr vert="horz" lIns="91440" tIns="45720" rIns="91440" bIns="45720" rtlCol="0" anchor="ctr"/>
          <a:lstStyle>
            <a:lvl1pPr algn="r">
              <a:defRPr sz="1200">
                <a:solidFill>
                  <a:schemeClr val="bg1"/>
                </a:solidFill>
              </a:defRPr>
            </a:lvl1pPr>
          </a:lstStyle>
          <a:p>
            <a:fld id="{E27B01B9-94B0-9D4A-910F-C04AD45082B9}" type="slidenum">
              <a:rPr lang="en-US" smtClean="0"/>
              <a:t>‹#›</a:t>
            </a:fld>
            <a:endParaRPr lang="en-US"/>
          </a:p>
        </p:txBody>
      </p:sp>
    </p:spTree>
    <p:extLst>
      <p:ext uri="{BB962C8B-B14F-4D97-AF65-F5344CB8AC3E}">
        <p14:creationId xmlns:p14="http://schemas.microsoft.com/office/powerpoint/2010/main" val="1529709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c.gov/drugoverdose/prescribing/clinical-tool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nhms.org/sites/default/files/Pdfs/SOAPP-14.pd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vbom.wv.gov/about/Position_Statements.asp" TargetMode="External"/><Relationship Id="rId2" Type="http://schemas.openxmlformats.org/officeDocument/2006/relationships/hyperlink" Target="http://www.medsch.wisc.edu/painpolicy/domestic/states/WV/wvmbmp.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UXIjSy13yr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fda.gov/NewsEvents/Newsroom/PressAnnouncements/ucm310870.htm" TargetMode="External"/><Relationship Id="rId2" Type="http://schemas.openxmlformats.org/officeDocument/2006/relationships/hyperlink" Target="http://www.fda.gov/Drugs/ResourcesForYou/Consumers/BuyingUsingMedicineSafely/EnsuringSafeUseofMedicine/SafeDisposalofMedicines/ucm186187.htm" TargetMode="External"/><Relationship Id="rId1" Type="http://schemas.openxmlformats.org/officeDocument/2006/relationships/slideLayout" Target="../slideLayouts/slideLayout2.xml"/><Relationship Id="rId5" Type="http://schemas.openxmlformats.org/officeDocument/2006/relationships/hyperlink" Target="http://www.takebacknetwork.com/" TargetMode="External"/><Relationship Id="rId4" Type="http://schemas.openxmlformats.org/officeDocument/2006/relationships/hyperlink" Target="http://www.fda.gov/Drugs/DrugSafety/InformationbyDrugClass/ucm337852.ht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fda.gov/Drugs/ResourcesForYou/Consumers/BuyingUsingMedicineSafely/EnsuringSafeUseofMedicine/SafeDisposalofMedicines/ucm186187.htm#Flush_Lis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fda.gov/Drugs/ResourcesForYou/Consumers/BuyingUsingMedicineSafely/EnsuringSafeUseofMedicine/SafeDisposalofMedicines/ucm186187.htm#Flush_Lis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wvpoisoncenter.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martmovessmartchoices.org/videos#nurses-and-educator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ea.gov/docs/2015%20NDTA%20Repor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58" y="1422744"/>
            <a:ext cx="8878186" cy="1065275"/>
          </a:xfrm>
        </p:spPr>
        <p:txBody>
          <a:bodyPr>
            <a:normAutofit fontScale="90000"/>
          </a:bodyPr>
          <a:lstStyle/>
          <a:p>
            <a:r>
              <a:rPr lang="en-US" b="1" dirty="0" smtClean="0">
                <a:latin typeface="Arial"/>
                <a:cs typeface="Arial"/>
              </a:rPr>
              <a:t>Best Practice in </a:t>
            </a:r>
            <a:br>
              <a:rPr lang="en-US" b="1" dirty="0" smtClean="0">
                <a:latin typeface="Arial"/>
                <a:cs typeface="Arial"/>
              </a:rPr>
            </a:br>
            <a:r>
              <a:rPr lang="en-US" b="1" dirty="0" smtClean="0">
                <a:latin typeface="Arial"/>
                <a:cs typeface="Arial"/>
              </a:rPr>
              <a:t>Chronic Pain and Drug Misuse</a:t>
            </a:r>
            <a:endParaRPr lang="en-US" b="1" dirty="0">
              <a:latin typeface="Arial"/>
              <a:cs typeface="Arial"/>
            </a:endParaRPr>
          </a:p>
        </p:txBody>
      </p:sp>
      <p:sp>
        <p:nvSpPr>
          <p:cNvPr id="3" name="Subtitle 2"/>
          <p:cNvSpPr>
            <a:spLocks noGrp="1"/>
          </p:cNvSpPr>
          <p:nvPr>
            <p:ph type="subTitle" idx="1"/>
          </p:nvPr>
        </p:nvSpPr>
        <p:spPr>
          <a:xfrm>
            <a:off x="0" y="5272064"/>
            <a:ext cx="5665694" cy="1736667"/>
          </a:xfrm>
        </p:spPr>
        <p:txBody>
          <a:bodyPr>
            <a:normAutofit/>
          </a:bodyPr>
          <a:lstStyle/>
          <a:p>
            <a:r>
              <a:rPr lang="en-US" sz="2000" dirty="0" smtClean="0">
                <a:latin typeface="Arial"/>
                <a:cs typeface="Arial"/>
              </a:rPr>
              <a:t>Rebecca King MSN, MEd, </a:t>
            </a:r>
            <a:r>
              <a:rPr lang="en-US" sz="2000" dirty="0" smtClean="0">
                <a:latin typeface="Arial"/>
                <a:cs typeface="Arial"/>
              </a:rPr>
              <a:t>NCSN, RN</a:t>
            </a:r>
            <a:endParaRPr lang="en-US" sz="2000" dirty="0" smtClean="0">
              <a:latin typeface="Arial"/>
              <a:cs typeface="Arial"/>
            </a:endParaRPr>
          </a:p>
          <a:p>
            <a:r>
              <a:rPr lang="en-US" sz="2000" dirty="0" smtClean="0">
                <a:latin typeface="Arial"/>
                <a:cs typeface="Arial"/>
              </a:rPr>
              <a:t>WVDE-Office </a:t>
            </a:r>
            <a:r>
              <a:rPr lang="en-US" sz="2000" dirty="0" smtClean="0">
                <a:latin typeface="Arial"/>
                <a:cs typeface="Arial"/>
              </a:rPr>
              <a:t>of Special </a:t>
            </a:r>
            <a:r>
              <a:rPr lang="en-US" sz="2000" dirty="0" smtClean="0">
                <a:latin typeface="Arial"/>
                <a:cs typeface="Arial"/>
              </a:rPr>
              <a:t>Education</a:t>
            </a:r>
            <a:endParaRPr lang="en-US" sz="2000" dirty="0" smtClean="0">
              <a:latin typeface="Arial"/>
              <a:cs typeface="Arial"/>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771" y="2990631"/>
            <a:ext cx="4105835" cy="181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62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31838"/>
            <a:ext cx="8229599" cy="1143000"/>
          </a:xfrm>
        </p:spPr>
        <p:txBody>
          <a:bodyPr>
            <a:normAutofit/>
          </a:bodyPr>
          <a:lstStyle/>
          <a:p>
            <a:r>
              <a:rPr lang="en-US" sz="2800" b="1" dirty="0">
                <a:solidFill>
                  <a:srgbClr val="211D1E"/>
                </a:solidFill>
                <a:latin typeface="Myriad Pro"/>
              </a:rPr>
              <a:t>2015 </a:t>
            </a:r>
            <a:br>
              <a:rPr lang="en-US" sz="2800" b="1" dirty="0">
                <a:solidFill>
                  <a:srgbClr val="211D1E"/>
                </a:solidFill>
                <a:latin typeface="Myriad Pro"/>
              </a:rPr>
            </a:br>
            <a:r>
              <a:rPr lang="en-US" sz="2800" b="1" dirty="0">
                <a:solidFill>
                  <a:srgbClr val="211D1E"/>
                </a:solidFill>
                <a:latin typeface="Myriad Pro"/>
              </a:rPr>
              <a:t>National Drug Threat Assessment (NDTA)</a:t>
            </a:r>
            <a:endParaRPr lang="en-US" sz="2800" b="1" dirty="0"/>
          </a:p>
        </p:txBody>
      </p:sp>
      <p:sp>
        <p:nvSpPr>
          <p:cNvPr id="4" name="Content Placeholder 3"/>
          <p:cNvSpPr>
            <a:spLocks noGrp="1"/>
          </p:cNvSpPr>
          <p:nvPr>
            <p:ph idx="1"/>
          </p:nvPr>
        </p:nvSpPr>
        <p:spPr>
          <a:xfrm>
            <a:off x="457200" y="1874838"/>
            <a:ext cx="8229600" cy="4789207"/>
          </a:xfrm>
        </p:spPr>
        <p:txBody>
          <a:bodyPr>
            <a:normAutofit/>
          </a:bodyPr>
          <a:lstStyle/>
          <a:p>
            <a:r>
              <a:rPr lang="en-US" sz="2800" dirty="0">
                <a:solidFill>
                  <a:srgbClr val="211D1E"/>
                </a:solidFill>
                <a:latin typeface="Myriad Pro"/>
              </a:rPr>
              <a:t>Prescription opioid analgesics— specifically those containing oxycodone and hydrocodone—are the most common type of </a:t>
            </a:r>
            <a:r>
              <a:rPr lang="en-US" sz="2800" dirty="0" smtClean="0">
                <a:solidFill>
                  <a:srgbClr val="211D1E"/>
                </a:solidFill>
                <a:latin typeface="Myriad Pro"/>
              </a:rPr>
              <a:t>diverted </a:t>
            </a:r>
            <a:r>
              <a:rPr lang="en-US" sz="2800" dirty="0">
                <a:solidFill>
                  <a:srgbClr val="211D1E"/>
                </a:solidFill>
                <a:latin typeface="Myriad Pro"/>
              </a:rPr>
              <a:t>and </a:t>
            </a:r>
            <a:r>
              <a:rPr lang="en-US" sz="2800" dirty="0" smtClean="0">
                <a:solidFill>
                  <a:srgbClr val="211D1E"/>
                </a:solidFill>
                <a:latin typeface="Myriad Pro"/>
              </a:rPr>
              <a:t>abused drugs. </a:t>
            </a:r>
            <a:r>
              <a:rPr lang="en-US" sz="2800" dirty="0" smtClean="0"/>
              <a:t>Opioid </a:t>
            </a:r>
            <a:r>
              <a:rPr lang="en-US" sz="2800" dirty="0"/>
              <a:t>pain relievers include, for example, </a:t>
            </a:r>
            <a:r>
              <a:rPr lang="en-US" sz="2800" b="1" dirty="0" smtClean="0"/>
              <a:t>codeine, </a:t>
            </a:r>
            <a:r>
              <a:rPr lang="en-US" sz="2800" b="1" dirty="0"/>
              <a:t>fentanyl, </a:t>
            </a:r>
            <a:r>
              <a:rPr lang="en-US" sz="2800" b="1" dirty="0" smtClean="0"/>
              <a:t>morphine (MS </a:t>
            </a:r>
            <a:r>
              <a:rPr lang="en-US" sz="2800" b="1" dirty="0" err="1" smtClean="0"/>
              <a:t>Contin</a:t>
            </a:r>
            <a:r>
              <a:rPr lang="en-US" sz="2800" b="1" dirty="0" smtClean="0"/>
              <a:t>), hydromorphone (</a:t>
            </a:r>
            <a:r>
              <a:rPr lang="en-US" sz="2800" b="1" dirty="0" err="1" smtClean="0"/>
              <a:t>Dilaudid</a:t>
            </a:r>
            <a:r>
              <a:rPr lang="en-US" sz="2800" b="1" dirty="0" smtClean="0"/>
              <a:t>), oxycodone (OxyContin/Percocet/</a:t>
            </a:r>
            <a:r>
              <a:rPr lang="en-US" sz="2800" b="1" dirty="0" err="1" smtClean="0"/>
              <a:t>Tylox</a:t>
            </a:r>
            <a:r>
              <a:rPr lang="en-US" sz="2800" b="1" dirty="0" smtClean="0"/>
              <a:t>), methadone, meperidine (Demerol) </a:t>
            </a:r>
            <a:r>
              <a:rPr lang="en-US" sz="2800" dirty="0"/>
              <a:t>and </a:t>
            </a:r>
            <a:r>
              <a:rPr lang="en-US" sz="2800" b="1" dirty="0" smtClean="0"/>
              <a:t>hydrocodone (</a:t>
            </a:r>
            <a:r>
              <a:rPr lang="en-US" sz="2800" b="1" dirty="0" err="1" smtClean="0"/>
              <a:t>Vicodine</a:t>
            </a:r>
            <a:r>
              <a:rPr lang="en-US" sz="2800" b="1" dirty="0" smtClean="0"/>
              <a:t>)</a:t>
            </a:r>
            <a:r>
              <a:rPr lang="en-US" sz="2800" dirty="0" smtClean="0"/>
              <a:t>. </a:t>
            </a:r>
            <a:r>
              <a:rPr lang="en-US" sz="2800" b="1" dirty="0">
                <a:solidFill>
                  <a:srgbClr val="FF0000"/>
                </a:solidFill>
              </a:rPr>
              <a:t>The most common drug diverted from the healthcare facility setting are opioids. </a:t>
            </a:r>
          </a:p>
        </p:txBody>
      </p:sp>
    </p:spTree>
    <p:extLst>
      <p:ext uri="{BB962C8B-B14F-4D97-AF65-F5344CB8AC3E}">
        <p14:creationId xmlns:p14="http://schemas.microsoft.com/office/powerpoint/2010/main" val="3598743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170121"/>
            <a:ext cx="9144000" cy="7028121"/>
          </a:xfrm>
          <a:prstGeom prst="rect">
            <a:avLst/>
          </a:prstGeom>
        </p:spPr>
      </p:pic>
    </p:spTree>
    <p:extLst>
      <p:ext uri="{BB962C8B-B14F-4D97-AF65-F5344CB8AC3E}">
        <p14:creationId xmlns:p14="http://schemas.microsoft.com/office/powerpoint/2010/main" val="3896464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7494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943427"/>
            <a:ext cx="8229600" cy="943429"/>
          </a:xfrm>
        </p:spPr>
        <p:txBody>
          <a:bodyPr>
            <a:noAutofit/>
          </a:bodyPr>
          <a:lstStyle/>
          <a:p>
            <a:r>
              <a:rPr lang="en-US" sz="6000" b="1" dirty="0" smtClean="0"/>
              <a:t>Opioids</a:t>
            </a:r>
            <a:endParaRPr lang="en-US" sz="6000" b="1" dirty="0"/>
          </a:p>
        </p:txBody>
      </p:sp>
      <p:sp>
        <p:nvSpPr>
          <p:cNvPr id="3" name="Content Placeholder 2"/>
          <p:cNvSpPr>
            <a:spLocks noGrp="1"/>
          </p:cNvSpPr>
          <p:nvPr>
            <p:ph idx="1"/>
          </p:nvPr>
        </p:nvSpPr>
        <p:spPr>
          <a:xfrm>
            <a:off x="217714" y="2293257"/>
            <a:ext cx="8737600" cy="4790143"/>
          </a:xfrm>
        </p:spPr>
        <p:txBody>
          <a:bodyPr>
            <a:normAutofit/>
          </a:bodyPr>
          <a:lstStyle/>
          <a:p>
            <a:pPr marL="0" indent="0">
              <a:buNone/>
            </a:pPr>
            <a:r>
              <a:rPr lang="en-US" sz="2400" dirty="0" smtClean="0"/>
              <a:t> </a:t>
            </a:r>
            <a:r>
              <a:rPr lang="en-US" sz="3600" dirty="0" smtClean="0"/>
              <a:t>An </a:t>
            </a:r>
            <a:r>
              <a:rPr lang="en-US" sz="3600" dirty="0"/>
              <a:t>opioid is a chemical that works by binding to opioid receptors, which are found principally in the central nervous system and the gastrointestinal tract. The receptors in these two organ systems mediate both the beneficial effects and the side effects of opioids. </a:t>
            </a:r>
            <a:endParaRPr lang="en-US" sz="3600"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751540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0"/>
            <a:ext cx="9144793" cy="6858000"/>
          </a:xfrm>
          <a:prstGeom prst="rect">
            <a:avLst/>
          </a:prstGeom>
        </p:spPr>
      </p:pic>
    </p:spTree>
    <p:extLst>
      <p:ext uri="{BB962C8B-B14F-4D97-AF65-F5344CB8AC3E}">
        <p14:creationId xmlns:p14="http://schemas.microsoft.com/office/powerpoint/2010/main" val="3022459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5012" y="1147482"/>
            <a:ext cx="4715435" cy="833718"/>
          </a:xfrm>
        </p:spPr>
        <p:txBody>
          <a:bodyPr>
            <a:noAutofit/>
          </a:bodyPr>
          <a:lstStyle/>
          <a:p>
            <a:r>
              <a:rPr lang="en-US" sz="3600" b="1" dirty="0"/>
              <a:t>Opioids</a:t>
            </a:r>
          </a:p>
        </p:txBody>
      </p:sp>
      <p:sp>
        <p:nvSpPr>
          <p:cNvPr id="5" name="Content Placeholder 4"/>
          <p:cNvSpPr>
            <a:spLocks noGrp="1"/>
          </p:cNvSpPr>
          <p:nvPr>
            <p:ph idx="1"/>
          </p:nvPr>
        </p:nvSpPr>
        <p:spPr>
          <a:xfrm>
            <a:off x="0" y="2465293"/>
            <a:ext cx="9144000" cy="4095164"/>
          </a:xfrm>
        </p:spPr>
        <p:txBody>
          <a:bodyPr>
            <a:normAutofit fontScale="77500" lnSpcReduction="20000"/>
          </a:bodyPr>
          <a:lstStyle/>
          <a:p>
            <a:r>
              <a:rPr lang="en-US" dirty="0"/>
              <a:t>The analgesic effects of opioids are due to decreased perception of pain, decreased reaction to pain as well as increased pain tolerance. The side effects of opioids include sedation, respiratory depression, and constipation. </a:t>
            </a:r>
            <a:endParaRPr lang="en-US" dirty="0" smtClean="0"/>
          </a:p>
          <a:p>
            <a:pPr marL="0" indent="0">
              <a:buNone/>
            </a:pPr>
            <a:endParaRPr lang="en-US" dirty="0" smtClean="0"/>
          </a:p>
          <a:p>
            <a:r>
              <a:rPr lang="en-US" dirty="0" smtClean="0"/>
              <a:t>Physical </a:t>
            </a:r>
            <a:r>
              <a:rPr lang="en-US" dirty="0"/>
              <a:t>dependence can develop with ongoing administration of opioids, leading to a withdrawal syndrome with abrupt discontinuation. Opioids can produce a feeling of </a:t>
            </a:r>
            <a:r>
              <a:rPr lang="en-US" b="1" dirty="0"/>
              <a:t>euphoria</a:t>
            </a:r>
            <a:r>
              <a:rPr lang="en-US" dirty="0"/>
              <a:t>, and this effect, coupled with physical dependence, can lead to </a:t>
            </a:r>
            <a:r>
              <a:rPr lang="en-US" b="1" dirty="0"/>
              <a:t>recreational use </a:t>
            </a:r>
            <a:r>
              <a:rPr lang="en-US" dirty="0"/>
              <a:t>of opioids by many individuals.</a:t>
            </a:r>
          </a:p>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825" y="908236"/>
            <a:ext cx="2205316" cy="143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362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829" y="809903"/>
            <a:ext cx="6425558" cy="1143000"/>
          </a:xfrm>
        </p:spPr>
        <p:txBody>
          <a:bodyPr/>
          <a:lstStyle/>
          <a:p>
            <a:r>
              <a:rPr lang="en-US" b="1" dirty="0"/>
              <a:t>West </a:t>
            </a:r>
            <a:r>
              <a:rPr lang="en-US" b="1" dirty="0" smtClean="0"/>
              <a:t>Virginia Stats</a:t>
            </a:r>
            <a:endParaRPr lang="en-US" b="1" dirty="0"/>
          </a:p>
        </p:txBody>
      </p:sp>
      <p:sp>
        <p:nvSpPr>
          <p:cNvPr id="3" name="Text Placeholder 2"/>
          <p:cNvSpPr>
            <a:spLocks noGrp="1"/>
          </p:cNvSpPr>
          <p:nvPr>
            <p:ph type="body" idx="1"/>
          </p:nvPr>
        </p:nvSpPr>
        <p:spPr>
          <a:xfrm>
            <a:off x="609600" y="1911998"/>
            <a:ext cx="3654706" cy="639762"/>
          </a:xfrm>
        </p:spPr>
        <p:txBody>
          <a:bodyPr/>
          <a:lstStyle/>
          <a:p>
            <a:r>
              <a:rPr lang="en-US" dirty="0"/>
              <a:t>Between 1999-2004</a:t>
            </a:r>
          </a:p>
        </p:txBody>
      </p:sp>
      <p:sp>
        <p:nvSpPr>
          <p:cNvPr id="4" name="Content Placeholder 3"/>
          <p:cNvSpPr>
            <a:spLocks noGrp="1"/>
          </p:cNvSpPr>
          <p:nvPr>
            <p:ph sz="half" idx="2"/>
          </p:nvPr>
        </p:nvSpPr>
        <p:spPr>
          <a:xfrm>
            <a:off x="457200" y="2551760"/>
            <a:ext cx="4040188" cy="3755843"/>
          </a:xfrm>
        </p:spPr>
        <p:txBody>
          <a:bodyPr/>
          <a:lstStyle/>
          <a:p>
            <a:pPr marL="0" indent="0">
              <a:buNone/>
            </a:pPr>
            <a:r>
              <a:rPr lang="en-US" dirty="0" smtClean="0"/>
              <a:t>There </a:t>
            </a:r>
            <a:r>
              <a:rPr lang="en-US" dirty="0"/>
              <a:t>was a </a:t>
            </a:r>
            <a:r>
              <a:rPr lang="en-US" b="1" u="sng" dirty="0"/>
              <a:t>550% increase </a:t>
            </a:r>
            <a:r>
              <a:rPr lang="en-US" dirty="0"/>
              <a:t>in unintentional poisoning mortality in WV, with more than </a:t>
            </a:r>
            <a:r>
              <a:rPr lang="en-US" b="1" u="sng" dirty="0"/>
              <a:t>90% of the deaths due to prescription drug overdoses</a:t>
            </a:r>
            <a:r>
              <a:rPr lang="en-US" dirty="0"/>
              <a:t>.</a:t>
            </a:r>
          </a:p>
          <a:p>
            <a:pPr marL="0" indent="0">
              <a:buNone/>
            </a:pPr>
            <a:endParaRPr lang="en-US" dirty="0"/>
          </a:p>
        </p:txBody>
      </p:sp>
      <p:sp>
        <p:nvSpPr>
          <p:cNvPr id="5" name="Text Placeholder 4"/>
          <p:cNvSpPr>
            <a:spLocks noGrp="1"/>
          </p:cNvSpPr>
          <p:nvPr>
            <p:ph type="body" sz="quarter" idx="3"/>
          </p:nvPr>
        </p:nvSpPr>
        <p:spPr>
          <a:xfrm>
            <a:off x="4716742" y="1952903"/>
            <a:ext cx="4041775" cy="562348"/>
          </a:xfrm>
        </p:spPr>
        <p:txBody>
          <a:bodyPr/>
          <a:lstStyle/>
          <a:p>
            <a:r>
              <a:rPr lang="en-US" dirty="0" smtClean="0"/>
              <a:t>In </a:t>
            </a:r>
            <a:r>
              <a:rPr lang="en-US" dirty="0" smtClean="0"/>
              <a:t>2015…</a:t>
            </a:r>
            <a:endParaRPr lang="en-US" dirty="0" smtClean="0"/>
          </a:p>
        </p:txBody>
      </p:sp>
      <p:sp>
        <p:nvSpPr>
          <p:cNvPr id="6" name="Content Placeholder 5"/>
          <p:cNvSpPr>
            <a:spLocks noGrp="1"/>
          </p:cNvSpPr>
          <p:nvPr>
            <p:ph sz="quarter" idx="4"/>
          </p:nvPr>
        </p:nvSpPr>
        <p:spPr>
          <a:xfrm>
            <a:off x="4645025" y="2551760"/>
            <a:ext cx="4041775" cy="3897871"/>
          </a:xfrm>
        </p:spPr>
        <p:txBody>
          <a:bodyPr/>
          <a:lstStyle/>
          <a:p>
            <a:pPr marL="0" indent="0">
              <a:buNone/>
            </a:pPr>
            <a:r>
              <a:rPr lang="en-US" dirty="0"/>
              <a:t>WV had the </a:t>
            </a:r>
            <a:r>
              <a:rPr lang="en-US" b="1" u="sng" dirty="0"/>
              <a:t>highest rate </a:t>
            </a:r>
            <a:r>
              <a:rPr lang="en-US" dirty="0"/>
              <a:t>of </a:t>
            </a:r>
            <a:r>
              <a:rPr lang="en-US" b="1" u="sng" dirty="0"/>
              <a:t>prescription drug overdose deaths in the U.S</a:t>
            </a:r>
            <a:r>
              <a:rPr lang="en-US" dirty="0"/>
              <a:t>., surpassing both </a:t>
            </a:r>
            <a:r>
              <a:rPr lang="en-US" dirty="0" smtClean="0"/>
              <a:t>motor </a:t>
            </a:r>
            <a:r>
              <a:rPr lang="en-US" dirty="0"/>
              <a:t>vehicle crashes and falls as the leading cause of accidental death.</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2" y="5235787"/>
            <a:ext cx="2814917" cy="143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stretch>
            <a:fillRect/>
          </a:stretch>
        </p:blipFill>
        <p:spPr>
          <a:xfrm>
            <a:off x="3345996" y="5235787"/>
            <a:ext cx="2598057" cy="1432112"/>
          </a:xfrm>
          <a:prstGeom prst="rect">
            <a:avLst/>
          </a:prstGeom>
        </p:spPr>
      </p:pic>
      <p:pic>
        <p:nvPicPr>
          <p:cNvPr id="8" name="Picture 7"/>
          <p:cNvPicPr>
            <a:picLocks noChangeAspect="1"/>
          </p:cNvPicPr>
          <p:nvPr/>
        </p:nvPicPr>
        <p:blipFill>
          <a:blip r:embed="rId4"/>
          <a:stretch>
            <a:fillRect/>
          </a:stretch>
        </p:blipFill>
        <p:spPr>
          <a:xfrm>
            <a:off x="6447580" y="5235787"/>
            <a:ext cx="2580306" cy="1432112"/>
          </a:xfrm>
          <a:prstGeom prst="rect">
            <a:avLst/>
          </a:prstGeom>
        </p:spPr>
      </p:pic>
    </p:spTree>
    <p:extLst>
      <p:ext uri="{BB962C8B-B14F-4D97-AF65-F5344CB8AC3E}">
        <p14:creationId xmlns:p14="http://schemas.microsoft.com/office/powerpoint/2010/main" val="4192018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692191"/>
            <a:ext cx="7794171" cy="1473480"/>
          </a:xfrm>
        </p:spPr>
        <p:txBody>
          <a:bodyPr>
            <a:normAutofit/>
          </a:bodyPr>
          <a:lstStyle/>
          <a:p>
            <a:r>
              <a:rPr lang="en-US" sz="3600" b="1" dirty="0"/>
              <a:t>WV Overdose Deaths by Year</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11200" y="1867128"/>
            <a:ext cx="7982857"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383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prstClr val="black"/>
                </a:solidFill>
              </a:rPr>
              <a:t>CDC/NCHS, National Vital Statistics System, Mortality Data</a:t>
            </a:r>
            <a:endParaRPr lang="en-US" b="1" dirty="0"/>
          </a:p>
        </p:txBody>
      </p:sp>
      <p:sp>
        <p:nvSpPr>
          <p:cNvPr id="3" name="Content Placeholder 2"/>
          <p:cNvSpPr>
            <a:spLocks noGrp="1"/>
          </p:cNvSpPr>
          <p:nvPr>
            <p:ph idx="1"/>
          </p:nvPr>
        </p:nvSpPr>
        <p:spPr/>
        <p:txBody>
          <a:bodyPr/>
          <a:lstStyle/>
          <a:p>
            <a:r>
              <a:rPr lang="en-US" dirty="0"/>
              <a:t>In 2015, the five states with the highest rates of death due to drug overdose were </a:t>
            </a:r>
            <a:r>
              <a:rPr lang="en-US" b="1" dirty="0">
                <a:solidFill>
                  <a:srgbClr val="FF0000"/>
                </a:solidFill>
              </a:rPr>
              <a:t>West Virginia (41.5 per 100,000)</a:t>
            </a:r>
            <a:r>
              <a:rPr lang="en-US" dirty="0"/>
              <a:t>, New Hampshire (34.3 per 100,000), Kentucky (29.9 per 100,000), Ohio (29.9 per 100,000), and Rhode Island (28.2 per 100,000).</a:t>
            </a:r>
          </a:p>
        </p:txBody>
      </p:sp>
    </p:spTree>
    <p:extLst>
      <p:ext uri="{BB962C8B-B14F-4D97-AF65-F5344CB8AC3E}">
        <p14:creationId xmlns:p14="http://schemas.microsoft.com/office/powerpoint/2010/main" val="183283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CDC/NCHS, National Vital Statistics System, </a:t>
            </a:r>
            <a:r>
              <a:rPr lang="en-US" b="1" dirty="0" smtClean="0"/>
              <a:t>Mortality</a:t>
            </a:r>
            <a:r>
              <a:rPr lang="en-US" b="1" dirty="0"/>
              <a:t> </a:t>
            </a:r>
            <a:r>
              <a:rPr lang="en-US" b="1" dirty="0" smtClean="0"/>
              <a:t>Data</a:t>
            </a:r>
            <a:endParaRPr lang="en-US" b="1" dirty="0"/>
          </a:p>
        </p:txBody>
      </p:sp>
      <p:sp>
        <p:nvSpPr>
          <p:cNvPr id="3" name="Content Placeholder 2"/>
          <p:cNvSpPr>
            <a:spLocks noGrp="1"/>
          </p:cNvSpPr>
          <p:nvPr>
            <p:ph idx="1"/>
          </p:nvPr>
        </p:nvSpPr>
        <p:spPr>
          <a:xfrm>
            <a:off x="246743" y="2307771"/>
            <a:ext cx="8440057" cy="4281715"/>
          </a:xfrm>
        </p:spPr>
        <p:txBody>
          <a:bodyPr>
            <a:normAutofit fontScale="92500" lnSpcReduction="20000"/>
          </a:bodyPr>
          <a:lstStyle/>
          <a:p>
            <a:pPr marL="0" indent="0">
              <a:buNone/>
            </a:pPr>
            <a:r>
              <a:rPr lang="en-US" b="1" dirty="0">
                <a:solidFill>
                  <a:srgbClr val="FF0000"/>
                </a:solidFill>
              </a:rPr>
              <a:t>Significant increases in drug overdose death rates from 2014 to 2015 were primarily seen in the Northeast and South Census Regions. </a:t>
            </a:r>
            <a:endParaRPr lang="en-US" b="1" dirty="0" smtClean="0">
              <a:solidFill>
                <a:srgbClr val="FF0000"/>
              </a:solidFill>
            </a:endParaRPr>
          </a:p>
          <a:p>
            <a:pPr marL="0" indent="0">
              <a:buNone/>
            </a:pPr>
            <a:r>
              <a:rPr lang="en-US" dirty="0" smtClean="0"/>
              <a:t>States </a:t>
            </a:r>
            <a:r>
              <a:rPr lang="en-US" dirty="0"/>
              <a:t>with </a:t>
            </a:r>
            <a:r>
              <a:rPr lang="en-US" b="1" u="sng" dirty="0"/>
              <a:t>statistically significant increases in drug overdose death rates from 2014 to 2015 </a:t>
            </a:r>
            <a:r>
              <a:rPr lang="en-US" dirty="0"/>
              <a:t>included Connecticut, Florida, Illinois, Kentucky, Louisiana, Maine, Maryland, Massachusetts, Michigan, New Hampshire, New Jersey, New York, North Carolina, Ohio, Pennsylvania, Rhode Island, Tennessee, Washington, and </a:t>
            </a:r>
            <a:r>
              <a:rPr lang="en-US" b="1" dirty="0">
                <a:solidFill>
                  <a:srgbClr val="FF0000"/>
                </a:solidFill>
              </a:rPr>
              <a:t>West Virginia</a:t>
            </a:r>
            <a:r>
              <a:rPr lang="en-US" dirty="0"/>
              <a:t>.</a:t>
            </a:r>
          </a:p>
        </p:txBody>
      </p:sp>
    </p:spTree>
    <p:extLst>
      <p:ext uri="{BB962C8B-B14F-4D97-AF65-F5344CB8AC3E}">
        <p14:creationId xmlns:p14="http://schemas.microsoft.com/office/powerpoint/2010/main" val="1991294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946"/>
            <a:ext cx="8229600" cy="1143000"/>
          </a:xfrm>
        </p:spPr>
        <p:txBody>
          <a:bodyPr/>
          <a:lstStyle/>
          <a:p>
            <a:r>
              <a:rPr lang="en-US" b="1" dirty="0" smtClean="0">
                <a:latin typeface="Arial"/>
                <a:cs typeface="Arial"/>
              </a:rPr>
              <a:t>Objectives</a:t>
            </a:r>
            <a:endParaRPr lang="en-US" b="1" dirty="0">
              <a:latin typeface="Arial"/>
              <a:cs typeface="Arial"/>
            </a:endParaRPr>
          </a:p>
        </p:txBody>
      </p:sp>
      <p:sp>
        <p:nvSpPr>
          <p:cNvPr id="3" name="Content Placeholder 2"/>
          <p:cNvSpPr>
            <a:spLocks noGrp="1"/>
          </p:cNvSpPr>
          <p:nvPr>
            <p:ph idx="1"/>
          </p:nvPr>
        </p:nvSpPr>
        <p:spPr>
          <a:xfrm>
            <a:off x="457200" y="2086946"/>
            <a:ext cx="8229600" cy="4039217"/>
          </a:xfrm>
        </p:spPr>
        <p:txBody>
          <a:bodyPr>
            <a:normAutofit fontScale="77500" lnSpcReduction="20000"/>
          </a:bodyPr>
          <a:lstStyle/>
          <a:p>
            <a:pPr marL="0" indent="0">
              <a:buNone/>
            </a:pPr>
            <a:r>
              <a:rPr lang="en-US" b="1" dirty="0">
                <a:latin typeface="Arial"/>
                <a:cs typeface="Arial"/>
              </a:rPr>
              <a:t>Participants will be able to:</a:t>
            </a:r>
          </a:p>
          <a:p>
            <a:r>
              <a:rPr lang="en-US" dirty="0" smtClean="0">
                <a:latin typeface="Arial"/>
                <a:cs typeface="Arial"/>
              </a:rPr>
              <a:t>Understand </a:t>
            </a:r>
            <a:r>
              <a:rPr lang="en-US" dirty="0">
                <a:latin typeface="Arial"/>
                <a:cs typeface="Arial"/>
              </a:rPr>
              <a:t>the epidemiology of chronic pain and misuse of opioids;</a:t>
            </a:r>
          </a:p>
          <a:p>
            <a:r>
              <a:rPr lang="en-US" dirty="0" smtClean="0">
                <a:latin typeface="Arial"/>
                <a:cs typeface="Arial"/>
              </a:rPr>
              <a:t>Know </a:t>
            </a:r>
            <a:r>
              <a:rPr lang="en-US" dirty="0">
                <a:latin typeface="Arial"/>
                <a:cs typeface="Arial"/>
              </a:rPr>
              <a:t>the indications for opioids in chronic pain treatment including general characteristics, toxicities and drug interactions; </a:t>
            </a:r>
            <a:endParaRPr lang="en-US" dirty="0" smtClean="0">
              <a:latin typeface="Arial"/>
              <a:cs typeface="Arial"/>
            </a:endParaRPr>
          </a:p>
          <a:p>
            <a:r>
              <a:rPr lang="en-US" dirty="0" smtClean="0">
                <a:latin typeface="Arial"/>
                <a:cs typeface="Arial"/>
              </a:rPr>
              <a:t>Understand </a:t>
            </a:r>
            <a:r>
              <a:rPr lang="en-US" dirty="0">
                <a:latin typeface="Arial"/>
                <a:cs typeface="Arial"/>
              </a:rPr>
              <a:t>initiation and ongoing management of chronic pain of a patient treated with opioid based </a:t>
            </a:r>
            <a:r>
              <a:rPr lang="en-US" dirty="0" smtClean="0">
                <a:latin typeface="Arial"/>
                <a:cs typeface="Arial"/>
              </a:rPr>
              <a:t>therapies; and </a:t>
            </a:r>
          </a:p>
          <a:p>
            <a:r>
              <a:rPr lang="en-US" dirty="0">
                <a:latin typeface="Arial"/>
                <a:cs typeface="Arial"/>
              </a:rPr>
              <a:t>Learn about safe use, storage and disposal of opiates</a:t>
            </a:r>
            <a:endParaRPr lang="en-US" dirty="0">
              <a:latin typeface="Arial"/>
              <a:cs typeface="Arial"/>
            </a:endParaRPr>
          </a:p>
          <a:p>
            <a:pPr marL="0" indent="0">
              <a:buNone/>
            </a:pPr>
            <a:endParaRPr lang="en-US" dirty="0">
              <a:latin typeface="Arial"/>
              <a:cs typeface="Arial"/>
            </a:endParaRPr>
          </a:p>
        </p:txBody>
      </p:sp>
    </p:spTree>
    <p:extLst>
      <p:ext uri="{BB962C8B-B14F-4D97-AF65-F5344CB8AC3E}">
        <p14:creationId xmlns:p14="http://schemas.microsoft.com/office/powerpoint/2010/main" val="256850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4849"/>
            <a:ext cx="9144000" cy="1143000"/>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Fundamental Tenets of </a:t>
            </a:r>
            <a:r>
              <a:rPr lang="en-US" sz="2800" b="1" dirty="0" smtClean="0">
                <a:solidFill>
                  <a:srgbClr val="FF0000"/>
                </a:solidFill>
                <a:latin typeface="Arial" panose="020B0604020202020204" pitchFamily="34" charset="0"/>
                <a:cs typeface="Arial" panose="020B0604020202020204" pitchFamily="34" charset="0"/>
              </a:rPr>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Responsible </a:t>
            </a:r>
            <a:r>
              <a:rPr lang="en-US" sz="2800" b="1" dirty="0" smtClean="0">
                <a:solidFill>
                  <a:srgbClr val="FF0000"/>
                </a:solidFill>
                <a:latin typeface="Arial" panose="020B0604020202020204" pitchFamily="34" charset="0"/>
                <a:cs typeface="Arial" panose="020B0604020202020204" pitchFamily="34" charset="0"/>
              </a:rPr>
              <a:t>Opioid </a:t>
            </a:r>
            <a:r>
              <a:rPr lang="en-US" sz="2800" b="1" dirty="0">
                <a:solidFill>
                  <a:srgbClr val="FF0000"/>
                </a:solidFill>
                <a:latin typeface="Arial" panose="020B0604020202020204" pitchFamily="34" charset="0"/>
                <a:cs typeface="Arial" panose="020B0604020202020204" pitchFamily="34" charset="0"/>
              </a:rPr>
              <a:t>Prescribing</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25601" y="2990594"/>
            <a:ext cx="5782464" cy="331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45029" y="2201202"/>
            <a:ext cx="7286171" cy="523220"/>
          </a:xfrm>
          <a:prstGeom prst="rect">
            <a:avLst/>
          </a:prstGeom>
          <a:noFill/>
        </p:spPr>
        <p:txBody>
          <a:bodyPr wrap="square" rtlCol="0">
            <a:spAutoFit/>
          </a:bodyPr>
          <a:lstStyle/>
          <a:p>
            <a:pPr algn="ctr"/>
            <a:r>
              <a:rPr lang="en-US" sz="2800" b="1" dirty="0" smtClean="0"/>
              <a:t>Patient  Evaluation </a:t>
            </a:r>
            <a:r>
              <a:rPr lang="en-US" sz="2800" b="1" dirty="0" smtClean="0"/>
              <a:t>&amp; </a:t>
            </a:r>
            <a:r>
              <a:rPr lang="en-US" sz="2800" b="1" dirty="0" smtClean="0"/>
              <a:t>Selection</a:t>
            </a:r>
            <a:endParaRPr lang="en-US" sz="2800" b="1" dirty="0"/>
          </a:p>
        </p:txBody>
      </p:sp>
      <p:sp>
        <p:nvSpPr>
          <p:cNvPr id="7" name="TextBox 6"/>
          <p:cNvSpPr txBox="1"/>
          <p:nvPr/>
        </p:nvSpPr>
        <p:spPr>
          <a:xfrm>
            <a:off x="5413829" y="3693971"/>
            <a:ext cx="3993082" cy="954107"/>
          </a:xfrm>
          <a:prstGeom prst="rect">
            <a:avLst/>
          </a:prstGeom>
          <a:noFill/>
        </p:spPr>
        <p:txBody>
          <a:bodyPr wrap="square" rtlCol="0">
            <a:spAutoFit/>
          </a:bodyPr>
          <a:lstStyle/>
          <a:p>
            <a:pPr algn="ctr"/>
            <a:r>
              <a:rPr lang="en-US" sz="2800" b="1" dirty="0" smtClean="0"/>
              <a:t>Periodic Review </a:t>
            </a:r>
            <a:r>
              <a:rPr lang="en-US" sz="2800" b="1" dirty="0"/>
              <a:t>&amp;</a:t>
            </a:r>
            <a:r>
              <a:rPr lang="en-US" sz="2800" b="1" dirty="0" smtClean="0"/>
              <a:t> </a:t>
            </a:r>
            <a:r>
              <a:rPr lang="en-US" sz="2800" b="1" dirty="0" smtClean="0"/>
              <a:t>Monitoring</a:t>
            </a:r>
            <a:endParaRPr lang="en-US" sz="2800" b="1" dirty="0"/>
          </a:p>
        </p:txBody>
      </p:sp>
      <p:sp>
        <p:nvSpPr>
          <p:cNvPr id="8" name="TextBox 7"/>
          <p:cNvSpPr txBox="1"/>
          <p:nvPr/>
        </p:nvSpPr>
        <p:spPr>
          <a:xfrm>
            <a:off x="379008" y="3693970"/>
            <a:ext cx="2282017" cy="954107"/>
          </a:xfrm>
          <a:prstGeom prst="rect">
            <a:avLst/>
          </a:prstGeom>
          <a:noFill/>
        </p:spPr>
        <p:txBody>
          <a:bodyPr wrap="square" rtlCol="0">
            <a:spAutoFit/>
          </a:bodyPr>
          <a:lstStyle/>
          <a:p>
            <a:pPr algn="ctr"/>
            <a:r>
              <a:rPr lang="en-US" sz="2800" b="1" dirty="0" smtClean="0"/>
              <a:t>Treatment Plans</a:t>
            </a:r>
            <a:endParaRPr lang="en-US" sz="2800" b="1" dirty="0"/>
          </a:p>
        </p:txBody>
      </p:sp>
    </p:spTree>
    <p:extLst>
      <p:ext uri="{BB962C8B-B14F-4D97-AF65-F5344CB8AC3E}">
        <p14:creationId xmlns:p14="http://schemas.microsoft.com/office/powerpoint/2010/main" val="619075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1013012"/>
            <a:ext cx="5743303" cy="1272988"/>
          </a:xfrm>
        </p:spPr>
        <p:txBody>
          <a:bodyPr>
            <a:normAutofit fontScale="90000"/>
          </a:bodyPr>
          <a:lstStyle/>
          <a:p>
            <a:r>
              <a:rPr lang="en-US" b="1" dirty="0"/>
              <a:t>Patient </a:t>
            </a:r>
            <a:r>
              <a:rPr lang="en-US" b="1" dirty="0" smtClean="0"/>
              <a:t>Evaluation</a:t>
            </a:r>
            <a:br>
              <a:rPr lang="en-US" b="1" dirty="0" smtClean="0"/>
            </a:br>
            <a:r>
              <a:rPr lang="en-US" b="1" dirty="0" smtClean="0"/>
              <a:t> Pain </a:t>
            </a:r>
            <a:r>
              <a:rPr lang="en-US" b="1" dirty="0"/>
              <a:t>Assessment</a:t>
            </a:r>
          </a:p>
        </p:txBody>
      </p:sp>
      <p:sp>
        <p:nvSpPr>
          <p:cNvPr id="3" name="Content Placeholder 2"/>
          <p:cNvSpPr>
            <a:spLocks noGrp="1"/>
          </p:cNvSpPr>
          <p:nvPr>
            <p:ph idx="1"/>
          </p:nvPr>
        </p:nvSpPr>
        <p:spPr>
          <a:xfrm>
            <a:off x="394447" y="2945611"/>
            <a:ext cx="8229600" cy="3682575"/>
          </a:xfrm>
        </p:spPr>
        <p:txBody>
          <a:bodyPr>
            <a:normAutofit/>
          </a:bodyPr>
          <a:lstStyle/>
          <a:p>
            <a:r>
              <a:rPr lang="en-US" dirty="0"/>
              <a:t>The best way to begin assessing a patients pain is to ask about and listen.</a:t>
            </a:r>
          </a:p>
          <a:p>
            <a:pPr lvl="1"/>
            <a:r>
              <a:rPr lang="en-US" dirty="0"/>
              <a:t>Acknowledge the patient’s </a:t>
            </a:r>
            <a:r>
              <a:rPr lang="en-US" dirty="0" smtClean="0"/>
              <a:t>pain and </a:t>
            </a:r>
            <a:r>
              <a:rPr lang="en-US" dirty="0"/>
              <a:t>treat it in a manner that </a:t>
            </a:r>
            <a:r>
              <a:rPr lang="en-US" dirty="0" smtClean="0"/>
              <a:t>provides </a:t>
            </a:r>
            <a:r>
              <a:rPr lang="en-US" dirty="0"/>
              <a:t>the most effective </a:t>
            </a:r>
            <a:r>
              <a:rPr lang="en-US" dirty="0" smtClean="0"/>
              <a:t>pain </a:t>
            </a:r>
            <a:r>
              <a:rPr lang="en-US" dirty="0"/>
              <a:t>control with the least </a:t>
            </a:r>
            <a:r>
              <a:rPr lang="en-US" dirty="0" smtClean="0"/>
              <a:t>amount </a:t>
            </a:r>
            <a:r>
              <a:rPr lang="en-US" dirty="0"/>
              <a:t>of risk</a:t>
            </a:r>
            <a:r>
              <a:rPr lang="en-US" dirty="0" smtClean="0"/>
              <a:t>.</a:t>
            </a:r>
            <a:endParaRPr lang="en-US" dirty="0"/>
          </a:p>
          <a:p>
            <a:r>
              <a:rPr lang="en-US" dirty="0" smtClean="0"/>
              <a:t>Tools </a:t>
            </a:r>
            <a:r>
              <a:rPr lang="en-US" dirty="0"/>
              <a:t>for Evaluation of Pain</a:t>
            </a:r>
          </a:p>
          <a:p>
            <a:r>
              <a:rPr lang="en-US" dirty="0"/>
              <a:t>Tools for Assessing Addiction Risk</a:t>
            </a:r>
          </a:p>
          <a:p>
            <a:endParaRPr lang="en-US" dirty="0"/>
          </a:p>
          <a:p>
            <a:endParaRPr lang="en-US" dirty="0"/>
          </a:p>
        </p:txBody>
      </p:sp>
      <p:pic>
        <p:nvPicPr>
          <p:cNvPr id="4" name="Picture 3"/>
          <p:cNvPicPr>
            <a:picLocks noChangeAspect="1"/>
          </p:cNvPicPr>
          <p:nvPr/>
        </p:nvPicPr>
        <p:blipFill>
          <a:blip r:embed="rId2"/>
          <a:stretch>
            <a:fillRect/>
          </a:stretch>
        </p:blipFill>
        <p:spPr>
          <a:xfrm>
            <a:off x="5675812" y="962212"/>
            <a:ext cx="3346994" cy="1932599"/>
          </a:xfrm>
          <a:prstGeom prst="rect">
            <a:avLst/>
          </a:prstGeom>
        </p:spPr>
      </p:pic>
      <p:sp>
        <p:nvSpPr>
          <p:cNvPr id="5" name="Rectangle 4"/>
          <p:cNvSpPr/>
          <p:nvPr/>
        </p:nvSpPr>
        <p:spPr>
          <a:xfrm>
            <a:off x="6686307" y="1521669"/>
            <a:ext cx="1326004" cy="1200329"/>
          </a:xfrm>
          <a:prstGeom prst="rect">
            <a:avLst/>
          </a:prstGeom>
        </p:spPr>
        <p:txBody>
          <a:bodyPr wrap="none">
            <a:spAutoFit/>
          </a:bodyPr>
          <a:lstStyle/>
          <a:p>
            <a:pPr algn="ctr"/>
            <a:r>
              <a:rPr lang="en-US" dirty="0">
                <a:solidFill>
                  <a:schemeClr val="bg1"/>
                </a:solidFill>
              </a:rPr>
              <a:t>Patient  </a:t>
            </a:r>
            <a:endParaRPr lang="en-US" dirty="0" smtClean="0">
              <a:solidFill>
                <a:schemeClr val="bg1"/>
              </a:solidFill>
            </a:endParaRPr>
          </a:p>
          <a:p>
            <a:pPr algn="ctr"/>
            <a:r>
              <a:rPr lang="en-US" dirty="0" smtClean="0">
                <a:solidFill>
                  <a:schemeClr val="bg1"/>
                </a:solidFill>
              </a:rPr>
              <a:t>Evaluation </a:t>
            </a:r>
          </a:p>
          <a:p>
            <a:pPr algn="ctr"/>
            <a:r>
              <a:rPr lang="en-US" dirty="0" smtClean="0">
                <a:solidFill>
                  <a:schemeClr val="bg1"/>
                </a:solidFill>
              </a:rPr>
              <a:t>&amp; </a:t>
            </a:r>
          </a:p>
          <a:p>
            <a:pPr algn="ctr"/>
            <a:r>
              <a:rPr lang="en-US" dirty="0" smtClean="0">
                <a:solidFill>
                  <a:schemeClr val="bg1"/>
                </a:solidFill>
              </a:rPr>
              <a:t>Selection</a:t>
            </a:r>
            <a:endParaRPr lang="en-US" dirty="0">
              <a:solidFill>
                <a:schemeClr val="bg1"/>
              </a:solidFill>
            </a:endParaRPr>
          </a:p>
        </p:txBody>
      </p:sp>
    </p:spTree>
    <p:extLst>
      <p:ext uri="{BB962C8B-B14F-4D97-AF65-F5344CB8AC3E}">
        <p14:creationId xmlns:p14="http://schemas.microsoft.com/office/powerpoint/2010/main" val="232482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380" y="902168"/>
            <a:ext cx="5880846" cy="1143000"/>
          </a:xfrm>
        </p:spPr>
        <p:txBody>
          <a:bodyPr>
            <a:normAutofit fontScale="90000"/>
          </a:bodyPr>
          <a:lstStyle/>
          <a:p>
            <a:r>
              <a:rPr lang="en-US" b="1" dirty="0"/>
              <a:t>Pain Assessment Tools</a:t>
            </a:r>
          </a:p>
        </p:txBody>
      </p:sp>
      <p:sp>
        <p:nvSpPr>
          <p:cNvPr id="3" name="Content Placeholder 2"/>
          <p:cNvSpPr>
            <a:spLocks noGrp="1"/>
          </p:cNvSpPr>
          <p:nvPr>
            <p:ph idx="1"/>
          </p:nvPr>
        </p:nvSpPr>
        <p:spPr>
          <a:xfrm>
            <a:off x="457200" y="2045168"/>
            <a:ext cx="8229600" cy="4080995"/>
          </a:xfrm>
        </p:spPr>
        <p:txBody>
          <a:bodyPr/>
          <a:lstStyle/>
          <a:p>
            <a:r>
              <a:rPr lang="en-US" dirty="0"/>
              <a:t>Free Pain Assessment Tools and Addiction Risk </a:t>
            </a:r>
            <a:r>
              <a:rPr lang="en-US" dirty="0" smtClean="0"/>
              <a:t>Tools</a:t>
            </a:r>
          </a:p>
          <a:p>
            <a:pPr marL="0" indent="0">
              <a:buNone/>
            </a:pPr>
            <a:endParaRPr lang="en-US" dirty="0"/>
          </a:p>
          <a:p>
            <a:r>
              <a:rPr lang="en-US" dirty="0" smtClean="0"/>
              <a:t>CDC-Injury Prevention and Control:  Opioid </a:t>
            </a:r>
            <a:r>
              <a:rPr lang="en-US" dirty="0"/>
              <a:t>Control Clinical Tools at </a:t>
            </a:r>
            <a:r>
              <a:rPr lang="en-US" dirty="0">
                <a:hlinkClick r:id="rId2"/>
              </a:rPr>
              <a:t>https://</a:t>
            </a:r>
            <a:r>
              <a:rPr lang="en-US" dirty="0" smtClean="0">
                <a:hlinkClick r:id="rId2"/>
              </a:rPr>
              <a:t>www.cdc.gov/drugoverdose/prescribing/clinical-tools.html</a:t>
            </a:r>
            <a:r>
              <a:rPr lang="en-US" dirty="0" smtClean="0"/>
              <a:t> </a:t>
            </a:r>
            <a:endParaRPr lang="en-US" dirty="0"/>
          </a:p>
          <a:p>
            <a:endParaRPr lang="en-US" dirty="0"/>
          </a:p>
        </p:txBody>
      </p:sp>
    </p:spTree>
    <p:extLst>
      <p:ext uri="{BB962C8B-B14F-4D97-AF65-F5344CB8AC3E}">
        <p14:creationId xmlns:p14="http://schemas.microsoft.com/office/powerpoint/2010/main" val="3531307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3" y="633226"/>
            <a:ext cx="8157885" cy="1143000"/>
          </a:xfrm>
        </p:spPr>
        <p:txBody>
          <a:bodyPr>
            <a:normAutofit/>
          </a:bodyPr>
          <a:lstStyle/>
          <a:p>
            <a:r>
              <a:rPr lang="en-US" b="1" dirty="0"/>
              <a:t>Tools for Assessing Pain</a:t>
            </a:r>
          </a:p>
        </p:txBody>
      </p:sp>
      <p:pic>
        <p:nvPicPr>
          <p:cNvPr id="1024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84405" y="1547813"/>
            <a:ext cx="8157884"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61721"/>
            <a:ext cx="9144000" cy="29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636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0856"/>
            <a:ext cx="9144000" cy="980729"/>
          </a:xfrm>
        </p:spPr>
        <p:txBody>
          <a:bodyPr>
            <a:normAutofit fontScale="90000"/>
          </a:bodyPr>
          <a:lstStyle/>
          <a:p>
            <a:r>
              <a:rPr lang="en-US" b="1" dirty="0"/>
              <a:t>Tools for Assessing </a:t>
            </a:r>
            <a:r>
              <a:rPr lang="en-US" b="1" dirty="0" smtClean="0"/>
              <a:t>Addiction </a:t>
            </a:r>
            <a:r>
              <a:rPr lang="en-US" b="1" dirty="0"/>
              <a:t>Risk</a:t>
            </a: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695" y="2205316"/>
            <a:ext cx="1682750" cy="343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9429" y="6643320"/>
            <a:ext cx="5746376" cy="369332"/>
          </a:xfrm>
          <a:prstGeom prst="rect">
            <a:avLst/>
          </a:prstGeom>
        </p:spPr>
        <p:txBody>
          <a:bodyPr wrap="square">
            <a:spAutoFit/>
          </a:bodyPr>
          <a:lstStyle/>
          <a:p>
            <a:endParaRPr lang="en-US" dirty="0"/>
          </a:p>
        </p:txBody>
      </p:sp>
      <p:sp>
        <p:nvSpPr>
          <p:cNvPr id="3" name="Content Placeholder 2"/>
          <p:cNvSpPr>
            <a:spLocks noGrp="1"/>
          </p:cNvSpPr>
          <p:nvPr>
            <p:ph idx="1"/>
          </p:nvPr>
        </p:nvSpPr>
        <p:spPr/>
        <p:txBody>
          <a:bodyPr/>
          <a:lstStyle/>
          <a:p>
            <a:pPr marL="0" lvl="0" indent="0">
              <a:spcBef>
                <a:spcPts val="0"/>
              </a:spcBef>
              <a:buNone/>
            </a:pPr>
            <a:r>
              <a:rPr lang="en-US" sz="2400" b="1" dirty="0">
                <a:solidFill>
                  <a:prstClr val="black"/>
                </a:solidFill>
              </a:rPr>
              <a:t>Opioid Risk Tool </a:t>
            </a:r>
            <a:r>
              <a:rPr lang="en-US" sz="2400" dirty="0">
                <a:solidFill>
                  <a:prstClr val="black"/>
                </a:solidFill>
              </a:rPr>
              <a:t>– Clinician Form,</a:t>
            </a:r>
          </a:p>
          <a:p>
            <a:pPr marL="0" lvl="0" indent="0">
              <a:spcBef>
                <a:spcPts val="0"/>
              </a:spcBef>
              <a:buNone/>
            </a:pPr>
            <a:r>
              <a:rPr lang="en-US" sz="2400" dirty="0">
                <a:solidFill>
                  <a:prstClr val="black"/>
                </a:solidFill>
              </a:rPr>
              <a:t>Family History of Substance Abuse,</a:t>
            </a:r>
          </a:p>
          <a:p>
            <a:pPr marL="0" lvl="0" indent="0">
              <a:spcBef>
                <a:spcPts val="0"/>
              </a:spcBef>
              <a:buNone/>
            </a:pPr>
            <a:r>
              <a:rPr lang="en-US" sz="2400" dirty="0">
                <a:solidFill>
                  <a:prstClr val="black"/>
                </a:solidFill>
              </a:rPr>
              <a:t>Personal History of Substance Abuse,</a:t>
            </a:r>
          </a:p>
          <a:p>
            <a:pPr marL="0" lvl="0" indent="0">
              <a:spcBef>
                <a:spcPts val="0"/>
              </a:spcBef>
              <a:buNone/>
            </a:pPr>
            <a:r>
              <a:rPr lang="en-US" sz="2400" dirty="0">
                <a:solidFill>
                  <a:prstClr val="black"/>
                </a:solidFill>
              </a:rPr>
              <a:t>History of preadolescent sexual abuse, and</a:t>
            </a:r>
          </a:p>
          <a:p>
            <a:pPr marL="0" lvl="0" indent="0">
              <a:spcBef>
                <a:spcPts val="0"/>
              </a:spcBef>
              <a:buNone/>
            </a:pPr>
            <a:r>
              <a:rPr lang="en-US" sz="2400" dirty="0">
                <a:solidFill>
                  <a:prstClr val="black"/>
                </a:solidFill>
              </a:rPr>
              <a:t>Psychological disorders </a:t>
            </a:r>
            <a:endParaRPr lang="en-US" sz="2400" dirty="0" smtClean="0">
              <a:solidFill>
                <a:prstClr val="black"/>
              </a:solidFill>
            </a:endParaRPr>
          </a:p>
          <a:p>
            <a:pPr marL="0" lvl="0" indent="0">
              <a:spcBef>
                <a:spcPts val="0"/>
              </a:spcBef>
              <a:buNone/>
            </a:pPr>
            <a:r>
              <a:rPr lang="en-US" sz="2400" dirty="0" smtClean="0">
                <a:solidFill>
                  <a:prstClr val="black"/>
                </a:solidFill>
              </a:rPr>
              <a:t>(</a:t>
            </a:r>
            <a:r>
              <a:rPr lang="en-US" sz="2400" dirty="0">
                <a:solidFill>
                  <a:prstClr val="black"/>
                </a:solidFill>
              </a:rPr>
              <a:t>ADD, OCD, Bipolar, depression)</a:t>
            </a:r>
          </a:p>
          <a:p>
            <a:pPr marL="0" lvl="0" indent="0">
              <a:spcBef>
                <a:spcPts val="0"/>
              </a:spcBef>
              <a:buNone/>
            </a:pPr>
            <a:endParaRPr lang="en-US" sz="2400" dirty="0">
              <a:solidFill>
                <a:prstClr val="black"/>
              </a:solidFill>
            </a:endParaRPr>
          </a:p>
          <a:p>
            <a:pPr marL="0" lvl="0" indent="0">
              <a:spcBef>
                <a:spcPts val="0"/>
              </a:spcBef>
              <a:buNone/>
            </a:pPr>
            <a:r>
              <a:rPr lang="en-US" sz="2400" b="1" dirty="0">
                <a:solidFill>
                  <a:prstClr val="black"/>
                </a:solidFill>
              </a:rPr>
              <a:t>SOAPP 14 Q </a:t>
            </a:r>
            <a:r>
              <a:rPr lang="en-US" sz="2400" dirty="0">
                <a:solidFill>
                  <a:prstClr val="black"/>
                </a:solidFill>
              </a:rPr>
              <a:t>- Screener and Opioid  </a:t>
            </a:r>
            <a:endParaRPr lang="en-US" sz="2400" dirty="0" smtClean="0">
              <a:solidFill>
                <a:prstClr val="black"/>
              </a:solidFill>
            </a:endParaRPr>
          </a:p>
          <a:p>
            <a:pPr marL="0" lvl="0" indent="0">
              <a:spcBef>
                <a:spcPts val="0"/>
              </a:spcBef>
              <a:buNone/>
            </a:pPr>
            <a:r>
              <a:rPr lang="en-US" sz="2400" dirty="0" smtClean="0">
                <a:solidFill>
                  <a:prstClr val="black"/>
                </a:solidFill>
              </a:rPr>
              <a:t>Assessment </a:t>
            </a:r>
            <a:r>
              <a:rPr lang="en-US" sz="2400" dirty="0">
                <a:solidFill>
                  <a:prstClr val="black"/>
                </a:solidFill>
              </a:rPr>
              <a:t>for Patients with Pain Tool</a:t>
            </a:r>
          </a:p>
          <a:p>
            <a:pPr marL="0" lvl="0" indent="0">
              <a:spcBef>
                <a:spcPts val="0"/>
              </a:spcBef>
              <a:buNone/>
            </a:pPr>
            <a:r>
              <a:rPr lang="en-US" sz="2400" dirty="0">
                <a:solidFill>
                  <a:prstClr val="black"/>
                </a:solidFill>
              </a:rPr>
              <a:t>at </a:t>
            </a:r>
            <a:r>
              <a:rPr lang="en-US" sz="1800" dirty="0">
                <a:solidFill>
                  <a:prstClr val="black"/>
                </a:solidFill>
                <a:hlinkClick r:id="rId3"/>
              </a:rPr>
              <a:t>http://</a:t>
            </a:r>
            <a:r>
              <a:rPr lang="en-US" sz="1800" dirty="0" smtClean="0">
                <a:solidFill>
                  <a:prstClr val="black"/>
                </a:solidFill>
                <a:hlinkClick r:id="rId3"/>
              </a:rPr>
              <a:t>nhms.org/sites/default/files/Pdfs/SOAPP-14.pdf</a:t>
            </a:r>
            <a:r>
              <a:rPr lang="en-US" sz="1800" dirty="0" smtClean="0">
                <a:solidFill>
                  <a:prstClr val="black"/>
                </a:solidFill>
              </a:rPr>
              <a:t> </a:t>
            </a:r>
            <a:endParaRPr lang="en-US" dirty="0"/>
          </a:p>
        </p:txBody>
      </p:sp>
    </p:spTree>
    <p:extLst>
      <p:ext uri="{BB962C8B-B14F-4D97-AF65-F5344CB8AC3E}">
        <p14:creationId xmlns:p14="http://schemas.microsoft.com/office/powerpoint/2010/main" val="4189816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649662"/>
            <a:ext cx="8737600" cy="1143000"/>
          </a:xfrm>
        </p:spPr>
        <p:txBody>
          <a:bodyPr/>
          <a:lstStyle/>
          <a:p>
            <a:r>
              <a:rPr lang="en-US" b="1" dirty="0"/>
              <a:t>Patient Evaluation</a:t>
            </a:r>
          </a:p>
        </p:txBody>
      </p:sp>
      <p:sp>
        <p:nvSpPr>
          <p:cNvPr id="3" name="Content Placeholder 2"/>
          <p:cNvSpPr>
            <a:spLocks noGrp="1"/>
          </p:cNvSpPr>
          <p:nvPr>
            <p:ph idx="1"/>
          </p:nvPr>
        </p:nvSpPr>
        <p:spPr>
          <a:xfrm>
            <a:off x="645458" y="2156652"/>
            <a:ext cx="8041341" cy="4404939"/>
          </a:xfrm>
        </p:spPr>
        <p:txBody>
          <a:bodyPr>
            <a:normAutofit fontScale="85000" lnSpcReduction="20000"/>
          </a:bodyPr>
          <a:lstStyle/>
          <a:p>
            <a:pPr marL="0" indent="0">
              <a:buNone/>
            </a:pPr>
            <a:r>
              <a:rPr lang="en-US" b="1" dirty="0" smtClean="0"/>
              <a:t>  What </a:t>
            </a:r>
            <a:r>
              <a:rPr lang="en-US" b="1" dirty="0"/>
              <a:t>to Document</a:t>
            </a:r>
          </a:p>
          <a:p>
            <a:pPr lvl="1"/>
            <a:r>
              <a:rPr lang="en-US" dirty="0" smtClean="0"/>
              <a:t>Medical</a:t>
            </a:r>
            <a:r>
              <a:rPr lang="en-US" dirty="0"/>
              <a:t>  history  and  physical </a:t>
            </a:r>
            <a:r>
              <a:rPr lang="en-US" dirty="0" smtClean="0"/>
              <a:t>examination</a:t>
            </a:r>
            <a:endParaRPr lang="en-US" dirty="0"/>
          </a:p>
          <a:p>
            <a:pPr lvl="1"/>
            <a:r>
              <a:rPr lang="en-US" dirty="0" smtClean="0"/>
              <a:t>Document </a:t>
            </a:r>
            <a:r>
              <a:rPr lang="en-US" dirty="0"/>
              <a:t>nature and intensity of pain</a:t>
            </a:r>
          </a:p>
          <a:p>
            <a:pPr lvl="1"/>
            <a:r>
              <a:rPr lang="en-US" dirty="0"/>
              <a:t>Document current and past treatments for </a:t>
            </a:r>
            <a:r>
              <a:rPr lang="en-US" dirty="0" smtClean="0"/>
              <a:t>pain</a:t>
            </a:r>
          </a:p>
          <a:p>
            <a:pPr lvl="1"/>
            <a:r>
              <a:rPr lang="en-US" dirty="0" smtClean="0"/>
              <a:t>Document </a:t>
            </a:r>
            <a:r>
              <a:rPr lang="en-US" dirty="0"/>
              <a:t>underlying or coexisting diseases or conditions</a:t>
            </a:r>
          </a:p>
          <a:p>
            <a:pPr lvl="1"/>
            <a:r>
              <a:rPr lang="en-US" dirty="0"/>
              <a:t>Document effect of pain on physical and psychological function</a:t>
            </a:r>
          </a:p>
          <a:p>
            <a:pPr lvl="1"/>
            <a:r>
              <a:rPr lang="en-US" dirty="0"/>
              <a:t>Document </a:t>
            </a:r>
            <a:r>
              <a:rPr lang="en-US" dirty="0" smtClean="0"/>
              <a:t>history </a:t>
            </a:r>
            <a:r>
              <a:rPr lang="en-US" dirty="0"/>
              <a:t>of substance </a:t>
            </a:r>
            <a:r>
              <a:rPr lang="en-US" dirty="0" smtClean="0"/>
              <a:t>abuse</a:t>
            </a:r>
            <a:endParaRPr lang="en-US" dirty="0"/>
          </a:p>
          <a:p>
            <a:pPr lvl="1"/>
            <a:r>
              <a:rPr lang="en-US" dirty="0"/>
              <a:t>Document the presence of one or more recognized medical indications for the use of controlled </a:t>
            </a:r>
            <a:r>
              <a:rPr lang="en-US" dirty="0" smtClean="0"/>
              <a:t>substances</a:t>
            </a:r>
            <a:endParaRPr lang="en-US" dirty="0"/>
          </a:p>
          <a:p>
            <a:endParaRPr lang="en-US" dirty="0"/>
          </a:p>
          <a:p>
            <a:endParaRPr lang="en-US" dirty="0"/>
          </a:p>
        </p:txBody>
      </p:sp>
    </p:spTree>
    <p:extLst>
      <p:ext uri="{BB962C8B-B14F-4D97-AF65-F5344CB8AC3E}">
        <p14:creationId xmlns:p14="http://schemas.microsoft.com/office/powerpoint/2010/main" val="1147789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163" y="846138"/>
            <a:ext cx="6580094" cy="1143000"/>
          </a:xfrm>
        </p:spPr>
        <p:txBody>
          <a:bodyPr/>
          <a:lstStyle/>
          <a:p>
            <a:r>
              <a:rPr lang="en-US" b="1" dirty="0"/>
              <a:t>Informed Consent</a:t>
            </a:r>
          </a:p>
        </p:txBody>
      </p:sp>
      <p:sp>
        <p:nvSpPr>
          <p:cNvPr id="3" name="Content Placeholder 2"/>
          <p:cNvSpPr>
            <a:spLocks noGrp="1"/>
          </p:cNvSpPr>
          <p:nvPr>
            <p:ph idx="1"/>
          </p:nvPr>
        </p:nvSpPr>
        <p:spPr>
          <a:xfrm>
            <a:off x="159657" y="1959429"/>
            <a:ext cx="8527143" cy="4216040"/>
          </a:xfrm>
        </p:spPr>
        <p:txBody>
          <a:bodyPr>
            <a:normAutofit fontScale="92500" lnSpcReduction="10000"/>
          </a:bodyPr>
          <a:lstStyle/>
          <a:p>
            <a:r>
              <a:rPr lang="en-US" b="1" dirty="0"/>
              <a:t>Minimum </a:t>
            </a:r>
            <a:r>
              <a:rPr lang="en-US" b="1" dirty="0" smtClean="0"/>
              <a:t>risk </a:t>
            </a:r>
            <a:r>
              <a:rPr lang="en-US" b="1" dirty="0"/>
              <a:t>p</a:t>
            </a:r>
            <a:r>
              <a:rPr lang="en-US" b="1" dirty="0" smtClean="0"/>
              <a:t>atients</a:t>
            </a:r>
            <a:endParaRPr lang="en-US" b="1" dirty="0"/>
          </a:p>
          <a:p>
            <a:pPr lvl="1"/>
            <a:r>
              <a:rPr lang="en-US" dirty="0"/>
              <a:t>Risks / Benefits must be discussed</a:t>
            </a:r>
          </a:p>
          <a:p>
            <a:pPr lvl="1"/>
            <a:r>
              <a:rPr lang="en-US" dirty="0"/>
              <a:t>Prescriptions to be obtained from one physician only</a:t>
            </a:r>
          </a:p>
          <a:p>
            <a:pPr lvl="1"/>
            <a:r>
              <a:rPr lang="en-US" dirty="0"/>
              <a:t>Prescriptions to be obtained from one pharmacy whenever possible</a:t>
            </a:r>
          </a:p>
          <a:p>
            <a:r>
              <a:rPr lang="en-US" b="1" dirty="0"/>
              <a:t>High </a:t>
            </a:r>
            <a:r>
              <a:rPr lang="en-US" b="1" dirty="0" smtClean="0"/>
              <a:t>risk </a:t>
            </a:r>
            <a:r>
              <a:rPr lang="en-US" b="1" dirty="0"/>
              <a:t>patients</a:t>
            </a:r>
          </a:p>
          <a:p>
            <a:pPr lvl="1"/>
            <a:r>
              <a:rPr lang="en-US" dirty="0" smtClean="0"/>
              <a:t>Written </a:t>
            </a:r>
            <a:r>
              <a:rPr lang="en-US" dirty="0"/>
              <a:t>agreement (outlining </a:t>
            </a:r>
            <a:r>
              <a:rPr lang="en-US" dirty="0" smtClean="0"/>
              <a:t>patient responsibility)</a:t>
            </a:r>
          </a:p>
          <a:p>
            <a:pPr lvl="1"/>
            <a:r>
              <a:rPr lang="en-US" dirty="0" smtClean="0"/>
              <a:t>Drug screening / Pill counts</a:t>
            </a:r>
          </a:p>
          <a:p>
            <a:endParaRPr lang="en-US" dirty="0"/>
          </a:p>
        </p:txBody>
      </p:sp>
    </p:spTree>
    <p:extLst>
      <p:ext uri="{BB962C8B-B14F-4D97-AF65-F5344CB8AC3E}">
        <p14:creationId xmlns:p14="http://schemas.microsoft.com/office/powerpoint/2010/main" val="3881408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4114"/>
            <a:ext cx="9144000" cy="1291772"/>
          </a:xfrm>
        </p:spPr>
        <p:txBody>
          <a:bodyPr/>
          <a:lstStyle/>
          <a:p>
            <a:r>
              <a:rPr lang="en-US" b="1" dirty="0" smtClean="0"/>
              <a:t>The WV Story…</a:t>
            </a:r>
            <a:endParaRPr lang="en-US" b="1" dirty="0"/>
          </a:p>
        </p:txBody>
      </p:sp>
      <p:pic>
        <p:nvPicPr>
          <p:cNvPr id="3" name="Picture 2"/>
          <p:cNvPicPr>
            <a:picLocks noChangeAspect="1"/>
          </p:cNvPicPr>
          <p:nvPr/>
        </p:nvPicPr>
        <p:blipFill>
          <a:blip r:embed="rId2"/>
          <a:stretch>
            <a:fillRect/>
          </a:stretch>
        </p:blipFill>
        <p:spPr>
          <a:xfrm>
            <a:off x="0" y="1704219"/>
            <a:ext cx="9144000" cy="5153781"/>
          </a:xfrm>
          <a:prstGeom prst="rect">
            <a:avLst/>
          </a:prstGeom>
        </p:spPr>
      </p:pic>
    </p:spTree>
    <p:extLst>
      <p:ext uri="{BB962C8B-B14F-4D97-AF65-F5344CB8AC3E}">
        <p14:creationId xmlns:p14="http://schemas.microsoft.com/office/powerpoint/2010/main" val="2716046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521167"/>
            <a:ext cx="8450064" cy="1325562"/>
          </a:xfrm>
        </p:spPr>
        <p:txBody>
          <a:bodyPr>
            <a:normAutofit/>
          </a:bodyPr>
          <a:lstStyle/>
          <a:p>
            <a:r>
              <a:rPr lang="en-US" b="1" dirty="0"/>
              <a:t>Treatment </a:t>
            </a:r>
            <a:r>
              <a:rPr lang="en-US" b="1" dirty="0" smtClean="0"/>
              <a:t>Plan Guidelines</a:t>
            </a:r>
            <a:endParaRPr lang="en-US" b="1" dirty="0"/>
          </a:p>
        </p:txBody>
      </p:sp>
      <p:sp>
        <p:nvSpPr>
          <p:cNvPr id="3" name="Content Placeholder 2"/>
          <p:cNvSpPr>
            <a:spLocks noGrp="1"/>
          </p:cNvSpPr>
          <p:nvPr>
            <p:ph idx="1"/>
          </p:nvPr>
        </p:nvSpPr>
        <p:spPr>
          <a:xfrm>
            <a:off x="457200" y="1846729"/>
            <a:ext cx="8229600" cy="4279434"/>
          </a:xfrm>
        </p:spPr>
        <p:txBody>
          <a:bodyPr>
            <a:normAutofit/>
          </a:bodyPr>
          <a:lstStyle/>
          <a:p>
            <a:r>
              <a:rPr lang="en-US" sz="2800" dirty="0"/>
              <a:t>Functional Goals </a:t>
            </a:r>
          </a:p>
          <a:p>
            <a:r>
              <a:rPr lang="en-US" sz="2800" dirty="0"/>
              <a:t>Progress in physical therapy</a:t>
            </a:r>
          </a:p>
          <a:p>
            <a:r>
              <a:rPr lang="en-US" sz="2800" dirty="0"/>
              <a:t>Better sleeping patterns</a:t>
            </a:r>
          </a:p>
          <a:p>
            <a:r>
              <a:rPr lang="en-US" sz="2800" dirty="0"/>
              <a:t>Increased activities of daily living</a:t>
            </a:r>
          </a:p>
          <a:p>
            <a:r>
              <a:rPr lang="en-US" sz="2800" dirty="0"/>
              <a:t>Return to work</a:t>
            </a:r>
          </a:p>
          <a:p>
            <a:r>
              <a:rPr lang="en-US" sz="2800" dirty="0"/>
              <a:t>Increased </a:t>
            </a:r>
            <a:r>
              <a:rPr lang="en-US" sz="2800" dirty="0" smtClean="0"/>
              <a:t>social activities</a:t>
            </a:r>
            <a:endParaRPr lang="en-US" sz="2800" dirty="0"/>
          </a:p>
          <a:p>
            <a:r>
              <a:rPr lang="en-US" sz="2800" dirty="0"/>
              <a:t>Regular exercise</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217" y="3731372"/>
            <a:ext cx="334645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005" y="4697366"/>
            <a:ext cx="1920875" cy="89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285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848379"/>
            <a:ext cx="7775815" cy="1143000"/>
          </a:xfrm>
        </p:spPr>
        <p:txBody>
          <a:bodyPr>
            <a:noAutofit/>
          </a:bodyPr>
          <a:lstStyle/>
          <a:p>
            <a:r>
              <a:rPr lang="en-US" sz="3600" b="1" dirty="0"/>
              <a:t>Treatment </a:t>
            </a:r>
            <a:r>
              <a:rPr lang="en-US" sz="3600" b="1" dirty="0" smtClean="0"/>
              <a:t>Plan Documentation</a:t>
            </a:r>
            <a:endParaRPr lang="en-US" sz="3600" b="1" dirty="0"/>
          </a:p>
        </p:txBody>
      </p:sp>
      <p:sp>
        <p:nvSpPr>
          <p:cNvPr id="3" name="Content Placeholder 2"/>
          <p:cNvSpPr>
            <a:spLocks noGrp="1"/>
          </p:cNvSpPr>
          <p:nvPr>
            <p:ph idx="1"/>
          </p:nvPr>
        </p:nvSpPr>
        <p:spPr>
          <a:xfrm>
            <a:off x="457200" y="2160494"/>
            <a:ext cx="8229600" cy="3965669"/>
          </a:xfrm>
        </p:spPr>
        <p:txBody>
          <a:bodyPr>
            <a:normAutofit fontScale="92500" lnSpcReduction="20000"/>
          </a:bodyPr>
          <a:lstStyle/>
          <a:p>
            <a:r>
              <a:rPr lang="en-US" dirty="0"/>
              <a:t>Must </a:t>
            </a:r>
            <a:r>
              <a:rPr lang="en-US" dirty="0" smtClean="0"/>
              <a:t>document </a:t>
            </a:r>
            <a:r>
              <a:rPr lang="en-US" dirty="0"/>
              <a:t>o</a:t>
            </a:r>
            <a:r>
              <a:rPr lang="en-US" dirty="0" smtClean="0"/>
              <a:t>bjectives </a:t>
            </a:r>
            <a:r>
              <a:rPr lang="en-US" dirty="0"/>
              <a:t>that will be used to </a:t>
            </a:r>
            <a:r>
              <a:rPr lang="en-US" dirty="0" smtClean="0"/>
              <a:t>determine.</a:t>
            </a:r>
          </a:p>
          <a:p>
            <a:pPr marL="0" indent="0">
              <a:buNone/>
            </a:pPr>
            <a:endParaRPr lang="en-US" dirty="0"/>
          </a:p>
          <a:p>
            <a:r>
              <a:rPr lang="en-US" dirty="0"/>
              <a:t>Treatment success (</a:t>
            </a:r>
            <a:r>
              <a:rPr lang="en-US" dirty="0" smtClean="0"/>
              <a:t>e.g</a:t>
            </a:r>
            <a:r>
              <a:rPr lang="en-US" dirty="0"/>
              <a:t>. </a:t>
            </a:r>
            <a:r>
              <a:rPr lang="en-US" dirty="0" smtClean="0"/>
              <a:t>pain </a:t>
            </a:r>
            <a:r>
              <a:rPr lang="en-US" dirty="0"/>
              <a:t>relief and improved physical and psychosocial function</a:t>
            </a:r>
            <a:r>
              <a:rPr lang="en-US" dirty="0" smtClean="0"/>
              <a:t>).</a:t>
            </a:r>
          </a:p>
          <a:p>
            <a:endParaRPr lang="en-US" dirty="0"/>
          </a:p>
          <a:p>
            <a:r>
              <a:rPr lang="en-US" dirty="0"/>
              <a:t>If other diagnostic evaluations or treatments are planned.</a:t>
            </a:r>
          </a:p>
          <a:p>
            <a:endParaRPr lang="en-US" dirty="0"/>
          </a:p>
        </p:txBody>
      </p:sp>
    </p:spTree>
    <p:extLst>
      <p:ext uri="{BB962C8B-B14F-4D97-AF65-F5344CB8AC3E}">
        <p14:creationId xmlns:p14="http://schemas.microsoft.com/office/powerpoint/2010/main" val="534064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928798"/>
            <a:ext cx="9144000" cy="1143000"/>
          </a:xfrm>
        </p:spPr>
        <p:txBody>
          <a:bodyPr>
            <a:noAutofit/>
          </a:bodyPr>
          <a:lstStyle/>
          <a:p>
            <a:r>
              <a:rPr lang="en-US" sz="3600" dirty="0"/>
              <a:t>Opioids are commonly prescribed for </a:t>
            </a:r>
            <a:r>
              <a:rPr lang="en-US" sz="3600" dirty="0" smtClean="0"/>
              <a:t>pain </a:t>
            </a:r>
            <a:endParaRPr lang="en-US" sz="3600" dirty="0"/>
          </a:p>
        </p:txBody>
      </p:sp>
      <p:sp>
        <p:nvSpPr>
          <p:cNvPr id="8" name="Content Placeholder 7"/>
          <p:cNvSpPr>
            <a:spLocks noGrp="1"/>
          </p:cNvSpPr>
          <p:nvPr>
            <p:ph idx="1"/>
          </p:nvPr>
        </p:nvSpPr>
        <p:spPr/>
        <p:txBody>
          <a:bodyPr>
            <a:normAutofit fontScale="70000" lnSpcReduction="20000"/>
          </a:bodyPr>
          <a:lstStyle/>
          <a:p>
            <a:pPr marL="0" indent="0">
              <a:buNone/>
            </a:pPr>
            <a:r>
              <a:rPr lang="en-US" dirty="0" smtClean="0"/>
              <a:t>An </a:t>
            </a:r>
            <a:r>
              <a:rPr lang="en-US" dirty="0"/>
              <a:t>estimated 20% of patients presenting to physician offices with </a:t>
            </a:r>
            <a:r>
              <a:rPr lang="en-US" dirty="0" err="1"/>
              <a:t>noncancer</a:t>
            </a:r>
            <a:r>
              <a:rPr lang="en-US" dirty="0"/>
              <a:t> pain symptoms or pain-related diagnoses (including acute and chronic pain) receive an opioid prescription </a:t>
            </a:r>
            <a:r>
              <a:rPr lang="en-US" dirty="0" smtClean="0"/>
              <a:t>. </a:t>
            </a:r>
            <a:r>
              <a:rPr lang="en-US" dirty="0"/>
              <a:t>In 2012, health care providers wrote </a:t>
            </a:r>
            <a:r>
              <a:rPr lang="en-US" b="1" dirty="0">
                <a:solidFill>
                  <a:srgbClr val="FF0000"/>
                </a:solidFill>
              </a:rPr>
              <a:t>259 million prescriptions for opioid pain medication</a:t>
            </a:r>
            <a:r>
              <a:rPr lang="en-US" dirty="0"/>
              <a:t>, enough for every adult in the United States to have a bottle of </a:t>
            </a:r>
            <a:r>
              <a:rPr lang="en-US" dirty="0" smtClean="0"/>
              <a:t>pills. </a:t>
            </a:r>
            <a:r>
              <a:rPr lang="en-US" dirty="0"/>
              <a:t>Opioid prescriptions per capita increased 7.3% from 2007 to 2012, with opioid prescribing rates increasing more for family practice, general practice, and internal medicine compared with other </a:t>
            </a:r>
            <a:r>
              <a:rPr lang="en-US" dirty="0" smtClean="0"/>
              <a:t>specialties. </a:t>
            </a:r>
            <a:r>
              <a:rPr lang="en-US" b="1" dirty="0">
                <a:solidFill>
                  <a:srgbClr val="FF0000"/>
                </a:solidFill>
              </a:rPr>
              <a:t>Rates of opioid prescribing vary greatly across states in ways that cannot be explained by the underlying health status of the population, highlighting the lack of consensus among clinicians on how to use opioid pain </a:t>
            </a:r>
            <a:r>
              <a:rPr lang="en-US" b="1" dirty="0" smtClean="0">
                <a:solidFill>
                  <a:srgbClr val="FF0000"/>
                </a:solidFill>
              </a:rPr>
              <a:t>medication </a:t>
            </a:r>
            <a:r>
              <a:rPr lang="en-US" dirty="0" smtClean="0"/>
              <a:t>(CDC, 2016).</a:t>
            </a:r>
            <a:endParaRPr lang="en-US" dirty="0"/>
          </a:p>
        </p:txBody>
      </p:sp>
    </p:spTree>
    <p:extLst>
      <p:ext uri="{BB962C8B-B14F-4D97-AF65-F5344CB8AC3E}">
        <p14:creationId xmlns:p14="http://schemas.microsoft.com/office/powerpoint/2010/main" val="533717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8" y="896044"/>
            <a:ext cx="6965576" cy="1143000"/>
          </a:xfrm>
        </p:spPr>
        <p:txBody>
          <a:bodyPr/>
          <a:lstStyle/>
          <a:p>
            <a:r>
              <a:rPr lang="en-US" b="1" dirty="0"/>
              <a:t>Opioid Care Plan</a:t>
            </a:r>
          </a:p>
        </p:txBody>
      </p:sp>
      <p:sp>
        <p:nvSpPr>
          <p:cNvPr id="3" name="Content Placeholder 2"/>
          <p:cNvSpPr>
            <a:spLocks noGrp="1"/>
          </p:cNvSpPr>
          <p:nvPr>
            <p:ph idx="1"/>
          </p:nvPr>
        </p:nvSpPr>
        <p:spPr>
          <a:xfrm>
            <a:off x="457200" y="2227729"/>
            <a:ext cx="8229600" cy="4525963"/>
          </a:xfrm>
        </p:spPr>
        <p:txBody>
          <a:bodyPr>
            <a:normAutofit lnSpcReduction="10000"/>
          </a:bodyPr>
          <a:lstStyle/>
          <a:p>
            <a:r>
              <a:rPr lang="en-US" dirty="0"/>
              <a:t>A written </a:t>
            </a:r>
            <a:r>
              <a:rPr lang="en-US" dirty="0" smtClean="0"/>
              <a:t>“Plan </a:t>
            </a:r>
            <a:r>
              <a:rPr lang="en-US" dirty="0"/>
              <a:t>of Care for Pain </a:t>
            </a:r>
            <a:r>
              <a:rPr lang="en-US" dirty="0" smtClean="0"/>
              <a:t>Management </a:t>
            </a:r>
            <a:r>
              <a:rPr lang="en-US" dirty="0"/>
              <a:t>with </a:t>
            </a:r>
            <a:r>
              <a:rPr lang="en-US" dirty="0" smtClean="0"/>
              <a:t>Opioids” </a:t>
            </a:r>
            <a:r>
              <a:rPr lang="en-US" dirty="0"/>
              <a:t>should </a:t>
            </a:r>
            <a:endParaRPr lang="en-US" dirty="0" smtClean="0"/>
          </a:p>
          <a:p>
            <a:pPr marL="0" indent="0">
              <a:buNone/>
            </a:pPr>
            <a:r>
              <a:rPr lang="en-US" dirty="0"/>
              <a:t> </a:t>
            </a:r>
            <a:r>
              <a:rPr lang="en-US" dirty="0" smtClean="0"/>
              <a:t>   </a:t>
            </a:r>
            <a:r>
              <a:rPr lang="en-US" dirty="0" smtClean="0"/>
              <a:t>include </a:t>
            </a:r>
            <a:r>
              <a:rPr lang="en-US" dirty="0"/>
              <a:t>… </a:t>
            </a:r>
          </a:p>
          <a:p>
            <a:pPr lvl="1"/>
            <a:r>
              <a:rPr lang="en-US" dirty="0"/>
              <a:t>Diagnosis</a:t>
            </a:r>
          </a:p>
          <a:p>
            <a:pPr lvl="1"/>
            <a:r>
              <a:rPr lang="en-US" dirty="0"/>
              <a:t>Goals (maximize quality of life &amp; level </a:t>
            </a:r>
            <a:endParaRPr lang="en-US" dirty="0" smtClean="0"/>
          </a:p>
          <a:p>
            <a:pPr marL="457200" lvl="1" indent="0">
              <a:buNone/>
            </a:pPr>
            <a:r>
              <a:rPr lang="en-US" dirty="0"/>
              <a:t> </a:t>
            </a:r>
            <a:r>
              <a:rPr lang="en-US" dirty="0" smtClean="0"/>
              <a:t>   </a:t>
            </a:r>
            <a:r>
              <a:rPr lang="en-US" dirty="0" smtClean="0"/>
              <a:t>of functioning)</a:t>
            </a:r>
            <a:endParaRPr lang="en-US" dirty="0"/>
          </a:p>
          <a:p>
            <a:pPr lvl="1"/>
            <a:r>
              <a:rPr lang="en-US" dirty="0"/>
              <a:t>Ways to help patient reach goals</a:t>
            </a:r>
          </a:p>
          <a:p>
            <a:pPr lvl="1"/>
            <a:r>
              <a:rPr lang="en-US" dirty="0"/>
              <a:t>Your specific plan of care for the patient	</a:t>
            </a:r>
          </a:p>
          <a:p>
            <a:pPr lvl="1"/>
            <a:r>
              <a:rPr lang="en-US" dirty="0"/>
              <a:t>Follow – up instructions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824" y="2227729"/>
            <a:ext cx="1317812" cy="354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111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2" y="846138"/>
            <a:ext cx="7897906" cy="1143000"/>
          </a:xfrm>
        </p:spPr>
        <p:txBody>
          <a:bodyPr>
            <a:normAutofit/>
          </a:bodyPr>
          <a:lstStyle/>
          <a:p>
            <a:r>
              <a:rPr lang="en-US" b="1" dirty="0"/>
              <a:t>Periodic </a:t>
            </a:r>
            <a:r>
              <a:rPr lang="en-US" b="1" dirty="0" smtClean="0"/>
              <a:t>Review Guidelines</a:t>
            </a:r>
            <a:endParaRPr lang="en-US" b="1" dirty="0"/>
          </a:p>
        </p:txBody>
      </p:sp>
      <p:sp>
        <p:nvSpPr>
          <p:cNvPr id="3" name="Content Placeholder 2"/>
          <p:cNvSpPr>
            <a:spLocks noGrp="1"/>
          </p:cNvSpPr>
          <p:nvPr>
            <p:ph idx="1"/>
          </p:nvPr>
        </p:nvSpPr>
        <p:spPr>
          <a:xfrm>
            <a:off x="537882" y="2268071"/>
            <a:ext cx="7897906" cy="4198751"/>
          </a:xfrm>
        </p:spPr>
        <p:txBody>
          <a:bodyPr>
            <a:normAutofit fontScale="92500" lnSpcReduction="20000"/>
          </a:bodyPr>
          <a:lstStyle/>
          <a:p>
            <a:r>
              <a:rPr lang="en-US" dirty="0"/>
              <a:t>Never </a:t>
            </a:r>
            <a:r>
              <a:rPr lang="en-US" dirty="0" smtClean="0"/>
              <a:t>continue long-term </a:t>
            </a:r>
            <a:r>
              <a:rPr lang="en-US" dirty="0"/>
              <a:t>treatment if there is inadequate progress toward functional </a:t>
            </a:r>
            <a:r>
              <a:rPr lang="en-US" dirty="0" smtClean="0"/>
              <a:t>goals</a:t>
            </a:r>
          </a:p>
          <a:p>
            <a:pPr marL="0" indent="0">
              <a:buNone/>
            </a:pPr>
            <a:endParaRPr lang="en-US" dirty="0"/>
          </a:p>
          <a:p>
            <a:r>
              <a:rPr lang="en-US" dirty="0"/>
              <a:t>Consult with S</a:t>
            </a:r>
            <a:r>
              <a:rPr lang="en-US" dirty="0" smtClean="0"/>
              <a:t>pecialists </a:t>
            </a:r>
            <a:r>
              <a:rPr lang="en-US" dirty="0"/>
              <a:t>when problem exceeds your </a:t>
            </a:r>
            <a:r>
              <a:rPr lang="en-US" dirty="0" smtClean="0"/>
              <a:t>expertise</a:t>
            </a:r>
          </a:p>
          <a:p>
            <a:pPr marL="0" indent="0">
              <a:buNone/>
            </a:pPr>
            <a:endParaRPr lang="en-US" dirty="0"/>
          </a:p>
          <a:p>
            <a:r>
              <a:rPr lang="en-US" dirty="0"/>
              <a:t>Exercise </a:t>
            </a:r>
            <a:r>
              <a:rPr lang="en-US" dirty="0" smtClean="0"/>
              <a:t>compassion </a:t>
            </a:r>
            <a:r>
              <a:rPr lang="en-US" dirty="0"/>
              <a:t>but always </a:t>
            </a:r>
            <a:r>
              <a:rPr lang="en-US" b="1" dirty="0"/>
              <a:t>VERIFY</a:t>
            </a:r>
          </a:p>
          <a:p>
            <a:pPr lvl="1"/>
            <a:r>
              <a:rPr lang="en-US" b="1" i="1" dirty="0" smtClean="0"/>
              <a:t>Prescription Drug Monitoring Programs</a:t>
            </a:r>
            <a:r>
              <a:rPr lang="en-US" dirty="0" smtClean="0"/>
              <a:t> (PDMP), </a:t>
            </a:r>
            <a:r>
              <a:rPr lang="en-US" dirty="0"/>
              <a:t>urine </a:t>
            </a:r>
            <a:r>
              <a:rPr lang="en-US" dirty="0" smtClean="0"/>
              <a:t>screening, etc. </a:t>
            </a:r>
            <a:endParaRPr lang="en-US" dirty="0"/>
          </a:p>
          <a:p>
            <a:endParaRPr lang="en-US" dirty="0"/>
          </a:p>
        </p:txBody>
      </p:sp>
    </p:spTree>
    <p:extLst>
      <p:ext uri="{BB962C8B-B14F-4D97-AF65-F5344CB8AC3E}">
        <p14:creationId xmlns:p14="http://schemas.microsoft.com/office/powerpoint/2010/main" val="2259010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633226"/>
            <a:ext cx="8002921" cy="1143000"/>
          </a:xfrm>
        </p:spPr>
        <p:txBody>
          <a:bodyPr>
            <a:normAutofit/>
          </a:bodyPr>
          <a:lstStyle/>
          <a:p>
            <a:r>
              <a:rPr lang="en-US" sz="3600" b="1" dirty="0"/>
              <a:t>Monitoring &amp; Documentation</a:t>
            </a:r>
          </a:p>
        </p:txBody>
      </p:sp>
      <p:sp>
        <p:nvSpPr>
          <p:cNvPr id="3" name="Content Placeholder 2"/>
          <p:cNvSpPr>
            <a:spLocks noGrp="1"/>
          </p:cNvSpPr>
          <p:nvPr>
            <p:ph idx="1"/>
          </p:nvPr>
        </p:nvSpPr>
        <p:spPr>
          <a:xfrm>
            <a:off x="522514" y="1988457"/>
            <a:ext cx="8374743" cy="4712662"/>
          </a:xfrm>
        </p:spPr>
        <p:txBody>
          <a:bodyPr>
            <a:normAutofit/>
          </a:bodyPr>
          <a:lstStyle/>
          <a:p>
            <a:r>
              <a:rPr lang="en-US" dirty="0"/>
              <a:t>Benefit to </a:t>
            </a:r>
            <a:r>
              <a:rPr lang="en-US" dirty="0" smtClean="0"/>
              <a:t>harm </a:t>
            </a:r>
            <a:r>
              <a:rPr lang="en-US" dirty="0"/>
              <a:t>e</a:t>
            </a:r>
            <a:r>
              <a:rPr lang="en-US" dirty="0" smtClean="0"/>
              <a:t>valuation</a:t>
            </a:r>
            <a:endParaRPr lang="en-US" dirty="0"/>
          </a:p>
          <a:p>
            <a:r>
              <a:rPr lang="en-US" dirty="0"/>
              <a:t>History &amp; physical</a:t>
            </a:r>
          </a:p>
          <a:p>
            <a:r>
              <a:rPr lang="en-US" dirty="0"/>
              <a:t>Appropriate diagnostic testing</a:t>
            </a:r>
          </a:p>
          <a:p>
            <a:r>
              <a:rPr lang="en-US" dirty="0"/>
              <a:t>Tools</a:t>
            </a:r>
          </a:p>
          <a:p>
            <a:r>
              <a:rPr lang="en-US" dirty="0"/>
              <a:t>Opioid Risk tool</a:t>
            </a:r>
          </a:p>
          <a:p>
            <a:r>
              <a:rPr lang="en-US" dirty="0"/>
              <a:t>Screener and assessment tool</a:t>
            </a:r>
          </a:p>
          <a:p>
            <a:r>
              <a:rPr lang="en-US" dirty="0"/>
              <a:t>Verify </a:t>
            </a:r>
          </a:p>
          <a:p>
            <a:r>
              <a:rPr lang="en-US" dirty="0"/>
              <a:t>Urine </a:t>
            </a:r>
            <a:r>
              <a:rPr lang="en-US" dirty="0" smtClean="0"/>
              <a:t>drug </a:t>
            </a:r>
            <a:r>
              <a:rPr lang="en-US" dirty="0"/>
              <a:t>s</a:t>
            </a:r>
            <a:r>
              <a:rPr lang="en-US" dirty="0" smtClean="0"/>
              <a:t>creening </a:t>
            </a:r>
            <a:r>
              <a:rPr lang="en-US" dirty="0"/>
              <a:t>/ PDMP’s</a:t>
            </a:r>
          </a:p>
          <a:p>
            <a:endParaRPr lang="en-US" dirty="0"/>
          </a:p>
        </p:txBody>
      </p:sp>
      <p:pic>
        <p:nvPicPr>
          <p:cNvPr id="4" name="Picture 3"/>
          <p:cNvPicPr>
            <a:picLocks noChangeAspect="1"/>
          </p:cNvPicPr>
          <p:nvPr/>
        </p:nvPicPr>
        <p:blipFill>
          <a:blip r:embed="rId2"/>
          <a:stretch>
            <a:fillRect/>
          </a:stretch>
        </p:blipFill>
        <p:spPr>
          <a:xfrm>
            <a:off x="5900395" y="2786744"/>
            <a:ext cx="3346994" cy="2060722"/>
          </a:xfrm>
          <a:prstGeom prst="rect">
            <a:avLst/>
          </a:prstGeom>
        </p:spPr>
      </p:pic>
      <p:sp>
        <p:nvSpPr>
          <p:cNvPr id="5" name="Rectangle 4"/>
          <p:cNvSpPr/>
          <p:nvPr/>
        </p:nvSpPr>
        <p:spPr>
          <a:xfrm>
            <a:off x="6622350" y="3749702"/>
            <a:ext cx="1903085" cy="923330"/>
          </a:xfrm>
          <a:prstGeom prst="rect">
            <a:avLst/>
          </a:prstGeom>
        </p:spPr>
        <p:txBody>
          <a:bodyPr wrap="none">
            <a:spAutoFit/>
          </a:bodyPr>
          <a:lstStyle/>
          <a:p>
            <a:pPr algn="ctr"/>
            <a:r>
              <a:rPr lang="en-US" dirty="0">
                <a:solidFill>
                  <a:schemeClr val="bg1"/>
                </a:solidFill>
              </a:rPr>
              <a:t>Periodic Review </a:t>
            </a:r>
            <a:endParaRPr lang="en-US" dirty="0" smtClean="0">
              <a:solidFill>
                <a:schemeClr val="bg1"/>
              </a:solidFill>
            </a:endParaRPr>
          </a:p>
          <a:p>
            <a:pPr algn="ctr"/>
            <a:r>
              <a:rPr lang="en-US" dirty="0" smtClean="0">
                <a:solidFill>
                  <a:schemeClr val="bg1"/>
                </a:solidFill>
              </a:rPr>
              <a:t>&amp; </a:t>
            </a:r>
          </a:p>
          <a:p>
            <a:pPr algn="ctr"/>
            <a:r>
              <a:rPr lang="en-US" dirty="0" smtClean="0">
                <a:solidFill>
                  <a:schemeClr val="bg1"/>
                </a:solidFill>
              </a:rPr>
              <a:t>Monitoring</a:t>
            </a:r>
            <a:endParaRPr lang="en-US" dirty="0">
              <a:solidFill>
                <a:schemeClr val="bg1"/>
              </a:solidFill>
            </a:endParaRPr>
          </a:p>
        </p:txBody>
      </p:sp>
    </p:spTree>
    <p:extLst>
      <p:ext uri="{BB962C8B-B14F-4D97-AF65-F5344CB8AC3E}">
        <p14:creationId xmlns:p14="http://schemas.microsoft.com/office/powerpoint/2010/main" val="1779311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228"/>
            <a:ext cx="9143999" cy="1196147"/>
          </a:xfrm>
        </p:spPr>
        <p:txBody>
          <a:bodyPr/>
          <a:lstStyle/>
          <a:p>
            <a:r>
              <a:rPr lang="en-US" b="1" dirty="0"/>
              <a:t>Patient Education</a:t>
            </a:r>
            <a:r>
              <a:rPr lang="en-US" dirty="0"/>
              <a:t>	</a:t>
            </a:r>
          </a:p>
        </p:txBody>
      </p:sp>
      <p:sp>
        <p:nvSpPr>
          <p:cNvPr id="3" name="Content Placeholder 2"/>
          <p:cNvSpPr>
            <a:spLocks noGrp="1"/>
          </p:cNvSpPr>
          <p:nvPr>
            <p:ph idx="1"/>
          </p:nvPr>
        </p:nvSpPr>
        <p:spPr>
          <a:xfrm>
            <a:off x="457200" y="1936376"/>
            <a:ext cx="8229600" cy="4189787"/>
          </a:xfrm>
        </p:spPr>
        <p:txBody>
          <a:bodyPr/>
          <a:lstStyle/>
          <a:p>
            <a:r>
              <a:rPr lang="en-US" dirty="0"/>
              <a:t>Safe Use of Opioid medication</a:t>
            </a:r>
          </a:p>
          <a:p>
            <a:r>
              <a:rPr lang="en-US" dirty="0"/>
              <a:t>Storage and disposal of medication</a:t>
            </a:r>
          </a:p>
          <a:p>
            <a:r>
              <a:rPr lang="en-US" dirty="0"/>
              <a:t>Accountability through PDMP’s, drug screening &amp; pill </a:t>
            </a:r>
            <a:r>
              <a:rPr lang="en-US" dirty="0" smtClean="0"/>
              <a:t>counts</a:t>
            </a:r>
            <a:endParaRPr lang="en-US" dirty="0"/>
          </a:p>
          <a:p>
            <a:r>
              <a:rPr lang="en-US" dirty="0"/>
              <a:t>Termination strategies for chronic </a:t>
            </a:r>
            <a:r>
              <a:rPr lang="en-US" dirty="0" smtClean="0"/>
              <a:t>therapy</a:t>
            </a:r>
            <a:endParaRPr lang="en-US" dirty="0"/>
          </a:p>
          <a:p>
            <a:endParaRPr lang="en-US" dirty="0"/>
          </a:p>
          <a:p>
            <a:r>
              <a:rPr lang="en-US" dirty="0"/>
              <a:t>** </a:t>
            </a:r>
            <a:r>
              <a:rPr lang="en-US" dirty="0" smtClean="0"/>
              <a:t>Opioid </a:t>
            </a:r>
            <a:r>
              <a:rPr lang="en-US" dirty="0"/>
              <a:t>Treatment Fact Sheet **</a:t>
            </a:r>
          </a:p>
          <a:p>
            <a:endParaRPr lang="en-US" dirty="0"/>
          </a:p>
        </p:txBody>
      </p:sp>
    </p:spTree>
    <p:extLst>
      <p:ext uri="{BB962C8B-B14F-4D97-AF65-F5344CB8AC3E}">
        <p14:creationId xmlns:p14="http://schemas.microsoft.com/office/powerpoint/2010/main" val="3197418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902167"/>
            <a:ext cx="8527143" cy="1143000"/>
          </a:xfrm>
        </p:spPr>
        <p:txBody>
          <a:bodyPr>
            <a:normAutofit fontScale="90000"/>
          </a:bodyPr>
          <a:lstStyle/>
          <a:p>
            <a:r>
              <a:rPr lang="en-US" b="1" dirty="0"/>
              <a:t>Prescription Drug Monitoring Programs (PDMP’s)</a:t>
            </a:r>
          </a:p>
        </p:txBody>
      </p:sp>
      <p:sp>
        <p:nvSpPr>
          <p:cNvPr id="3" name="Content Placeholder 2"/>
          <p:cNvSpPr>
            <a:spLocks noGrp="1"/>
          </p:cNvSpPr>
          <p:nvPr>
            <p:ph idx="1"/>
          </p:nvPr>
        </p:nvSpPr>
        <p:spPr>
          <a:xfrm>
            <a:off x="457200" y="2264229"/>
            <a:ext cx="8229600" cy="4256381"/>
          </a:xfrm>
        </p:spPr>
        <p:txBody>
          <a:bodyPr>
            <a:normAutofit fontScale="77500" lnSpcReduction="20000"/>
          </a:bodyPr>
          <a:lstStyle/>
          <a:p>
            <a:r>
              <a:rPr lang="en-US" dirty="0"/>
              <a:t>Statewide programs that collect data on various controlled substance prescriptions </a:t>
            </a:r>
            <a:endParaRPr lang="en-US" dirty="0" smtClean="0"/>
          </a:p>
          <a:p>
            <a:pPr marL="0" indent="0">
              <a:buNone/>
            </a:pPr>
            <a:endParaRPr lang="en-US" dirty="0"/>
          </a:p>
          <a:p>
            <a:r>
              <a:rPr lang="en-US" dirty="0" smtClean="0"/>
              <a:t>49 </a:t>
            </a:r>
            <a:r>
              <a:rPr lang="en-US" dirty="0"/>
              <a:t>states and one US territory have enacted PDMP </a:t>
            </a:r>
            <a:r>
              <a:rPr lang="en-US" dirty="0" smtClean="0"/>
              <a:t>legislation</a:t>
            </a:r>
          </a:p>
          <a:p>
            <a:pPr marL="0" indent="0">
              <a:buNone/>
            </a:pPr>
            <a:endParaRPr lang="en-US" dirty="0"/>
          </a:p>
          <a:p>
            <a:r>
              <a:rPr lang="en-US" dirty="0"/>
              <a:t>Help Identify patients engaged in prescription drug abuse and </a:t>
            </a:r>
            <a:r>
              <a:rPr lang="en-US" dirty="0" smtClean="0"/>
              <a:t>diversion</a:t>
            </a:r>
          </a:p>
          <a:p>
            <a:pPr marL="0" indent="0">
              <a:buNone/>
            </a:pPr>
            <a:endParaRPr lang="en-US" dirty="0" smtClean="0"/>
          </a:p>
          <a:p>
            <a:pPr marL="0" indent="0" algn="ctr">
              <a:buNone/>
            </a:pPr>
            <a:r>
              <a:rPr lang="en-US"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PDMP’s </a:t>
            </a:r>
            <a:r>
              <a:rPr lang="en-US"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are to prescribers what </a:t>
            </a:r>
            <a:endParaRPr lang="en-US"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a:p>
            <a:pPr marL="0" indent="0" algn="ctr">
              <a:buNone/>
            </a:pPr>
            <a:r>
              <a:rPr lang="en-US"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radar </a:t>
            </a:r>
            <a:r>
              <a:rPr lang="en-US"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is to the police</a:t>
            </a:r>
          </a:p>
          <a:p>
            <a:endParaRPr lang="en-US" dirty="0"/>
          </a:p>
          <a:p>
            <a:endParaRPr lang="en-US" dirty="0"/>
          </a:p>
        </p:txBody>
      </p:sp>
    </p:spTree>
    <p:extLst>
      <p:ext uri="{BB962C8B-B14F-4D97-AF65-F5344CB8AC3E}">
        <p14:creationId xmlns:p14="http://schemas.microsoft.com/office/powerpoint/2010/main" val="37553410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30450"/>
            <a:ext cx="8998857" cy="1361207"/>
          </a:xfrm>
        </p:spPr>
        <p:txBody>
          <a:bodyPr>
            <a:normAutofit fontScale="90000"/>
          </a:bodyPr>
          <a:lstStyle/>
          <a:p>
            <a:r>
              <a:rPr lang="en-US" b="1" dirty="0" smtClean="0"/>
              <a:t>Patient </a:t>
            </a:r>
            <a:r>
              <a:rPr lang="en-US" b="1" dirty="0"/>
              <a:t>Education </a:t>
            </a:r>
            <a:r>
              <a:rPr lang="en-US" b="1" dirty="0" smtClean="0"/>
              <a:t>&amp; </a:t>
            </a:r>
            <a:r>
              <a:rPr lang="en-US" b="1" dirty="0" smtClean="0"/>
              <a:t/>
            </a:r>
            <a:br>
              <a:rPr lang="en-US" b="1" dirty="0" smtClean="0"/>
            </a:br>
            <a:r>
              <a:rPr lang="en-US" b="1" dirty="0" smtClean="0"/>
              <a:t>Disclosure</a:t>
            </a:r>
            <a:r>
              <a:rPr lang="en-US" b="1" dirty="0"/>
              <a:t> </a:t>
            </a:r>
            <a:r>
              <a:rPr lang="en-US" b="1" dirty="0" smtClean="0"/>
              <a:t>Urine </a:t>
            </a:r>
            <a:r>
              <a:rPr lang="en-US" b="1" dirty="0"/>
              <a:t>Screen</a:t>
            </a:r>
          </a:p>
        </p:txBody>
      </p:sp>
      <p:sp>
        <p:nvSpPr>
          <p:cNvPr id="3" name="Content Placeholder 2"/>
          <p:cNvSpPr>
            <a:spLocks noGrp="1"/>
          </p:cNvSpPr>
          <p:nvPr>
            <p:ph idx="1"/>
          </p:nvPr>
        </p:nvSpPr>
        <p:spPr>
          <a:xfrm>
            <a:off x="457200" y="2463800"/>
            <a:ext cx="8229600" cy="3809999"/>
          </a:xfrm>
        </p:spPr>
        <p:txBody>
          <a:bodyPr>
            <a:normAutofit fontScale="85000" lnSpcReduction="20000"/>
          </a:bodyPr>
          <a:lstStyle/>
          <a:p>
            <a:r>
              <a:rPr lang="en-US" b="1" dirty="0"/>
              <a:t>Patients should be taught</a:t>
            </a:r>
          </a:p>
          <a:p>
            <a:pPr lvl="1"/>
            <a:r>
              <a:rPr lang="en-US" dirty="0"/>
              <a:t>The purpose for testing</a:t>
            </a:r>
          </a:p>
          <a:p>
            <a:pPr lvl="1"/>
            <a:r>
              <a:rPr lang="en-US" dirty="0"/>
              <a:t>What will </a:t>
            </a:r>
            <a:r>
              <a:rPr lang="en-US" dirty="0" smtClean="0"/>
              <a:t>be screened in urine?</a:t>
            </a:r>
            <a:endParaRPr lang="en-US" dirty="0"/>
          </a:p>
          <a:p>
            <a:pPr lvl="1"/>
            <a:r>
              <a:rPr lang="en-US" dirty="0"/>
              <a:t>Actions that may be taken based on results of screen</a:t>
            </a:r>
          </a:p>
          <a:p>
            <a:pPr lvl="1"/>
            <a:r>
              <a:rPr lang="en-US" dirty="0"/>
              <a:t>Possibility of cost to </a:t>
            </a:r>
            <a:r>
              <a:rPr lang="en-US" dirty="0" smtClean="0"/>
              <a:t>patient</a:t>
            </a:r>
          </a:p>
          <a:p>
            <a:pPr lvl="1"/>
            <a:endParaRPr lang="en-US" dirty="0"/>
          </a:p>
          <a:p>
            <a:r>
              <a:rPr lang="en-US" b="1" dirty="0"/>
              <a:t>Patients should disclose</a:t>
            </a:r>
          </a:p>
          <a:p>
            <a:pPr lvl="1"/>
            <a:r>
              <a:rPr lang="en-US" dirty="0"/>
              <a:t>What results the patient </a:t>
            </a:r>
            <a:r>
              <a:rPr lang="en-US" dirty="0" smtClean="0"/>
              <a:t>expects?</a:t>
            </a:r>
            <a:endParaRPr lang="en-US" dirty="0"/>
          </a:p>
          <a:p>
            <a:pPr lvl="1"/>
            <a:r>
              <a:rPr lang="en-US" dirty="0"/>
              <a:t>Prescriptions or any other drugs the patient has taken</a:t>
            </a:r>
          </a:p>
          <a:p>
            <a:pPr lvl="1"/>
            <a:r>
              <a:rPr lang="en-US" dirty="0"/>
              <a:t>Time and dose of last opioids</a:t>
            </a:r>
          </a:p>
          <a:p>
            <a:endParaRPr lang="en-US" dirty="0"/>
          </a:p>
        </p:txBody>
      </p:sp>
    </p:spTree>
    <p:extLst>
      <p:ext uri="{BB962C8B-B14F-4D97-AF65-F5344CB8AC3E}">
        <p14:creationId xmlns:p14="http://schemas.microsoft.com/office/powerpoint/2010/main" val="3391976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788200"/>
            <a:ext cx="9144000" cy="1356938"/>
          </a:xfrm>
        </p:spPr>
        <p:txBody>
          <a:bodyPr>
            <a:normAutofit/>
          </a:bodyPr>
          <a:lstStyle/>
          <a:p>
            <a:r>
              <a:rPr lang="en-US" dirty="0"/>
              <a:t>Opioid </a:t>
            </a:r>
            <a:r>
              <a:rPr lang="en-US" dirty="0" smtClean="0"/>
              <a:t>Misuse Behaviors </a:t>
            </a:r>
            <a:r>
              <a:rPr lang="en-US" dirty="0"/>
              <a:t>to </a:t>
            </a:r>
            <a:r>
              <a:rPr lang="en-US" dirty="0" smtClean="0"/>
              <a:t>Monitor</a:t>
            </a:r>
            <a:endParaRPr lang="en-US" dirty="0"/>
          </a:p>
        </p:txBody>
      </p:sp>
      <p:sp>
        <p:nvSpPr>
          <p:cNvPr id="10" name="Text Placeholder 9"/>
          <p:cNvSpPr>
            <a:spLocks noGrp="1"/>
          </p:cNvSpPr>
          <p:nvPr>
            <p:ph type="body" idx="1"/>
          </p:nvPr>
        </p:nvSpPr>
        <p:spPr>
          <a:xfrm>
            <a:off x="0" y="2038731"/>
            <a:ext cx="4497388" cy="523221"/>
          </a:xfrm>
        </p:spPr>
        <p:txBody>
          <a:bodyPr>
            <a:normAutofit fontScale="25000" lnSpcReduction="20000"/>
          </a:bodyPr>
          <a:lstStyle/>
          <a:p>
            <a:endParaRPr lang="en-US" dirty="0" smtClean="0"/>
          </a:p>
          <a:p>
            <a:r>
              <a:rPr lang="en-US" sz="7600" u="sng" dirty="0" smtClean="0">
                <a:solidFill>
                  <a:srgbClr val="FF0000"/>
                </a:solidFill>
              </a:rPr>
              <a:t>More</a:t>
            </a:r>
            <a:r>
              <a:rPr lang="en-US" sz="7600" u="sng" dirty="0"/>
              <a:t> </a:t>
            </a:r>
            <a:r>
              <a:rPr lang="en-US" sz="7600" dirty="0"/>
              <a:t>Suggestive of  </a:t>
            </a:r>
            <a:r>
              <a:rPr lang="en-US" sz="7600" dirty="0" smtClean="0"/>
              <a:t>Abuse</a:t>
            </a:r>
            <a:r>
              <a:rPr lang="en-US" sz="7600" dirty="0" smtClean="0"/>
              <a:t>/</a:t>
            </a:r>
            <a:r>
              <a:rPr lang="en-US" sz="7600" dirty="0" smtClean="0"/>
              <a:t>Addiction</a:t>
            </a:r>
            <a:endParaRPr lang="en-US" sz="7600" dirty="0"/>
          </a:p>
          <a:p>
            <a:endParaRPr lang="en-US" dirty="0"/>
          </a:p>
        </p:txBody>
      </p:sp>
      <p:sp>
        <p:nvSpPr>
          <p:cNvPr id="11" name="Content Placeholder 10"/>
          <p:cNvSpPr>
            <a:spLocks noGrp="1"/>
          </p:cNvSpPr>
          <p:nvPr>
            <p:ph sz="half" idx="2"/>
          </p:nvPr>
        </p:nvSpPr>
        <p:spPr>
          <a:xfrm>
            <a:off x="101600" y="2699657"/>
            <a:ext cx="4246563" cy="3432246"/>
          </a:xfrm>
        </p:spPr>
        <p:txBody>
          <a:bodyPr>
            <a:normAutofit/>
          </a:bodyPr>
          <a:lstStyle/>
          <a:p>
            <a:r>
              <a:rPr lang="en-US" dirty="0" smtClean="0"/>
              <a:t>Selling </a:t>
            </a:r>
            <a:r>
              <a:rPr lang="en-US" dirty="0"/>
              <a:t>Prescription drugs</a:t>
            </a:r>
          </a:p>
          <a:p>
            <a:r>
              <a:rPr lang="en-US" dirty="0"/>
              <a:t>Stealing drugs from </a:t>
            </a:r>
            <a:r>
              <a:rPr lang="en-US" dirty="0" smtClean="0"/>
              <a:t>others</a:t>
            </a:r>
            <a:endParaRPr lang="en-US" dirty="0"/>
          </a:p>
          <a:p>
            <a:r>
              <a:rPr lang="en-US" dirty="0"/>
              <a:t>Repeated dose escalation</a:t>
            </a:r>
          </a:p>
          <a:p>
            <a:r>
              <a:rPr lang="en-US" dirty="0"/>
              <a:t>Repeated visits to the E.R.</a:t>
            </a:r>
          </a:p>
          <a:p>
            <a:r>
              <a:rPr lang="en-US" dirty="0"/>
              <a:t>Repeated loss of medication or request for early refill</a:t>
            </a:r>
          </a:p>
          <a:p>
            <a:endParaRPr lang="en-US" dirty="0"/>
          </a:p>
        </p:txBody>
      </p:sp>
      <p:sp>
        <p:nvSpPr>
          <p:cNvPr id="12" name="Text Placeholder 11"/>
          <p:cNvSpPr>
            <a:spLocks noGrp="1"/>
          </p:cNvSpPr>
          <p:nvPr>
            <p:ph type="body" sz="quarter" idx="3"/>
          </p:nvPr>
        </p:nvSpPr>
        <p:spPr>
          <a:xfrm>
            <a:off x="4497388" y="1703588"/>
            <a:ext cx="4646612" cy="1193508"/>
          </a:xfrm>
        </p:spPr>
        <p:txBody>
          <a:bodyPr>
            <a:normAutofit/>
          </a:bodyPr>
          <a:lstStyle/>
          <a:p>
            <a:r>
              <a:rPr lang="en-US" sz="1900" u="sng" dirty="0" smtClean="0">
                <a:solidFill>
                  <a:srgbClr val="FF0000"/>
                </a:solidFill>
              </a:rPr>
              <a:t>Less</a:t>
            </a:r>
            <a:r>
              <a:rPr lang="en-US" sz="1900" dirty="0" smtClean="0"/>
              <a:t> Suggestive of  Abuse/ Addiction</a:t>
            </a:r>
          </a:p>
          <a:p>
            <a:endParaRPr lang="en-US" dirty="0"/>
          </a:p>
        </p:txBody>
      </p:sp>
      <p:sp>
        <p:nvSpPr>
          <p:cNvPr id="13" name="Content Placeholder 12"/>
          <p:cNvSpPr>
            <a:spLocks noGrp="1"/>
          </p:cNvSpPr>
          <p:nvPr>
            <p:ph sz="quarter" idx="4"/>
          </p:nvPr>
        </p:nvSpPr>
        <p:spPr>
          <a:xfrm>
            <a:off x="4804228" y="2699657"/>
            <a:ext cx="4190547" cy="3658888"/>
          </a:xfrm>
        </p:spPr>
        <p:txBody>
          <a:bodyPr>
            <a:normAutofit fontScale="92500"/>
          </a:bodyPr>
          <a:lstStyle/>
          <a:p>
            <a:r>
              <a:rPr lang="en-US" dirty="0"/>
              <a:t>Openly acquiring pain meds from other doctors</a:t>
            </a:r>
          </a:p>
          <a:p>
            <a:r>
              <a:rPr lang="en-US" dirty="0"/>
              <a:t>Drug hoarding during periods of reduced </a:t>
            </a:r>
            <a:r>
              <a:rPr lang="en-US" dirty="0" smtClean="0"/>
              <a:t>symptoms</a:t>
            </a:r>
            <a:endParaRPr lang="en-US" dirty="0"/>
          </a:p>
          <a:p>
            <a:r>
              <a:rPr lang="en-US" dirty="0"/>
              <a:t>Aggressive complaining about need for more pain </a:t>
            </a:r>
            <a:r>
              <a:rPr lang="en-US" dirty="0" smtClean="0"/>
              <a:t>meds.</a:t>
            </a:r>
            <a:endParaRPr lang="en-US" dirty="0"/>
          </a:p>
          <a:p>
            <a:r>
              <a:rPr lang="en-US" dirty="0"/>
              <a:t>Reluctance to try alternative </a:t>
            </a:r>
            <a:endParaRPr lang="en-US" dirty="0" smtClean="0"/>
          </a:p>
          <a:p>
            <a:pPr marL="0" indent="0">
              <a:buNone/>
            </a:pPr>
            <a:r>
              <a:rPr lang="en-US" dirty="0"/>
              <a:t> </a:t>
            </a:r>
            <a:r>
              <a:rPr lang="en-US" dirty="0" smtClean="0"/>
              <a:t>    </a:t>
            </a:r>
            <a:r>
              <a:rPr lang="en-US" dirty="0" smtClean="0"/>
              <a:t>treatments</a:t>
            </a:r>
            <a:endParaRPr lang="en-US" dirty="0"/>
          </a:p>
        </p:txBody>
      </p:sp>
    </p:spTree>
    <p:extLst>
      <p:ext uri="{BB962C8B-B14F-4D97-AF65-F5344CB8AC3E}">
        <p14:creationId xmlns:p14="http://schemas.microsoft.com/office/powerpoint/2010/main" val="1842701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957943"/>
            <a:ext cx="8556171" cy="1001486"/>
          </a:xfrm>
        </p:spPr>
        <p:txBody>
          <a:bodyPr>
            <a:normAutofit fontScale="90000"/>
          </a:bodyPr>
          <a:lstStyle/>
          <a:p>
            <a:r>
              <a:rPr lang="en-US" sz="3200" b="1" dirty="0"/>
              <a:t>Key Universal Precautions in </a:t>
            </a:r>
            <a:r>
              <a:rPr lang="en-US" sz="3200" b="1" dirty="0" smtClean="0"/>
              <a:t/>
            </a:r>
            <a:br>
              <a:rPr lang="en-US" sz="3200" b="1" dirty="0" smtClean="0"/>
            </a:br>
            <a:r>
              <a:rPr lang="en-US" sz="3200" b="1" dirty="0" smtClean="0"/>
              <a:t>Prescribing </a:t>
            </a:r>
            <a:r>
              <a:rPr lang="en-US" sz="3200" b="1" dirty="0"/>
              <a:t>Controlled Substances</a:t>
            </a:r>
          </a:p>
        </p:txBody>
      </p:sp>
      <p:sp>
        <p:nvSpPr>
          <p:cNvPr id="3" name="Content Placeholder 2"/>
          <p:cNvSpPr>
            <a:spLocks noGrp="1"/>
          </p:cNvSpPr>
          <p:nvPr>
            <p:ph idx="1"/>
          </p:nvPr>
        </p:nvSpPr>
        <p:spPr>
          <a:xfrm>
            <a:off x="457200" y="2097741"/>
            <a:ext cx="8229600" cy="4028422"/>
          </a:xfrm>
        </p:spPr>
        <p:txBody>
          <a:bodyPr>
            <a:normAutofit fontScale="85000" lnSpcReduction="10000"/>
          </a:bodyPr>
          <a:lstStyle/>
          <a:p>
            <a:r>
              <a:rPr lang="en-US" dirty="0"/>
              <a:t>Select Patients who are appropriate </a:t>
            </a:r>
            <a:r>
              <a:rPr lang="en-US" dirty="0" smtClean="0"/>
              <a:t>candidates </a:t>
            </a:r>
            <a:r>
              <a:rPr lang="en-US" dirty="0"/>
              <a:t>for opioid management of chronic pain.</a:t>
            </a:r>
          </a:p>
          <a:p>
            <a:endParaRPr lang="en-US" dirty="0"/>
          </a:p>
          <a:p>
            <a:r>
              <a:rPr lang="en-US" dirty="0"/>
              <a:t>Follow an evidence-based protocol for initiating, titrating and concluding opioid therapy.</a:t>
            </a:r>
          </a:p>
          <a:p>
            <a:endParaRPr lang="en-US" dirty="0"/>
          </a:p>
          <a:p>
            <a:r>
              <a:rPr lang="en-US" dirty="0"/>
              <a:t>Recognize &amp; Intervene when aberrant drug taking behaviors are identified.</a:t>
            </a:r>
          </a:p>
          <a:p>
            <a:endParaRPr lang="en-US" dirty="0"/>
          </a:p>
        </p:txBody>
      </p:sp>
    </p:spTree>
    <p:extLst>
      <p:ext uri="{BB962C8B-B14F-4D97-AF65-F5344CB8AC3E}">
        <p14:creationId xmlns:p14="http://schemas.microsoft.com/office/powerpoint/2010/main" val="2783914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5143" y="274638"/>
            <a:ext cx="8998857" cy="2100262"/>
          </a:xfrm>
        </p:spPr>
        <p:txBody>
          <a:bodyPr>
            <a:normAutofit/>
          </a:bodyPr>
          <a:lstStyle/>
          <a:p>
            <a:r>
              <a:rPr lang="en-US" dirty="0" smtClean="0"/>
              <a:t/>
            </a:r>
            <a:br>
              <a:rPr lang="en-US" dirty="0" smtClean="0"/>
            </a:br>
            <a:r>
              <a:rPr lang="en-US" sz="2700" b="1" dirty="0" smtClean="0"/>
              <a:t>WV </a:t>
            </a:r>
            <a:r>
              <a:rPr lang="en-US" sz="2700" b="1" dirty="0"/>
              <a:t>Board of Medicine (WVBOM) Policy for the Use of </a:t>
            </a:r>
            <a:r>
              <a:rPr lang="en-US" sz="2700" b="1" dirty="0" smtClean="0"/>
              <a:t>Opioid Analgesics in the Treatment of Chronic </a:t>
            </a:r>
            <a:r>
              <a:rPr lang="en-US" sz="2700" b="1" dirty="0"/>
              <a:t>Pain</a:t>
            </a:r>
            <a:br>
              <a:rPr lang="en-US" sz="2700" b="1" dirty="0"/>
            </a:br>
            <a:endParaRPr lang="en-US" sz="2700" b="1" dirty="0"/>
          </a:p>
        </p:txBody>
      </p:sp>
      <p:sp>
        <p:nvSpPr>
          <p:cNvPr id="3" name="Content Placeholder 2"/>
          <p:cNvSpPr>
            <a:spLocks noGrp="1"/>
          </p:cNvSpPr>
          <p:nvPr>
            <p:ph idx="1"/>
          </p:nvPr>
        </p:nvSpPr>
        <p:spPr>
          <a:xfrm>
            <a:off x="457200" y="2046514"/>
            <a:ext cx="8229600" cy="3962734"/>
          </a:xfrm>
        </p:spPr>
        <p:txBody>
          <a:bodyPr>
            <a:normAutofit fontScale="70000" lnSpcReduction="20000"/>
          </a:bodyPr>
          <a:lstStyle/>
          <a:p>
            <a:pPr marL="0" indent="0">
              <a:buNone/>
            </a:pPr>
            <a:r>
              <a:rPr lang="en-US" dirty="0"/>
              <a:t>Guidelines:</a:t>
            </a:r>
          </a:p>
          <a:p>
            <a:pPr lvl="1"/>
            <a:r>
              <a:rPr lang="en-US" dirty="0" smtClean="0"/>
              <a:t>Understanding Pain</a:t>
            </a:r>
          </a:p>
          <a:p>
            <a:pPr lvl="1"/>
            <a:r>
              <a:rPr lang="en-US" dirty="0" smtClean="0"/>
              <a:t>Patient Evaluation and Risk Stratification </a:t>
            </a:r>
          </a:p>
          <a:p>
            <a:pPr lvl="1"/>
            <a:r>
              <a:rPr lang="en-US" dirty="0" smtClean="0"/>
              <a:t>Development of a Treatment Plan and Goals</a:t>
            </a:r>
            <a:endParaRPr lang="en-US" dirty="0" smtClean="0"/>
          </a:p>
          <a:p>
            <a:pPr lvl="1"/>
            <a:r>
              <a:rPr lang="en-US" dirty="0" smtClean="0"/>
              <a:t>Informed </a:t>
            </a:r>
            <a:r>
              <a:rPr lang="en-US" dirty="0"/>
              <a:t>Consent and </a:t>
            </a:r>
            <a:r>
              <a:rPr lang="en-US" dirty="0" smtClean="0"/>
              <a:t>Treatment Agreement</a:t>
            </a:r>
            <a:endParaRPr lang="en-US" dirty="0"/>
          </a:p>
          <a:p>
            <a:pPr lvl="1"/>
            <a:r>
              <a:rPr lang="en-US" dirty="0" smtClean="0"/>
              <a:t>Initiate a Opioid Trial</a:t>
            </a:r>
          </a:p>
          <a:p>
            <a:pPr lvl="1"/>
            <a:r>
              <a:rPr lang="en-US" dirty="0" smtClean="0"/>
              <a:t>Ongoing Monitoring and Adaptin</a:t>
            </a:r>
            <a:r>
              <a:rPr lang="en-US" dirty="0" smtClean="0"/>
              <a:t>g the Treatment Plan</a:t>
            </a:r>
          </a:p>
          <a:p>
            <a:pPr lvl="1"/>
            <a:r>
              <a:rPr lang="en-US" dirty="0" smtClean="0"/>
              <a:t>Periodic Drug Testing</a:t>
            </a:r>
          </a:p>
          <a:p>
            <a:pPr lvl="1"/>
            <a:r>
              <a:rPr lang="en-US" dirty="0" smtClean="0"/>
              <a:t>Consultation and Referral</a:t>
            </a:r>
          </a:p>
          <a:p>
            <a:pPr lvl="1"/>
            <a:r>
              <a:rPr lang="en-US" dirty="0" smtClean="0"/>
              <a:t>Discontinuing Opioid Therapy</a:t>
            </a:r>
            <a:endParaRPr lang="en-US" dirty="0"/>
          </a:p>
          <a:p>
            <a:pPr lvl="1"/>
            <a:r>
              <a:rPr lang="en-US" dirty="0"/>
              <a:t>Medical Records</a:t>
            </a:r>
          </a:p>
          <a:p>
            <a:pPr lvl="1"/>
            <a:r>
              <a:rPr lang="en-US" dirty="0"/>
              <a:t>Compliance with Controlled Substance Laws and Regulations</a:t>
            </a:r>
          </a:p>
          <a:p>
            <a:endParaRPr lang="en-US" dirty="0"/>
          </a:p>
        </p:txBody>
      </p:sp>
      <p:sp>
        <p:nvSpPr>
          <p:cNvPr id="6" name="TextBox 5"/>
          <p:cNvSpPr txBox="1"/>
          <p:nvPr/>
        </p:nvSpPr>
        <p:spPr>
          <a:xfrm>
            <a:off x="277905" y="6126163"/>
            <a:ext cx="6723529" cy="584775"/>
          </a:xfrm>
          <a:prstGeom prst="rect">
            <a:avLst/>
          </a:prstGeom>
          <a:noFill/>
        </p:spPr>
        <p:txBody>
          <a:bodyPr wrap="square" rtlCol="0">
            <a:spAutoFit/>
          </a:bodyPr>
          <a:lstStyle/>
          <a:p>
            <a:r>
              <a:rPr lang="en-US" sz="1600" dirty="0" smtClean="0"/>
              <a:t>Reference at </a:t>
            </a:r>
            <a:endParaRPr lang="en-US" sz="1600" dirty="0" smtClean="0">
              <a:hlinkClick r:id="rId2"/>
            </a:endParaRPr>
          </a:p>
          <a:p>
            <a:r>
              <a:rPr lang="en-US" sz="1600" dirty="0">
                <a:hlinkClick r:id="rId3"/>
              </a:rPr>
              <a:t>https://</a:t>
            </a:r>
            <a:r>
              <a:rPr lang="en-US" sz="1600" dirty="0" smtClean="0">
                <a:hlinkClick r:id="rId3"/>
              </a:rPr>
              <a:t>wvbom.wv.gov/about/Position_Statements.asp</a:t>
            </a:r>
            <a:r>
              <a:rPr lang="en-US" sz="1600" dirty="0" smtClean="0"/>
              <a:t> </a:t>
            </a:r>
            <a:endParaRPr lang="en-US" sz="1600" dirty="0"/>
          </a:p>
        </p:txBody>
      </p:sp>
    </p:spTree>
    <p:extLst>
      <p:ext uri="{BB962C8B-B14F-4D97-AF65-F5344CB8AC3E}">
        <p14:creationId xmlns:p14="http://schemas.microsoft.com/office/powerpoint/2010/main" val="4009693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50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5" y="537029"/>
            <a:ext cx="8229600" cy="1422020"/>
          </a:xfrm>
        </p:spPr>
        <p:txBody>
          <a:bodyPr/>
          <a:lstStyle/>
          <a:p>
            <a:r>
              <a:rPr lang="en-US" b="1" dirty="0" smtClean="0"/>
              <a:t>The WV Story…</a:t>
            </a:r>
            <a:endParaRPr lang="en-US" b="1" dirty="0"/>
          </a:p>
        </p:txBody>
      </p:sp>
      <p:pic>
        <p:nvPicPr>
          <p:cNvPr id="2253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 y="1626780"/>
            <a:ext cx="9069572" cy="538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404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7999"/>
          </a:xfrm>
          <a:prstGeom prst="rect">
            <a:avLst/>
          </a:prstGeom>
        </p:spPr>
      </p:pic>
    </p:spTree>
    <p:extLst>
      <p:ext uri="{BB962C8B-B14F-4D97-AF65-F5344CB8AC3E}">
        <p14:creationId xmlns:p14="http://schemas.microsoft.com/office/powerpoint/2010/main" val="1510879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002060"/>
            </a:solidFill>
          </a:ln>
        </p:spPr>
        <p:txBody>
          <a:bodyPr/>
          <a:lstStyle/>
          <a:p>
            <a:r>
              <a:rPr lang="en-US" dirty="0" smtClean="0"/>
              <a:t>Can WE turn this around?</a:t>
            </a:r>
            <a:endParaRPr lang="en-US" dirty="0"/>
          </a:p>
        </p:txBody>
      </p:sp>
      <p:pic>
        <p:nvPicPr>
          <p:cNvPr id="5" name="Content Placeholder 4"/>
          <p:cNvPicPr>
            <a:picLocks noGrp="1" noChangeAspect="1"/>
          </p:cNvPicPr>
          <p:nvPr>
            <p:ph idx="1"/>
          </p:nvPr>
        </p:nvPicPr>
        <p:blipFill>
          <a:blip r:embed="rId2"/>
          <a:stretch>
            <a:fillRect/>
          </a:stretch>
        </p:blipFill>
        <p:spPr>
          <a:xfrm>
            <a:off x="0" y="2273526"/>
            <a:ext cx="9144000" cy="4700587"/>
          </a:xfrm>
          <a:prstGeom prst="rect">
            <a:avLst/>
          </a:prstGeom>
        </p:spPr>
      </p:pic>
      <p:sp>
        <p:nvSpPr>
          <p:cNvPr id="7" name="Heart 6"/>
          <p:cNvSpPr/>
          <p:nvPr/>
        </p:nvSpPr>
        <p:spPr>
          <a:xfrm>
            <a:off x="6516913" y="4260961"/>
            <a:ext cx="1175657" cy="927443"/>
          </a:xfrm>
          <a:prstGeom prst="heart">
            <a:avLst/>
          </a:prstGeom>
          <a:noFill/>
          <a:ln w="762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Oval 7"/>
          <p:cNvSpPr/>
          <p:nvPr/>
        </p:nvSpPr>
        <p:spPr>
          <a:xfrm>
            <a:off x="0" y="2071798"/>
            <a:ext cx="4862286" cy="802031"/>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25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26141"/>
            <a:ext cx="9042400" cy="1398493"/>
          </a:xfrm>
        </p:spPr>
        <p:txBody>
          <a:bodyPr>
            <a:normAutofit fontScale="90000"/>
          </a:bodyPr>
          <a:lstStyle/>
          <a:p>
            <a:r>
              <a:rPr lang="en-US" b="1" dirty="0"/>
              <a:t>Best Practices for Prescribing &amp; Preventing Diversion</a:t>
            </a:r>
          </a:p>
        </p:txBody>
      </p:sp>
      <p:sp>
        <p:nvSpPr>
          <p:cNvPr id="3" name="Content Placeholder 2"/>
          <p:cNvSpPr>
            <a:spLocks noGrp="1"/>
          </p:cNvSpPr>
          <p:nvPr>
            <p:ph idx="1"/>
          </p:nvPr>
        </p:nvSpPr>
        <p:spPr>
          <a:xfrm>
            <a:off x="101599" y="2124634"/>
            <a:ext cx="8911771" cy="4479366"/>
          </a:xfrm>
        </p:spPr>
        <p:txBody>
          <a:bodyPr>
            <a:normAutofit fontScale="85000" lnSpcReduction="20000"/>
          </a:bodyPr>
          <a:lstStyle/>
          <a:p>
            <a:r>
              <a:rPr lang="en-US" dirty="0"/>
              <a:t>CDC Guideline for Prescribing Opioids for Chronic </a:t>
            </a:r>
            <a:r>
              <a:rPr lang="en-US" dirty="0" smtClean="0"/>
              <a:t>Pain (2016)</a:t>
            </a:r>
            <a:endParaRPr lang="en-US" dirty="0"/>
          </a:p>
          <a:p>
            <a:pPr marL="0" indent="0">
              <a:buNone/>
            </a:pPr>
            <a:r>
              <a:rPr lang="en-US" dirty="0"/>
              <a:t> </a:t>
            </a:r>
            <a:r>
              <a:rPr lang="en-US" dirty="0" smtClean="0"/>
              <a:t>    </a:t>
            </a:r>
            <a:endParaRPr lang="en-US" dirty="0"/>
          </a:p>
          <a:p>
            <a:r>
              <a:rPr lang="en-US" dirty="0"/>
              <a:t>The American Pain Society (APS) and American Academy of </a:t>
            </a:r>
            <a:r>
              <a:rPr lang="en-US" dirty="0" smtClean="0"/>
              <a:t>Pain </a:t>
            </a:r>
            <a:r>
              <a:rPr lang="en-US" dirty="0"/>
              <a:t>Medicine (AAPM)   “Clinical Guidelines for the Use of Chronic Opioid Therapy in Chronic non-cancer pain</a:t>
            </a:r>
            <a:r>
              <a:rPr lang="en-US" dirty="0" smtClean="0"/>
              <a:t>”</a:t>
            </a:r>
            <a:r>
              <a:rPr lang="en-US" dirty="0" smtClean="0"/>
              <a:t>(2013)</a:t>
            </a:r>
          </a:p>
          <a:p>
            <a:pPr marL="0" indent="0">
              <a:buNone/>
            </a:pPr>
            <a:endParaRPr lang="en-US" dirty="0" smtClean="0"/>
          </a:p>
          <a:p>
            <a:r>
              <a:rPr lang="en-US" dirty="0"/>
              <a:t>The Federation of State Medical Boards (FSMB) “Model Policy for the Use of Controlled Substances for the Treatment of Pain” (2009)</a:t>
            </a:r>
          </a:p>
          <a:p>
            <a:endParaRPr lang="en-US" dirty="0"/>
          </a:p>
        </p:txBody>
      </p:sp>
    </p:spTree>
    <p:extLst>
      <p:ext uri="{BB962C8B-B14F-4D97-AF65-F5344CB8AC3E}">
        <p14:creationId xmlns:p14="http://schemas.microsoft.com/office/powerpoint/2010/main" val="827991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 y="1005134"/>
            <a:ext cx="9108568" cy="915991"/>
          </a:xfrm>
        </p:spPr>
        <p:txBody>
          <a:bodyPr>
            <a:noAutofit/>
          </a:bodyPr>
          <a:lstStyle/>
          <a:p>
            <a:r>
              <a:rPr lang="en-US" sz="3200" b="1" dirty="0"/>
              <a:t>The Dilemma</a:t>
            </a:r>
            <a:br>
              <a:rPr lang="en-US" sz="3200" b="1" dirty="0"/>
            </a:br>
            <a:r>
              <a:rPr lang="en-US" sz="3200" dirty="0"/>
              <a:t>Can we </a:t>
            </a:r>
            <a:r>
              <a:rPr lang="en-US" sz="3200" dirty="0" smtClean="0"/>
              <a:t>treat </a:t>
            </a:r>
            <a:r>
              <a:rPr lang="en-US" sz="3200" dirty="0"/>
              <a:t>pain effectively without addiction?</a:t>
            </a:r>
          </a:p>
        </p:txBody>
      </p:sp>
      <p:sp>
        <p:nvSpPr>
          <p:cNvPr id="4" name="Text Placeholder 3"/>
          <p:cNvSpPr>
            <a:spLocks noGrp="1"/>
          </p:cNvSpPr>
          <p:nvPr>
            <p:ph type="body" idx="1"/>
          </p:nvPr>
        </p:nvSpPr>
        <p:spPr>
          <a:xfrm>
            <a:off x="604837" y="2587091"/>
            <a:ext cx="4040188" cy="564636"/>
          </a:xfrm>
        </p:spPr>
        <p:txBody>
          <a:bodyPr/>
          <a:lstStyle/>
          <a:p>
            <a:pPr algn="ctr"/>
            <a:r>
              <a:rPr lang="en-US" dirty="0" smtClean="0"/>
              <a:t>IOM Report 2011</a:t>
            </a:r>
            <a:endParaRPr lang="en-US" dirty="0"/>
          </a:p>
        </p:txBody>
      </p:sp>
      <p:sp>
        <p:nvSpPr>
          <p:cNvPr id="5" name="Content Placeholder 4"/>
          <p:cNvSpPr>
            <a:spLocks noGrp="1"/>
          </p:cNvSpPr>
          <p:nvPr>
            <p:ph sz="half" idx="2"/>
          </p:nvPr>
        </p:nvSpPr>
        <p:spPr>
          <a:xfrm>
            <a:off x="457200" y="3258103"/>
            <a:ext cx="4040188" cy="3265686"/>
          </a:xfrm>
        </p:spPr>
        <p:txBody>
          <a:bodyPr>
            <a:normAutofit lnSpcReduction="10000"/>
          </a:bodyPr>
          <a:lstStyle/>
          <a:p>
            <a:r>
              <a:rPr lang="en-US" sz="2000" dirty="0"/>
              <a:t>A 2011 study mandated by IOM reported that 100 million American suffer from chronic pain, costing up to 635 billion annually in treatment and lost productivity.</a:t>
            </a:r>
          </a:p>
          <a:p>
            <a:endParaRPr lang="en-US" sz="2000" dirty="0"/>
          </a:p>
          <a:p>
            <a:r>
              <a:rPr lang="en-US" sz="2000" dirty="0"/>
              <a:t>The number of patients with chronic pain exceeds diabetes, heart disease and cancer combined.</a:t>
            </a:r>
          </a:p>
          <a:p>
            <a:endParaRPr lang="en-US" dirty="0"/>
          </a:p>
        </p:txBody>
      </p:sp>
      <p:sp>
        <p:nvSpPr>
          <p:cNvPr id="6" name="Text Placeholder 5"/>
          <p:cNvSpPr>
            <a:spLocks noGrp="1"/>
          </p:cNvSpPr>
          <p:nvPr>
            <p:ph type="body" sz="quarter" idx="3"/>
          </p:nvPr>
        </p:nvSpPr>
        <p:spPr>
          <a:xfrm>
            <a:off x="4838047" y="2587091"/>
            <a:ext cx="4041775" cy="489510"/>
          </a:xfrm>
        </p:spPr>
        <p:txBody>
          <a:bodyPr>
            <a:normAutofit fontScale="25000" lnSpcReduction="20000"/>
          </a:bodyPr>
          <a:lstStyle/>
          <a:p>
            <a:pPr algn="ctr"/>
            <a:endParaRPr lang="en-US" dirty="0"/>
          </a:p>
          <a:p>
            <a:pPr algn="ctr"/>
            <a:r>
              <a:rPr lang="en-US" sz="9600" dirty="0" smtClean="0"/>
              <a:t>World Health Report</a:t>
            </a:r>
            <a:endParaRPr lang="en-US" sz="9600" dirty="0"/>
          </a:p>
        </p:txBody>
      </p:sp>
      <p:sp>
        <p:nvSpPr>
          <p:cNvPr id="7" name="Content Placeholder 6"/>
          <p:cNvSpPr>
            <a:spLocks noGrp="1"/>
          </p:cNvSpPr>
          <p:nvPr>
            <p:ph sz="quarter" idx="4"/>
          </p:nvPr>
        </p:nvSpPr>
        <p:spPr>
          <a:xfrm>
            <a:off x="4645025" y="3258103"/>
            <a:ext cx="4041775" cy="3599897"/>
          </a:xfrm>
        </p:spPr>
        <p:txBody>
          <a:bodyPr/>
          <a:lstStyle/>
          <a:p>
            <a:r>
              <a:rPr lang="en-US" sz="2000" dirty="0"/>
              <a:t>World Health Organization reports that substance abuse is the #1 most preventable health problem.  It is costing our nation  billions of dollars per year and contributing to the death of hundreds of people.</a:t>
            </a:r>
          </a:p>
          <a:p>
            <a:endParaRPr lang="en-US" dirty="0"/>
          </a:p>
        </p:txBody>
      </p:sp>
    </p:spTree>
    <p:extLst>
      <p:ext uri="{BB962C8B-B14F-4D97-AF65-F5344CB8AC3E}">
        <p14:creationId xmlns:p14="http://schemas.microsoft.com/office/powerpoint/2010/main" val="3590380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75273"/>
            <a:ext cx="6705600" cy="1428656"/>
          </a:xfrm>
        </p:spPr>
        <p:txBody>
          <a:bodyPr>
            <a:normAutofit fontScale="90000"/>
          </a:bodyPr>
          <a:lstStyle/>
          <a:p>
            <a:r>
              <a:rPr lang="en-US" dirty="0"/>
              <a:t>Safe Use, Storage and Disposal of Opioid Drug</a:t>
            </a:r>
          </a:p>
        </p:txBody>
      </p:sp>
      <p:sp>
        <p:nvSpPr>
          <p:cNvPr id="3" name="Content Placeholder 2"/>
          <p:cNvSpPr>
            <a:spLocks noGrp="1"/>
          </p:cNvSpPr>
          <p:nvPr>
            <p:ph idx="1"/>
          </p:nvPr>
        </p:nvSpPr>
        <p:spPr>
          <a:xfrm>
            <a:off x="457200" y="2411506"/>
            <a:ext cx="8229600" cy="3714657"/>
          </a:xfrm>
        </p:spPr>
        <p:txBody>
          <a:bodyPr>
            <a:normAutofit fontScale="47500" lnSpcReduction="20000"/>
          </a:bodyPr>
          <a:lstStyle/>
          <a:p>
            <a:r>
              <a:rPr lang="en-US" dirty="0" smtClean="0"/>
              <a:t>USFDA Disposal of Unused Medicines: </a:t>
            </a:r>
            <a:r>
              <a:rPr lang="en-US" dirty="0">
                <a:hlinkClick r:id="rId2"/>
              </a:rPr>
              <a:t>http://</a:t>
            </a:r>
            <a:r>
              <a:rPr lang="en-US" dirty="0" smtClean="0">
                <a:hlinkClick r:id="rId2"/>
              </a:rPr>
              <a:t>www.fda.gov/Drugs/ResourcesForYou/Consumers/BuyingUsingMedicineSafely/EnsuringSafeUseofMedicine/SafeDisposalofMedicines/ucm186187.htm</a:t>
            </a:r>
            <a:endParaRPr lang="en-US" dirty="0" smtClean="0"/>
          </a:p>
          <a:p>
            <a:pPr marL="0" indent="0">
              <a:buNone/>
            </a:pPr>
            <a:endParaRPr lang="en-US" dirty="0" smtClean="0"/>
          </a:p>
          <a:p>
            <a:endParaRPr lang="en-US" dirty="0"/>
          </a:p>
          <a:p>
            <a:r>
              <a:rPr lang="en-US" dirty="0" smtClean="0"/>
              <a:t>Risk </a:t>
            </a:r>
            <a:r>
              <a:rPr lang="en-US" dirty="0"/>
              <a:t>Evaluation and Mitigation Strategy (REMS</a:t>
            </a:r>
            <a:r>
              <a:rPr lang="en-US" dirty="0" smtClean="0"/>
              <a:t>) </a:t>
            </a:r>
            <a:r>
              <a:rPr lang="en-US" dirty="0" smtClean="0">
                <a:hlinkClick r:id="rId3"/>
              </a:rPr>
              <a:t>http</a:t>
            </a:r>
            <a:r>
              <a:rPr lang="en-US" dirty="0">
                <a:hlinkClick r:id="rId3"/>
              </a:rPr>
              <a:t>://</a:t>
            </a:r>
            <a:r>
              <a:rPr lang="en-US" dirty="0" smtClean="0">
                <a:hlinkClick r:id="rId3"/>
              </a:rPr>
              <a:t>www.fda.gov/NewsEvents/Newsroom/PressAnnouncements/ucm310870.htm</a:t>
            </a:r>
            <a:r>
              <a:rPr lang="en-US" dirty="0" smtClean="0"/>
              <a:t>    </a:t>
            </a:r>
          </a:p>
          <a:p>
            <a:pPr marL="0" indent="0">
              <a:buNone/>
            </a:pPr>
            <a:endParaRPr lang="en-US" dirty="0"/>
          </a:p>
          <a:p>
            <a:r>
              <a:rPr lang="en-US" dirty="0"/>
              <a:t>FDA’s efforts </a:t>
            </a:r>
            <a:r>
              <a:rPr lang="en-US" dirty="0">
                <a:hlinkClick r:id="rId4"/>
              </a:rPr>
              <a:t>http://</a:t>
            </a:r>
            <a:r>
              <a:rPr lang="en-US" dirty="0" smtClean="0">
                <a:hlinkClick r:id="rId4"/>
              </a:rPr>
              <a:t>www.fda.gov/Drugs/DrugSafety/InformationbyDrugClass/ucm337852.htm</a:t>
            </a:r>
            <a:r>
              <a:rPr lang="en-US" dirty="0" smtClean="0"/>
              <a:t> </a:t>
            </a:r>
          </a:p>
          <a:p>
            <a:pPr marL="0" indent="0">
              <a:buNone/>
            </a:pPr>
            <a:endParaRPr lang="en-US" dirty="0"/>
          </a:p>
          <a:p>
            <a:r>
              <a:rPr lang="en-US" dirty="0"/>
              <a:t>The Drug </a:t>
            </a:r>
            <a:r>
              <a:rPr lang="en-US" dirty="0" smtClean="0"/>
              <a:t>Take-Back </a:t>
            </a:r>
            <a:r>
              <a:rPr lang="en-US" dirty="0"/>
              <a:t>Network </a:t>
            </a:r>
            <a:r>
              <a:rPr lang="en-US" dirty="0">
                <a:hlinkClick r:id="rId5"/>
              </a:rPr>
              <a:t>http://www.takebacknetwork.com</a:t>
            </a:r>
            <a:r>
              <a:rPr lang="en-US" dirty="0" smtClean="0">
                <a:hlinkClick r:id="rId5"/>
              </a:rPr>
              <a:t>/</a:t>
            </a:r>
            <a:r>
              <a:rPr lang="en-US" dirty="0" smtClean="0"/>
              <a:t> </a:t>
            </a:r>
            <a:endParaRPr lang="en-US" dirty="0"/>
          </a:p>
          <a:p>
            <a:endParaRPr lang="en-US" dirty="0"/>
          </a:p>
        </p:txBody>
      </p:sp>
    </p:spTree>
    <p:extLst>
      <p:ext uri="{BB962C8B-B14F-4D97-AF65-F5344CB8AC3E}">
        <p14:creationId xmlns:p14="http://schemas.microsoft.com/office/powerpoint/2010/main" val="3761394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571"/>
            <a:ext cx="7242629" cy="1089852"/>
          </a:xfrm>
        </p:spPr>
        <p:txBody>
          <a:bodyPr>
            <a:normAutofit fontScale="90000"/>
          </a:bodyPr>
          <a:lstStyle/>
          <a:p>
            <a:r>
              <a:rPr lang="en-US" b="1" dirty="0"/>
              <a:t>Disposal in </a:t>
            </a:r>
            <a:r>
              <a:rPr lang="en-US" b="1" dirty="0" smtClean="0"/>
              <a:t>Household </a:t>
            </a:r>
            <a:r>
              <a:rPr lang="en-US" b="1" dirty="0"/>
              <a:t>Trash</a:t>
            </a:r>
            <a:r>
              <a:rPr lang="en-US" dirty="0"/>
              <a:t/>
            </a:r>
            <a:br>
              <a:rPr lang="en-US" dirty="0"/>
            </a:br>
            <a:endParaRPr lang="en-US" dirty="0"/>
          </a:p>
        </p:txBody>
      </p:sp>
      <p:sp>
        <p:nvSpPr>
          <p:cNvPr id="3" name="Content Placeholder 2"/>
          <p:cNvSpPr>
            <a:spLocks noGrp="1"/>
          </p:cNvSpPr>
          <p:nvPr>
            <p:ph idx="1"/>
          </p:nvPr>
        </p:nvSpPr>
        <p:spPr>
          <a:xfrm>
            <a:off x="101600" y="1828800"/>
            <a:ext cx="9042400" cy="4833257"/>
          </a:xfrm>
        </p:spPr>
        <p:txBody>
          <a:bodyPr>
            <a:normAutofit fontScale="70000" lnSpcReduction="20000"/>
          </a:bodyPr>
          <a:lstStyle/>
          <a:p>
            <a:pPr marL="0" indent="0">
              <a:buNone/>
            </a:pPr>
            <a:endParaRPr lang="en-US" dirty="0"/>
          </a:p>
          <a:p>
            <a:pPr marL="0" indent="0">
              <a:buNone/>
            </a:pPr>
            <a:r>
              <a:rPr lang="en-US" dirty="0" smtClean="0"/>
              <a:t>If </a:t>
            </a:r>
            <a:r>
              <a:rPr lang="en-US" dirty="0"/>
              <a:t>no medicine take-back programs or DEA-authorized collectors are available in your area, and there are no specific disposal instructions on the label, such </a:t>
            </a:r>
            <a:r>
              <a:rPr lang="en-US" dirty="0" smtClean="0"/>
              <a:t>as </a:t>
            </a:r>
            <a:r>
              <a:rPr lang="en-US" dirty="0"/>
              <a:t>flushing as described below, you can also follow these simple steps to dispose of most medicines in the household trash</a:t>
            </a:r>
            <a:r>
              <a:rPr lang="en-US" dirty="0" smtClean="0"/>
              <a:t>:</a:t>
            </a:r>
          </a:p>
          <a:p>
            <a:pPr marL="0" indent="0">
              <a:buNone/>
            </a:pPr>
            <a:endParaRPr lang="en-US" dirty="0"/>
          </a:p>
          <a:p>
            <a:pPr>
              <a:buFont typeface="+mj-lt"/>
              <a:buAutoNum type="arabicPeriod"/>
            </a:pPr>
            <a:r>
              <a:rPr lang="en-US" dirty="0"/>
              <a:t>Mix medicines (do not crush tablets or capsules) with an unpalatable substance such as dirt, kitty litter, or used coffee grounds</a:t>
            </a:r>
            <a:r>
              <a:rPr lang="en-US" dirty="0" smtClean="0"/>
              <a:t>;</a:t>
            </a:r>
            <a:endParaRPr lang="en-US" dirty="0"/>
          </a:p>
          <a:p>
            <a:pPr>
              <a:buFont typeface="+mj-lt"/>
              <a:buAutoNum type="arabicPeriod"/>
            </a:pPr>
            <a:r>
              <a:rPr lang="en-US" dirty="0"/>
              <a:t>Place the mixture in a container such as a sealed plastic bag</a:t>
            </a:r>
          </a:p>
          <a:p>
            <a:pPr>
              <a:buFont typeface="+mj-lt"/>
              <a:buAutoNum type="arabicPeriod"/>
            </a:pPr>
            <a:r>
              <a:rPr lang="en-US" dirty="0"/>
              <a:t>Throw the container in your household trash;</a:t>
            </a:r>
          </a:p>
          <a:p>
            <a:pPr>
              <a:buFont typeface="+mj-lt"/>
              <a:buAutoNum type="arabicPeriod"/>
            </a:pPr>
            <a:r>
              <a:rPr lang="en-US" dirty="0"/>
              <a:t>Scratch out all personal information on the prescription label of your empty pill bottle or empty medicine packaging to make it unreadable, then dispose of the container.</a:t>
            </a:r>
          </a:p>
          <a:p>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002" y="87086"/>
            <a:ext cx="1862138" cy="186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399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38029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837"/>
            <a:ext cx="9144000" cy="1143000"/>
          </a:xfrm>
        </p:spPr>
        <p:txBody>
          <a:bodyPr>
            <a:normAutofit fontScale="90000"/>
          </a:bodyPr>
          <a:lstStyle/>
          <a:p>
            <a:r>
              <a:rPr lang="en-US" b="1" dirty="0"/>
              <a:t>Flushing of </a:t>
            </a:r>
            <a:r>
              <a:rPr lang="en-US" b="1" dirty="0" smtClean="0"/>
              <a:t>Certain Medicines </a:t>
            </a:r>
            <a:br>
              <a:rPr lang="en-US" b="1" dirty="0" smtClean="0"/>
            </a:br>
            <a:r>
              <a:rPr lang="en-US" b="1" dirty="0" smtClean="0"/>
              <a:t>(FDA, 2016)</a:t>
            </a:r>
            <a:endParaRPr lang="en-US" b="1" dirty="0"/>
          </a:p>
        </p:txBody>
      </p:sp>
      <p:sp>
        <p:nvSpPr>
          <p:cNvPr id="3" name="Content Placeholder 2"/>
          <p:cNvSpPr>
            <a:spLocks noGrp="1"/>
          </p:cNvSpPr>
          <p:nvPr>
            <p:ph idx="1"/>
          </p:nvPr>
        </p:nvSpPr>
        <p:spPr>
          <a:xfrm>
            <a:off x="0" y="2000837"/>
            <a:ext cx="9144000" cy="4414477"/>
          </a:xfrm>
        </p:spPr>
        <p:txBody>
          <a:bodyPr>
            <a:normAutofit fontScale="85000" lnSpcReduction="20000"/>
          </a:bodyPr>
          <a:lstStyle/>
          <a:p>
            <a:pPr marL="0" indent="0">
              <a:buNone/>
            </a:pPr>
            <a:r>
              <a:rPr lang="en-US" dirty="0"/>
              <a:t>There is a small number of medicines that may be especially harmful and, in some cases, fatal with just one dose if they are used by someone other than the person for whom the medicine was prescribed. To prevent accidental ingestion of these potentially dangerous medicines by children, or pets, it is recommended that these medicines be disposed of quickly through a medicine take-back program or by transferring them to a DEA-authorized collector. If these disposal options are not readily available, it is recommended that these medicines be flushed down the sink or toilet as soon as they are no longer needed. Click here for a </a:t>
            </a:r>
            <a:r>
              <a:rPr lang="en-US" dirty="0">
                <a:hlinkClick r:id="rId2"/>
              </a:rPr>
              <a:t>list of medicines recommended for disposal by </a:t>
            </a:r>
            <a:r>
              <a:rPr lang="en-US" dirty="0" smtClean="0">
                <a:hlinkClick r:id="rId2"/>
              </a:rPr>
              <a:t>flushing</a:t>
            </a:r>
            <a:r>
              <a:rPr lang="en-US" dirty="0" smtClean="0"/>
              <a:t>.   </a:t>
            </a:r>
            <a:endParaRPr lang="en-US" dirty="0" smtClean="0"/>
          </a:p>
          <a:p>
            <a:endParaRPr lang="en-US" dirty="0"/>
          </a:p>
        </p:txBody>
      </p:sp>
    </p:spTree>
    <p:extLst>
      <p:ext uri="{BB962C8B-B14F-4D97-AF65-F5344CB8AC3E}">
        <p14:creationId xmlns:p14="http://schemas.microsoft.com/office/powerpoint/2010/main" val="2140445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Flushing of Certain Medicines</a:t>
            </a:r>
            <a:endParaRPr lang="en-US" dirty="0"/>
          </a:p>
        </p:txBody>
      </p:sp>
      <p:sp>
        <p:nvSpPr>
          <p:cNvPr id="3" name="Content Placeholder 2"/>
          <p:cNvSpPr>
            <a:spLocks noGrp="1"/>
          </p:cNvSpPr>
          <p:nvPr>
            <p:ph idx="1"/>
          </p:nvPr>
        </p:nvSpPr>
        <p:spPr>
          <a:xfrm>
            <a:off x="174171" y="2156685"/>
            <a:ext cx="8723086" cy="4476344"/>
          </a:xfrm>
        </p:spPr>
        <p:txBody>
          <a:bodyPr>
            <a:normAutofit lnSpcReduction="10000"/>
          </a:bodyPr>
          <a:lstStyle/>
          <a:p>
            <a:pPr marL="0" indent="0">
              <a:buNone/>
            </a:pPr>
            <a:r>
              <a:rPr lang="en-US" dirty="0"/>
              <a:t>For example, patients in assisted living communities using fentanyl patches for pain should immediately flush their used or unneeded patches down the toilet. When you dispose of these patches and certain other powerful medicines down the sink or toilet you help to keep others safe by ensuring that these medicines cannot be used again or accidentally ingested and cause harm.</a:t>
            </a:r>
          </a:p>
        </p:txBody>
      </p:sp>
    </p:spTree>
    <p:extLst>
      <p:ext uri="{BB962C8B-B14F-4D97-AF65-F5344CB8AC3E}">
        <p14:creationId xmlns:p14="http://schemas.microsoft.com/office/powerpoint/2010/main" val="2509649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8798"/>
            <a:ext cx="9144000" cy="1143000"/>
          </a:xfrm>
        </p:spPr>
        <p:txBody>
          <a:bodyPr>
            <a:normAutofit fontScale="90000"/>
          </a:bodyPr>
          <a:lstStyle/>
          <a:p>
            <a:pPr marL="342900" lvl="0" indent="-342900">
              <a:spcBef>
                <a:spcPct val="20000"/>
              </a:spcBef>
            </a:pPr>
            <a:r>
              <a:rPr lang="en-US" sz="3200" b="1" dirty="0">
                <a:solidFill>
                  <a:prstClr val="black"/>
                </a:solidFill>
                <a:ea typeface="+mn-ea"/>
                <a:cs typeface="+mn-cs"/>
              </a:rPr>
              <a:t>Medicines Recommended for Disposal by Flushing</a:t>
            </a:r>
            <a:r>
              <a:rPr lang="en-US" sz="2500" dirty="0">
                <a:solidFill>
                  <a:prstClr val="black"/>
                </a:solidFill>
                <a:ea typeface="+mn-ea"/>
                <a:cs typeface="+mn-cs"/>
              </a:rPr>
              <a:t/>
            </a:r>
            <a:br>
              <a:rPr lang="en-US" sz="2500" dirty="0">
                <a:solidFill>
                  <a:prstClr val="black"/>
                </a:solidFill>
                <a:ea typeface="+mn-ea"/>
                <a:cs typeface="+mn-cs"/>
              </a:rPr>
            </a:br>
            <a:endParaRPr lang="en-US" dirty="0"/>
          </a:p>
        </p:txBody>
      </p:sp>
      <p:sp>
        <p:nvSpPr>
          <p:cNvPr id="3" name="Content Placeholder 2"/>
          <p:cNvSpPr>
            <a:spLocks noGrp="1"/>
          </p:cNvSpPr>
          <p:nvPr>
            <p:ph idx="1"/>
          </p:nvPr>
        </p:nvSpPr>
        <p:spPr>
          <a:xfrm>
            <a:off x="101600" y="1799771"/>
            <a:ext cx="8926286" cy="4326391"/>
          </a:xfrm>
        </p:spPr>
        <p:txBody>
          <a:bodyPr>
            <a:normAutofit fontScale="85000" lnSpcReduction="10000"/>
          </a:bodyPr>
          <a:lstStyle/>
          <a:p>
            <a:r>
              <a:rPr lang="en-US" dirty="0" smtClean="0"/>
              <a:t>The FDA has a list to tell </a:t>
            </a:r>
            <a:r>
              <a:rPr lang="en-US" dirty="0"/>
              <a:t>you which medicines you should flush down the sink or toilet when they are no longer needed to help prevent danger to people and pets in the home. Flushing these medicines will get rid of them right away and help keep your family and pets </a:t>
            </a:r>
            <a:r>
              <a:rPr lang="en-US" dirty="0" smtClean="0"/>
              <a:t>safe</a:t>
            </a:r>
            <a:r>
              <a:rPr lang="en-US" dirty="0"/>
              <a:t> </a:t>
            </a:r>
            <a:r>
              <a:rPr lang="en-US" dirty="0" smtClean="0"/>
              <a:t>(Revised</a:t>
            </a:r>
            <a:r>
              <a:rPr lang="en-US" dirty="0"/>
              <a:t> April 2016</a:t>
            </a:r>
            <a:r>
              <a:rPr lang="en-US" dirty="0" smtClean="0"/>
              <a:t>).</a:t>
            </a:r>
          </a:p>
          <a:p>
            <a:r>
              <a:rPr lang="en-US" dirty="0"/>
              <a:t>Go to </a:t>
            </a:r>
            <a:r>
              <a:rPr lang="en-US" dirty="0">
                <a:hlinkClick r:id="rId2"/>
              </a:rPr>
              <a:t>https://</a:t>
            </a:r>
            <a:r>
              <a:rPr lang="en-US" dirty="0" smtClean="0">
                <a:hlinkClick r:id="rId2"/>
              </a:rPr>
              <a:t>www.fda.gov/Drugs/ResourcesForYou/Consumers/BuyingUsingMedicineSafely/EnsuringSafeUseofMedicine/SafeDisposalofMedicines/ucm186187.htm#Flush_List</a:t>
            </a:r>
            <a:r>
              <a:rPr lang="en-US" dirty="0" smtClean="0"/>
              <a:t> </a:t>
            </a:r>
            <a:endParaRPr lang="en-US" dirty="0"/>
          </a:p>
          <a:p>
            <a:endParaRPr lang="en-US" dirty="0"/>
          </a:p>
        </p:txBody>
      </p:sp>
    </p:spTree>
    <p:extLst>
      <p:ext uri="{BB962C8B-B14F-4D97-AF65-F5344CB8AC3E}">
        <p14:creationId xmlns:p14="http://schemas.microsoft.com/office/powerpoint/2010/main" val="3463385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9" y="991537"/>
            <a:ext cx="8878186" cy="1166872"/>
          </a:xfrm>
        </p:spPr>
        <p:txBody>
          <a:bodyPr>
            <a:normAutofit/>
          </a:bodyPr>
          <a:lstStyle/>
          <a:p>
            <a:r>
              <a:rPr lang="en-US" sz="3100" b="1" dirty="0" smtClean="0">
                <a:latin typeface="+mn-lt"/>
              </a:rPr>
              <a:t>The </a:t>
            </a:r>
            <a:r>
              <a:rPr lang="en-US" sz="3100" b="1" dirty="0">
                <a:latin typeface="+mn-lt"/>
              </a:rPr>
              <a:t>epidemiology of </a:t>
            </a:r>
            <a:r>
              <a:rPr lang="en-US" sz="3100" b="1" dirty="0" smtClean="0">
                <a:latin typeface="+mn-lt"/>
              </a:rPr>
              <a:t>chronic </a:t>
            </a:r>
            <a:r>
              <a:rPr lang="en-US" sz="3100" b="1" dirty="0">
                <a:latin typeface="+mn-lt"/>
              </a:rPr>
              <a:t>pain </a:t>
            </a:r>
            <a:r>
              <a:rPr lang="en-US" sz="3100" b="1" dirty="0" smtClean="0">
                <a:latin typeface="+mn-lt"/>
              </a:rPr>
              <a:t/>
            </a:r>
            <a:br>
              <a:rPr lang="en-US" sz="3100" b="1" dirty="0" smtClean="0">
                <a:latin typeface="+mn-lt"/>
              </a:rPr>
            </a:br>
            <a:r>
              <a:rPr lang="en-US" sz="3100" b="1" dirty="0" smtClean="0">
                <a:latin typeface="+mn-lt"/>
              </a:rPr>
              <a:t>and misuse </a:t>
            </a:r>
            <a:r>
              <a:rPr lang="en-US" sz="3100" b="1" dirty="0">
                <a:latin typeface="+mn-lt"/>
              </a:rPr>
              <a:t>of </a:t>
            </a:r>
            <a:r>
              <a:rPr lang="en-US" sz="3100" b="1" dirty="0" smtClean="0">
                <a:latin typeface="+mn-lt"/>
              </a:rPr>
              <a:t>opioids</a:t>
            </a:r>
            <a:endParaRPr lang="en-US" sz="3100" b="1" dirty="0">
              <a:latin typeface="+mn-lt"/>
            </a:endParaRPr>
          </a:p>
        </p:txBody>
      </p:sp>
      <p:sp>
        <p:nvSpPr>
          <p:cNvPr id="3" name="Content Placeholder 2"/>
          <p:cNvSpPr>
            <a:spLocks noGrp="1"/>
          </p:cNvSpPr>
          <p:nvPr>
            <p:ph idx="1"/>
          </p:nvPr>
        </p:nvSpPr>
        <p:spPr>
          <a:xfrm>
            <a:off x="457200" y="2447366"/>
            <a:ext cx="8229600" cy="3678798"/>
          </a:xfrm>
        </p:spPr>
        <p:txBody>
          <a:bodyPr>
            <a:normAutofit fontScale="62500" lnSpcReduction="20000"/>
          </a:bodyPr>
          <a:lstStyle/>
          <a:p>
            <a:pPr marL="0" indent="0">
              <a:buNone/>
            </a:pPr>
            <a:r>
              <a:rPr lang="en-US" b="1" dirty="0"/>
              <a:t>What is Pain?</a:t>
            </a:r>
          </a:p>
          <a:p>
            <a:r>
              <a:rPr lang="en-US" dirty="0"/>
              <a:t>An unpleasant sensory and emotional experience associated with actual or potential tissue damage.</a:t>
            </a:r>
          </a:p>
          <a:p>
            <a:endParaRPr lang="en-US" dirty="0"/>
          </a:p>
          <a:p>
            <a:pPr marL="0" indent="0">
              <a:buNone/>
            </a:pPr>
            <a:r>
              <a:rPr lang="en-US" b="1" dirty="0"/>
              <a:t>Categories of Pain</a:t>
            </a:r>
          </a:p>
          <a:p>
            <a:r>
              <a:rPr lang="en-US" b="1" dirty="0"/>
              <a:t>Acute Pain </a:t>
            </a:r>
            <a:r>
              <a:rPr lang="en-US" dirty="0"/>
              <a:t>– results from disease, inflammation or injury to tissues; generally comes on suddenly and may be accompanied by anxiety or emotional distress</a:t>
            </a:r>
            <a:r>
              <a:rPr lang="en-US" dirty="0" smtClean="0"/>
              <a:t>.</a:t>
            </a:r>
          </a:p>
          <a:p>
            <a:pPr marL="0" indent="0">
              <a:buNone/>
            </a:pPr>
            <a:endParaRPr lang="en-US" dirty="0"/>
          </a:p>
          <a:p>
            <a:r>
              <a:rPr lang="en-US" b="1" dirty="0"/>
              <a:t>Chronic Pain </a:t>
            </a:r>
            <a:r>
              <a:rPr lang="en-US" dirty="0"/>
              <a:t>– widely believed to represent disease itself and can be made much worse by environmental and psychological factors; persists over a long period of time and is resistant to most medical treatments</a:t>
            </a:r>
          </a:p>
        </p:txBody>
      </p:sp>
    </p:spTree>
    <p:extLst>
      <p:ext uri="{BB962C8B-B14F-4D97-AF65-F5344CB8AC3E}">
        <p14:creationId xmlns:p14="http://schemas.microsoft.com/office/powerpoint/2010/main" val="23296691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928798"/>
            <a:ext cx="9013371" cy="1143000"/>
          </a:xfrm>
        </p:spPr>
        <p:txBody>
          <a:bodyPr>
            <a:noAutofit/>
          </a:bodyPr>
          <a:lstStyle/>
          <a:p>
            <a:r>
              <a:rPr lang="en-US" sz="3600" b="1" dirty="0" smtClean="0"/>
              <a:t>According to WVBE Medication Policy, Remember to Report at School…</a:t>
            </a:r>
            <a:endParaRPr lang="en-US" sz="3600" b="1" dirty="0"/>
          </a:p>
        </p:txBody>
      </p:sp>
      <p:sp>
        <p:nvSpPr>
          <p:cNvPr id="3" name="Content Placeholder 2"/>
          <p:cNvSpPr>
            <a:spLocks noGrp="1"/>
          </p:cNvSpPr>
          <p:nvPr>
            <p:ph idx="1"/>
          </p:nvPr>
        </p:nvSpPr>
        <p:spPr>
          <a:xfrm>
            <a:off x="0" y="2380342"/>
            <a:ext cx="8795657" cy="4644572"/>
          </a:xfrm>
        </p:spPr>
        <p:txBody>
          <a:bodyPr>
            <a:normAutofit lnSpcReduction="10000"/>
          </a:bodyPr>
          <a:lstStyle/>
          <a:p>
            <a:pPr marL="0" indent="0">
              <a:buNone/>
            </a:pPr>
            <a:r>
              <a:rPr lang="en-US" b="1" dirty="0">
                <a:solidFill>
                  <a:prstClr val="black"/>
                </a:solidFill>
              </a:rPr>
              <a:t>To the WV Poison  Center at </a:t>
            </a:r>
            <a:r>
              <a:rPr lang="en-US" b="1" dirty="0" smtClean="0">
                <a:solidFill>
                  <a:prstClr val="black"/>
                </a:solidFill>
              </a:rPr>
              <a:t>1-800-222-1222</a:t>
            </a:r>
            <a:endParaRPr lang="en-US" dirty="0" smtClean="0"/>
          </a:p>
          <a:p>
            <a:r>
              <a:rPr lang="en-US" dirty="0" smtClean="0"/>
              <a:t>Any accidental exposure;</a:t>
            </a:r>
          </a:p>
          <a:p>
            <a:r>
              <a:rPr lang="en-US" dirty="0" smtClean="0"/>
              <a:t>Any drug overdoses;</a:t>
            </a:r>
          </a:p>
          <a:p>
            <a:r>
              <a:rPr lang="en-US" dirty="0" smtClean="0"/>
              <a:t>Administration of epinephrine;</a:t>
            </a:r>
          </a:p>
          <a:p>
            <a:r>
              <a:rPr lang="en-US" dirty="0" smtClean="0"/>
              <a:t>Any medication errors; and </a:t>
            </a:r>
          </a:p>
          <a:p>
            <a:r>
              <a:rPr lang="en-US" dirty="0" smtClean="0"/>
              <a:t>Etc.</a:t>
            </a:r>
          </a:p>
          <a:p>
            <a:pPr marL="0" indent="0">
              <a:buNone/>
            </a:pPr>
            <a:endParaRPr lang="en-US" dirty="0" smtClean="0"/>
          </a:p>
          <a:p>
            <a:pPr marL="0" indent="0">
              <a:buNone/>
            </a:pPr>
            <a:r>
              <a:rPr lang="en-US" dirty="0" smtClean="0"/>
              <a:t> </a:t>
            </a:r>
            <a:r>
              <a:rPr lang="en-US" dirty="0">
                <a:hlinkClick r:id="rId2"/>
              </a:rPr>
              <a:t>http://www.wvpoisoncenter.org</a:t>
            </a:r>
            <a:r>
              <a:rPr lang="en-US" dirty="0" smtClean="0">
                <a:hlinkClick r:id="rId2"/>
              </a:rPr>
              <a:t>/</a:t>
            </a:r>
            <a:r>
              <a:rPr lang="en-US" dirty="0" smtClean="0"/>
              <a:t> </a:t>
            </a:r>
            <a:endParaRPr lang="en-US" b="1" dirty="0"/>
          </a:p>
        </p:txBody>
      </p:sp>
    </p:spTree>
    <p:extLst>
      <p:ext uri="{BB962C8B-B14F-4D97-AF65-F5344CB8AC3E}">
        <p14:creationId xmlns:p14="http://schemas.microsoft.com/office/powerpoint/2010/main" val="4671069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3655"/>
            <a:ext cx="8229600" cy="1016116"/>
          </a:xfrm>
        </p:spPr>
        <p:txBody>
          <a:bodyPr>
            <a:normAutofit fontScale="90000"/>
          </a:bodyPr>
          <a:lstStyle/>
          <a:p>
            <a:r>
              <a:rPr lang="en-US" sz="2400" b="1" dirty="0"/>
              <a:t>Accidental exposure to medicine in the home is a major source of unintentional poisonings in the United </a:t>
            </a:r>
            <a:r>
              <a:rPr lang="en-US" sz="2400" b="1" dirty="0" smtClean="0"/>
              <a:t>States</a:t>
            </a:r>
            <a:endParaRPr lang="en-US" sz="2400" b="1" dirty="0"/>
          </a:p>
        </p:txBody>
      </p:sp>
      <p:sp>
        <p:nvSpPr>
          <p:cNvPr id="3" name="Content Placeholder 2"/>
          <p:cNvSpPr>
            <a:spLocks noGrp="1"/>
          </p:cNvSpPr>
          <p:nvPr>
            <p:ph idx="1"/>
          </p:nvPr>
        </p:nvSpPr>
        <p:spPr>
          <a:xfrm>
            <a:off x="108858" y="1973943"/>
            <a:ext cx="8933542" cy="4731658"/>
          </a:xfrm>
        </p:spPr>
        <p:txBody>
          <a:bodyPr>
            <a:normAutofit fontScale="70000" lnSpcReduction="20000"/>
          </a:bodyPr>
          <a:lstStyle/>
          <a:p>
            <a:pPr>
              <a:buFont typeface="Arial" panose="020B0604020202020204" pitchFamily="34" charset="0"/>
              <a:buChar char="•"/>
            </a:pPr>
            <a:r>
              <a:rPr lang="en-US" dirty="0" smtClean="0"/>
              <a:t>In </a:t>
            </a:r>
            <a:r>
              <a:rPr lang="en-US" dirty="0"/>
              <a:t>2007, there were 255,732 cases of improper medicine use reported to Poison Control Centers in the United States. Approximately 9% of these cases (23,783) involved accidental exposure to another person’s medicine. Approximately 5,000 of these accidental exposure cases involved children 6 years and </a:t>
            </a:r>
            <a:r>
              <a:rPr lang="en-US" dirty="0" smtClean="0"/>
              <a:t>younger.</a:t>
            </a:r>
            <a:endParaRPr lang="en-US" baseline="30000" dirty="0"/>
          </a:p>
          <a:p>
            <a:pPr>
              <a:buFont typeface="Arial" panose="020B0604020202020204" pitchFamily="34" charset="0"/>
              <a:buChar char="•"/>
            </a:pPr>
            <a:endParaRPr lang="en-US" baseline="30000" dirty="0" smtClean="0"/>
          </a:p>
          <a:p>
            <a:pPr>
              <a:buFont typeface="Arial" panose="020B0604020202020204" pitchFamily="34" charset="0"/>
              <a:buChar char="•"/>
            </a:pPr>
            <a:r>
              <a:rPr lang="en-US" dirty="0" smtClean="0"/>
              <a:t>Keeping </a:t>
            </a:r>
            <a:r>
              <a:rPr lang="en-US" dirty="0"/>
              <a:t>medicines after they are no longer needed creates an unnecessary health risk in the home, especially if there are children present. Even child resistant containers cannot completely prevent a child from taking medicines that belong to someone else. In a study that looked at cases of accidental child exposure to a grandparent’s medicine</a:t>
            </a:r>
            <a:r>
              <a:rPr lang="en-US" dirty="0" smtClean="0"/>
              <a:t>,</a:t>
            </a:r>
          </a:p>
          <a:p>
            <a:pPr marL="0" indent="0">
              <a:buNone/>
            </a:pPr>
            <a:r>
              <a:rPr lang="en-US" dirty="0"/>
              <a:t> </a:t>
            </a:r>
            <a:r>
              <a:rPr lang="en-US" dirty="0" smtClean="0"/>
              <a:t>    </a:t>
            </a:r>
            <a:r>
              <a:rPr lang="en-US" b="1" dirty="0" smtClean="0">
                <a:solidFill>
                  <a:srgbClr val="FF0000"/>
                </a:solidFill>
              </a:rPr>
              <a:t>45</a:t>
            </a:r>
            <a:r>
              <a:rPr lang="en-US" b="1" dirty="0">
                <a:solidFill>
                  <a:srgbClr val="FF0000"/>
                </a:solidFill>
              </a:rPr>
              <a:t>% of </a:t>
            </a:r>
            <a:r>
              <a:rPr lang="en-US" b="1" dirty="0" smtClean="0">
                <a:solidFill>
                  <a:srgbClr val="FF0000"/>
                </a:solidFill>
              </a:rPr>
              <a:t>cases </a:t>
            </a:r>
            <a:r>
              <a:rPr lang="en-US" b="1" dirty="0">
                <a:solidFill>
                  <a:srgbClr val="FF0000"/>
                </a:solidFill>
              </a:rPr>
              <a:t>involved medicines stored in child-resistant </a:t>
            </a:r>
            <a:r>
              <a:rPr lang="en-US" b="1" dirty="0" smtClean="0">
                <a:solidFill>
                  <a:srgbClr val="FF0000"/>
                </a:solidFill>
              </a:rPr>
              <a:t>       </a:t>
            </a:r>
          </a:p>
          <a:p>
            <a:pPr marL="0" indent="0">
              <a:buNone/>
            </a:pPr>
            <a:r>
              <a:rPr lang="en-US" b="1" dirty="0">
                <a:solidFill>
                  <a:srgbClr val="FF0000"/>
                </a:solidFill>
              </a:rPr>
              <a:t> </a:t>
            </a:r>
            <a:r>
              <a:rPr lang="en-US" b="1" dirty="0" smtClean="0">
                <a:solidFill>
                  <a:srgbClr val="FF0000"/>
                </a:solidFill>
              </a:rPr>
              <a:t>     containers</a:t>
            </a:r>
            <a:r>
              <a:rPr lang="en-US" b="1" dirty="0">
                <a:solidFill>
                  <a:srgbClr val="FF0000"/>
                </a:solidFill>
              </a:rPr>
              <a:t>.</a:t>
            </a:r>
          </a:p>
          <a:p>
            <a:endParaRPr lang="en-US" dirty="0"/>
          </a:p>
        </p:txBody>
      </p:sp>
    </p:spTree>
    <p:extLst>
      <p:ext uri="{BB962C8B-B14F-4D97-AF65-F5344CB8AC3E}">
        <p14:creationId xmlns:p14="http://schemas.microsoft.com/office/powerpoint/2010/main" val="27243519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8" y="966202"/>
            <a:ext cx="8527142" cy="1143000"/>
          </a:xfrm>
        </p:spPr>
        <p:txBody>
          <a:bodyPr>
            <a:normAutofit fontScale="90000"/>
          </a:bodyPr>
          <a:lstStyle/>
          <a:p>
            <a:r>
              <a:rPr lang="en-US" b="1" dirty="0" smtClean="0"/>
              <a:t>What does this mean as a nurse and a teacher?</a:t>
            </a:r>
            <a:endParaRPr lang="en-US" b="1" dirty="0"/>
          </a:p>
        </p:txBody>
      </p:sp>
      <p:sp>
        <p:nvSpPr>
          <p:cNvPr id="3" name="Content Placeholder 2"/>
          <p:cNvSpPr>
            <a:spLocks noGrp="1"/>
          </p:cNvSpPr>
          <p:nvPr>
            <p:ph idx="1"/>
          </p:nvPr>
        </p:nvSpPr>
        <p:spPr>
          <a:xfrm>
            <a:off x="159658" y="2525486"/>
            <a:ext cx="8527142" cy="3962399"/>
          </a:xfrm>
        </p:spPr>
        <p:txBody>
          <a:bodyPr/>
          <a:lstStyle/>
          <a:p>
            <a:pPr marL="0" indent="0">
              <a:buNone/>
            </a:pPr>
            <a:r>
              <a:rPr lang="en-US" b="1" dirty="0" smtClean="0"/>
              <a:t>SHARE YOUR EXPERIENCE:</a:t>
            </a:r>
          </a:p>
          <a:p>
            <a:pPr lvl="1"/>
            <a:r>
              <a:rPr lang="en-US" dirty="0" smtClean="0"/>
              <a:t>Exposure/Accidental Exposure</a:t>
            </a:r>
          </a:p>
          <a:p>
            <a:pPr lvl="1"/>
            <a:r>
              <a:rPr lang="en-US" dirty="0" smtClean="0"/>
              <a:t>Suspected </a:t>
            </a:r>
            <a:r>
              <a:rPr lang="en-US" dirty="0" smtClean="0"/>
              <a:t>abuse by student or coworker?</a:t>
            </a:r>
          </a:p>
          <a:p>
            <a:pPr lvl="1"/>
            <a:r>
              <a:rPr lang="en-US" dirty="0" smtClean="0"/>
              <a:t>What is the appropriate action?</a:t>
            </a:r>
          </a:p>
          <a:p>
            <a:pPr lvl="1"/>
            <a:r>
              <a:rPr lang="en-US" dirty="0" smtClean="0"/>
              <a:t>How can you make a change in your schools?</a:t>
            </a:r>
          </a:p>
          <a:p>
            <a:pPr lvl="1"/>
            <a:r>
              <a:rPr lang="en-US" dirty="0" smtClean="0"/>
              <a:t>Current system supports in WV?</a:t>
            </a:r>
          </a:p>
          <a:p>
            <a:pPr lvl="1"/>
            <a:endParaRPr lang="en-US" dirty="0" smtClean="0"/>
          </a:p>
          <a:p>
            <a:endParaRPr lang="en-US" dirty="0"/>
          </a:p>
        </p:txBody>
      </p:sp>
      <p:pic>
        <p:nvPicPr>
          <p:cNvPr id="1843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314" y="5154706"/>
            <a:ext cx="2728686" cy="170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8217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46090" y="918882"/>
            <a:ext cx="5342965" cy="1143000"/>
          </a:xfrm>
        </p:spPr>
        <p:txBody>
          <a:bodyPr/>
          <a:lstStyle/>
          <a:p>
            <a:r>
              <a:rPr lang="en-US" b="1" dirty="0" smtClean="0"/>
              <a:t>Solutions</a:t>
            </a:r>
            <a:endParaRPr lang="en-US" b="1" dirty="0"/>
          </a:p>
        </p:txBody>
      </p:sp>
      <p:sp>
        <p:nvSpPr>
          <p:cNvPr id="3" name="Text Placeholder 2"/>
          <p:cNvSpPr>
            <a:spLocks noGrp="1"/>
          </p:cNvSpPr>
          <p:nvPr>
            <p:ph sz="half" idx="1"/>
          </p:nvPr>
        </p:nvSpPr>
        <p:spPr>
          <a:xfrm>
            <a:off x="493059" y="2061882"/>
            <a:ext cx="4338917" cy="4064281"/>
          </a:xfrm>
        </p:spPr>
        <p:txBody>
          <a:bodyPr/>
          <a:lstStyle/>
          <a:p>
            <a:pPr marL="0" indent="0">
              <a:buNone/>
            </a:pPr>
            <a:r>
              <a:rPr lang="en-US" dirty="0"/>
              <a:t>By </a:t>
            </a:r>
            <a:r>
              <a:rPr lang="en-US" dirty="0" smtClean="0"/>
              <a:t>taking simple </a:t>
            </a:r>
            <a:r>
              <a:rPr lang="en-US" dirty="0"/>
              <a:t>s</a:t>
            </a:r>
            <a:r>
              <a:rPr lang="en-US" dirty="0" smtClean="0"/>
              <a:t>teps </a:t>
            </a:r>
            <a:r>
              <a:rPr lang="en-US" dirty="0"/>
              <a:t>to ensure that opioids are prescribed safely and transparently, clinicians can help their patients achieve better outcomes and </a:t>
            </a:r>
            <a:r>
              <a:rPr lang="en-US" dirty="0" smtClean="0"/>
              <a:t>prevent misuse/abuse</a:t>
            </a:r>
            <a:r>
              <a:rPr lang="en-US" dirty="0"/>
              <a:t>.</a:t>
            </a:r>
          </a:p>
          <a:p>
            <a:endParaRPr lang="en-US" dirty="0"/>
          </a:p>
        </p:txBody>
      </p:sp>
      <p:pic>
        <p:nvPicPr>
          <p:cNvPr id="4" name="Content Placeholder 3" descr="AppVolumes – 7 &lt;strong&gt;steps&lt;/strong&gt; towards understand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1712" y="2149475"/>
            <a:ext cx="3711575" cy="3711575"/>
          </a:xfrm>
        </p:spPr>
      </p:pic>
    </p:spTree>
    <p:extLst>
      <p:ext uri="{BB962C8B-B14F-4D97-AF65-F5344CB8AC3E}">
        <p14:creationId xmlns:p14="http://schemas.microsoft.com/office/powerpoint/2010/main" val="21031501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352" y="552544"/>
            <a:ext cx="6490447" cy="1143000"/>
          </a:xfrm>
        </p:spPr>
        <p:txBody>
          <a:bodyPr/>
          <a:lstStyle/>
          <a:p>
            <a:r>
              <a:rPr lang="en-US" b="1" dirty="0"/>
              <a:t>Take Home Messages</a:t>
            </a:r>
          </a:p>
        </p:txBody>
      </p:sp>
      <p:sp>
        <p:nvSpPr>
          <p:cNvPr id="7" name="Content Placeholder 6"/>
          <p:cNvSpPr>
            <a:spLocks noGrp="1"/>
          </p:cNvSpPr>
          <p:nvPr>
            <p:ph sz="half" idx="1"/>
          </p:nvPr>
        </p:nvSpPr>
        <p:spPr>
          <a:xfrm>
            <a:off x="600634" y="1792941"/>
            <a:ext cx="4813195" cy="4333222"/>
          </a:xfrm>
        </p:spPr>
        <p:txBody>
          <a:bodyPr>
            <a:normAutofit fontScale="70000" lnSpcReduction="20000"/>
          </a:bodyPr>
          <a:lstStyle/>
          <a:p>
            <a:r>
              <a:rPr lang="en-US" dirty="0"/>
              <a:t>Prescription drug abuse is the fastest growing drug problem in America. </a:t>
            </a:r>
            <a:endParaRPr lang="en-US" dirty="0" smtClean="0"/>
          </a:p>
          <a:p>
            <a:pPr marL="0" indent="0">
              <a:buNone/>
            </a:pPr>
            <a:endParaRPr lang="en-US" dirty="0"/>
          </a:p>
          <a:p>
            <a:r>
              <a:rPr lang="en-US" dirty="0"/>
              <a:t>Nurses are in the best position to help prevent prescription drug abuse and </a:t>
            </a:r>
            <a:r>
              <a:rPr lang="en-US" dirty="0" smtClean="0"/>
              <a:t>diversion.</a:t>
            </a:r>
          </a:p>
          <a:p>
            <a:pPr marL="0" indent="0">
              <a:buNone/>
            </a:pPr>
            <a:endParaRPr lang="en-US" dirty="0"/>
          </a:p>
          <a:p>
            <a:r>
              <a:rPr lang="en-US" dirty="0"/>
              <a:t>Lack of knowledge about </a:t>
            </a:r>
            <a:r>
              <a:rPr lang="en-US" dirty="0" smtClean="0"/>
              <a:t>current standards of care, addiction</a:t>
            </a:r>
            <a:r>
              <a:rPr lang="en-US" dirty="0"/>
              <a:t>, appropriate pain management &amp; risk are key contributing factors to prescription drug abuse &amp; diversion</a:t>
            </a:r>
            <a:r>
              <a:rPr lang="en-US" dirty="0" smtClean="0"/>
              <a:t>.</a:t>
            </a:r>
            <a:endParaRPr lang="en-US" dirty="0" smtClean="0"/>
          </a:p>
          <a:p>
            <a:pPr marL="0" indent="0">
              <a:buNone/>
            </a:pPr>
            <a:endParaRPr lang="en-US" dirty="0" smtClean="0"/>
          </a:p>
          <a:p>
            <a:r>
              <a:rPr lang="en-US" dirty="0" smtClean="0"/>
              <a:t>Take Notice and Take Action!</a:t>
            </a:r>
            <a:endParaRPr lang="en-US" dirty="0"/>
          </a:p>
          <a:p>
            <a:endParaRPr lang="en-US" dirty="0"/>
          </a:p>
        </p:txBody>
      </p:sp>
      <p:pic>
        <p:nvPicPr>
          <p:cNvPr id="14338" name="Picture 2" descr="C:\Users\bking\AppData\Local\Microsoft\Windows\Temporary Internet Files\Content.IE5\2V3FG9V4\MP900398817[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73376" y="2090057"/>
            <a:ext cx="3361765" cy="460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696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4875" y="5921792"/>
            <a:ext cx="6069106" cy="369332"/>
          </a:xfrm>
          <a:prstGeom prst="rect">
            <a:avLst/>
          </a:prstGeom>
        </p:spPr>
        <p:txBody>
          <a:bodyPr wrap="square">
            <a:spAutoFit/>
          </a:bodyPr>
          <a:lstStyle/>
          <a:p>
            <a:pPr algn="ctr"/>
            <a:r>
              <a:rPr lang="en-US" dirty="0" smtClean="0"/>
              <a:t>Acknowledgement and credit to Ann Bostic, CRNA</a:t>
            </a:r>
            <a:endParaRPr lang="en-US" dirty="0"/>
          </a:p>
        </p:txBody>
      </p:sp>
      <p:pic>
        <p:nvPicPr>
          <p:cNvPr id="4" name="Content Placeholder 3" descr="categories: Events , Lifesty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171" y="1258688"/>
            <a:ext cx="7634515" cy="4488969"/>
          </a:xfrm>
        </p:spPr>
      </p:pic>
    </p:spTree>
    <p:extLst>
      <p:ext uri="{BB962C8B-B14F-4D97-AF65-F5344CB8AC3E}">
        <p14:creationId xmlns:p14="http://schemas.microsoft.com/office/powerpoint/2010/main" val="1724729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71" y="606332"/>
            <a:ext cx="7333129" cy="1143000"/>
          </a:xfrm>
        </p:spPr>
        <p:txBody>
          <a:bodyPr>
            <a:normAutofit/>
          </a:bodyPr>
          <a:lstStyle/>
          <a:p>
            <a:pPr algn="l"/>
            <a:r>
              <a:rPr lang="en-US" sz="3600" b="1" dirty="0" smtClean="0"/>
              <a:t>           Types of Pain</a:t>
            </a:r>
            <a:endParaRPr lang="en-US" sz="3600" b="1" dirty="0"/>
          </a:p>
        </p:txBody>
      </p:sp>
      <p:sp>
        <p:nvSpPr>
          <p:cNvPr id="3" name="Content Placeholder 2"/>
          <p:cNvSpPr>
            <a:spLocks noGrp="1"/>
          </p:cNvSpPr>
          <p:nvPr>
            <p:ph idx="1"/>
          </p:nvPr>
        </p:nvSpPr>
        <p:spPr>
          <a:xfrm>
            <a:off x="255181" y="1954306"/>
            <a:ext cx="8431619" cy="4171857"/>
          </a:xfrm>
        </p:spPr>
        <p:txBody>
          <a:bodyPr>
            <a:normAutofit fontScale="85000" lnSpcReduction="20000"/>
          </a:bodyPr>
          <a:lstStyle/>
          <a:p>
            <a:r>
              <a:rPr lang="en-US" b="1" dirty="0"/>
              <a:t>Nociceptive Pain </a:t>
            </a:r>
            <a:r>
              <a:rPr lang="en-US" dirty="0"/>
              <a:t>(sprains, bone fractures, burns, bruises</a:t>
            </a:r>
            <a:r>
              <a:rPr lang="en-US" dirty="0" smtClean="0"/>
              <a:t>)-special nerve </a:t>
            </a:r>
            <a:r>
              <a:rPr lang="en-US" dirty="0" smtClean="0"/>
              <a:t>endings </a:t>
            </a:r>
            <a:r>
              <a:rPr lang="en-US" dirty="0" smtClean="0"/>
              <a:t>which heal with </a:t>
            </a:r>
            <a:r>
              <a:rPr lang="en-US" dirty="0" smtClean="0"/>
              <a:t>time…somatic and visceral pain,</a:t>
            </a:r>
            <a:endParaRPr lang="en-US" dirty="0"/>
          </a:p>
          <a:p>
            <a:r>
              <a:rPr lang="en-US" b="1" dirty="0"/>
              <a:t>Neuropathic Pain </a:t>
            </a:r>
            <a:r>
              <a:rPr lang="en-US" dirty="0"/>
              <a:t>(shingles, neuralgia, phantom limb pain, C</a:t>
            </a:r>
            <a:r>
              <a:rPr lang="en-US" dirty="0" smtClean="0"/>
              <a:t>arpal Tunnel Syndrome /CTS</a:t>
            </a:r>
            <a:r>
              <a:rPr lang="en-US" dirty="0"/>
              <a:t>, peripheral neuropathy</a:t>
            </a:r>
            <a:r>
              <a:rPr lang="en-US" dirty="0" smtClean="0"/>
              <a:t>)-nervous system dysfunction pain</a:t>
            </a:r>
            <a:endParaRPr lang="en-US" dirty="0"/>
          </a:p>
          <a:p>
            <a:r>
              <a:rPr lang="en-US" b="1" dirty="0"/>
              <a:t>Mixed category Pain </a:t>
            </a:r>
            <a:r>
              <a:rPr lang="en-US" dirty="0"/>
              <a:t>(migraine headaches</a:t>
            </a:r>
            <a:r>
              <a:rPr lang="en-US" dirty="0" smtClean="0"/>
              <a:t>)-complex mixture of nociceptive and neuropathic</a:t>
            </a:r>
          </a:p>
          <a:p>
            <a:r>
              <a:rPr lang="en-US" b="1" dirty="0" smtClean="0"/>
              <a:t>Central Pain</a:t>
            </a:r>
            <a:r>
              <a:rPr lang="en-US" dirty="0" smtClean="0"/>
              <a:t>-caused by dysfunction of nervous system such as Fibromyalgia</a:t>
            </a:r>
            <a:endParaRPr lang="en-US" dirty="0"/>
          </a:p>
          <a:p>
            <a:pPr marL="0" indent="0">
              <a:buNone/>
            </a:pP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603" y="420781"/>
            <a:ext cx="20955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263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877"/>
            <a:ext cx="8846288" cy="889029"/>
          </a:xfrm>
        </p:spPr>
        <p:txBody>
          <a:bodyPr>
            <a:normAutofit/>
          </a:bodyPr>
          <a:lstStyle/>
          <a:p>
            <a:r>
              <a:rPr lang="en-US" sz="3600" b="1" dirty="0"/>
              <a:t>Undertreated Pain </a:t>
            </a:r>
            <a:r>
              <a:rPr lang="en-US" sz="3600" b="1" dirty="0" err="1" smtClean="0"/>
              <a:t>vs</a:t>
            </a:r>
            <a:r>
              <a:rPr lang="en-US" sz="3600" b="1" dirty="0" smtClean="0"/>
              <a:t> </a:t>
            </a:r>
            <a:r>
              <a:rPr lang="en-US" sz="3600" b="1" dirty="0"/>
              <a:t>Over-Prescribing</a:t>
            </a:r>
          </a:p>
        </p:txBody>
      </p:sp>
      <p:sp>
        <p:nvSpPr>
          <p:cNvPr id="3" name="Content Placeholder 2"/>
          <p:cNvSpPr>
            <a:spLocks noGrp="1"/>
          </p:cNvSpPr>
          <p:nvPr>
            <p:ph idx="1"/>
          </p:nvPr>
        </p:nvSpPr>
        <p:spPr>
          <a:xfrm>
            <a:off x="457200" y="1801906"/>
            <a:ext cx="8229600" cy="4609528"/>
          </a:xfrm>
        </p:spPr>
        <p:txBody>
          <a:bodyPr>
            <a:normAutofit fontScale="92500" lnSpcReduction="20000"/>
          </a:bodyPr>
          <a:lstStyle/>
          <a:p>
            <a:pPr marL="0" indent="0">
              <a:buNone/>
            </a:pPr>
            <a:endParaRPr lang="en-US" dirty="0" smtClean="0"/>
          </a:p>
          <a:p>
            <a:pPr marL="0" indent="0">
              <a:buNone/>
            </a:pPr>
            <a:r>
              <a:rPr lang="en-US" b="1" dirty="0" smtClean="0"/>
              <a:t>                    </a:t>
            </a:r>
            <a:r>
              <a:rPr lang="en-US" b="1" dirty="0" smtClean="0"/>
              <a:t>Contributing </a:t>
            </a:r>
            <a:r>
              <a:rPr lang="en-US" b="1" dirty="0"/>
              <a:t>Factors</a:t>
            </a:r>
          </a:p>
          <a:p>
            <a:pPr marL="0" indent="0">
              <a:buNone/>
            </a:pPr>
            <a:endParaRPr lang="en-US" dirty="0"/>
          </a:p>
          <a:p>
            <a:r>
              <a:rPr lang="en-US" dirty="0"/>
              <a:t>Lack of knowledge among prescribers about current pain management guidelines, risk management </a:t>
            </a:r>
            <a:r>
              <a:rPr lang="en-US" dirty="0" smtClean="0"/>
              <a:t>practices </a:t>
            </a:r>
            <a:r>
              <a:rPr lang="en-US" dirty="0"/>
              <a:t>and research in pain medicine</a:t>
            </a:r>
            <a:r>
              <a:rPr lang="en-US" dirty="0" smtClean="0"/>
              <a:t>.</a:t>
            </a:r>
          </a:p>
          <a:p>
            <a:pPr marL="0" indent="0">
              <a:buNone/>
            </a:pPr>
            <a:endParaRPr lang="en-US" dirty="0"/>
          </a:p>
          <a:p>
            <a:r>
              <a:rPr lang="en-US" dirty="0"/>
              <a:t>Lack of knowledge among prescribers about addiction, dependence and misuse.</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412" y="2031626"/>
            <a:ext cx="18653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39" y="2031626"/>
            <a:ext cx="1841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862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solidFill>
                  <a:srgbClr val="211D1E"/>
                </a:solidFill>
                <a:latin typeface="Myriad Pro"/>
              </a:rPr>
              <a:t>2015 </a:t>
            </a:r>
            <a:br>
              <a:rPr lang="en-US" sz="2800" b="1" dirty="0">
                <a:solidFill>
                  <a:srgbClr val="211D1E"/>
                </a:solidFill>
                <a:latin typeface="Myriad Pro"/>
              </a:rPr>
            </a:br>
            <a:r>
              <a:rPr lang="en-US" sz="2800" b="1" dirty="0">
                <a:solidFill>
                  <a:srgbClr val="211D1E"/>
                </a:solidFill>
                <a:latin typeface="Myriad Pro"/>
              </a:rPr>
              <a:t>National Drug Threat Assessment (NDTA</a:t>
            </a:r>
            <a:r>
              <a:rPr lang="en-US" sz="2800" b="1" dirty="0" smtClean="0">
                <a:solidFill>
                  <a:srgbClr val="211D1E"/>
                </a:solidFill>
                <a:latin typeface="Myriad Pro"/>
              </a:rPr>
              <a:t>) Summary</a:t>
            </a:r>
            <a:endParaRPr lang="en-US" dirty="0"/>
          </a:p>
        </p:txBody>
      </p:sp>
      <p:pic>
        <p:nvPicPr>
          <p:cNvPr id="4" name="Content Placeholder 3">
            <a:hlinkClick r:id="rId2"/>
          </p:cNvPr>
          <p:cNvPicPr>
            <a:picLocks noGrp="1" noChangeAspect="1"/>
          </p:cNvPicPr>
          <p:nvPr>
            <p:ph idx="1"/>
          </p:nvPr>
        </p:nvPicPr>
        <p:blipFill>
          <a:blip r:embed="rId3"/>
          <a:stretch>
            <a:fillRect/>
          </a:stretch>
        </p:blipFill>
        <p:spPr>
          <a:xfrm>
            <a:off x="2400647" y="2157413"/>
            <a:ext cx="4342705" cy="3968750"/>
          </a:xfrm>
          <a:prstGeom prst="rect">
            <a:avLst/>
          </a:prstGeom>
        </p:spPr>
      </p:pic>
    </p:spTree>
    <p:extLst>
      <p:ext uri="{BB962C8B-B14F-4D97-AF65-F5344CB8AC3E}">
        <p14:creationId xmlns:p14="http://schemas.microsoft.com/office/powerpoint/2010/main" val="3201986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1" y="912676"/>
            <a:ext cx="8899451" cy="1143000"/>
          </a:xfrm>
        </p:spPr>
        <p:txBody>
          <a:bodyPr>
            <a:noAutofit/>
          </a:bodyPr>
          <a:lstStyle/>
          <a:p>
            <a:r>
              <a:rPr lang="en-US" sz="2800" b="1" dirty="0">
                <a:solidFill>
                  <a:srgbClr val="211D1E"/>
                </a:solidFill>
                <a:latin typeface="Myriad Pro"/>
              </a:rPr>
              <a:t>2015 </a:t>
            </a:r>
            <a:r>
              <a:rPr lang="en-US" sz="2800" b="1" dirty="0" smtClean="0">
                <a:solidFill>
                  <a:srgbClr val="211D1E"/>
                </a:solidFill>
                <a:latin typeface="Myriad Pro"/>
              </a:rPr>
              <a:t/>
            </a:r>
            <a:br>
              <a:rPr lang="en-US" sz="2800" b="1" dirty="0" smtClean="0">
                <a:solidFill>
                  <a:srgbClr val="211D1E"/>
                </a:solidFill>
                <a:latin typeface="Myriad Pro"/>
              </a:rPr>
            </a:br>
            <a:r>
              <a:rPr lang="en-US" sz="2800" b="1" dirty="0" smtClean="0">
                <a:solidFill>
                  <a:srgbClr val="211D1E"/>
                </a:solidFill>
                <a:latin typeface="Myriad Pro"/>
              </a:rPr>
              <a:t>National </a:t>
            </a:r>
            <a:r>
              <a:rPr lang="en-US" sz="2800" b="1" dirty="0">
                <a:solidFill>
                  <a:srgbClr val="211D1E"/>
                </a:solidFill>
                <a:latin typeface="Myriad Pro"/>
              </a:rPr>
              <a:t>Drug Threat Assessment (NDTA</a:t>
            </a:r>
            <a:r>
              <a:rPr lang="en-US" sz="2800" b="1" dirty="0" smtClean="0">
                <a:solidFill>
                  <a:srgbClr val="211D1E"/>
                </a:solidFill>
                <a:latin typeface="Myriad Pro"/>
              </a:rPr>
              <a:t>)</a:t>
            </a:r>
            <a:endParaRPr lang="en-US" sz="2800" b="1" dirty="0"/>
          </a:p>
        </p:txBody>
      </p:sp>
      <p:sp>
        <p:nvSpPr>
          <p:cNvPr id="3" name="Content Placeholder 2"/>
          <p:cNvSpPr>
            <a:spLocks noGrp="1"/>
          </p:cNvSpPr>
          <p:nvPr>
            <p:ph idx="1"/>
          </p:nvPr>
        </p:nvSpPr>
        <p:spPr>
          <a:xfrm>
            <a:off x="170121" y="2264735"/>
            <a:ext cx="8825023" cy="4465674"/>
          </a:xfrm>
        </p:spPr>
        <p:txBody>
          <a:bodyPr>
            <a:normAutofit fontScale="92500" lnSpcReduction="10000"/>
          </a:bodyPr>
          <a:lstStyle/>
          <a:p>
            <a:pPr marL="0" indent="0">
              <a:buNone/>
            </a:pPr>
            <a:r>
              <a:rPr lang="en-US" dirty="0" smtClean="0">
                <a:solidFill>
                  <a:srgbClr val="211D1E"/>
                </a:solidFill>
                <a:latin typeface="Myriad Pro"/>
              </a:rPr>
              <a:t>The </a:t>
            </a:r>
            <a:r>
              <a:rPr lang="en-US" dirty="0">
                <a:solidFill>
                  <a:srgbClr val="211D1E"/>
                </a:solidFill>
                <a:latin typeface="Myriad Pro"/>
              </a:rPr>
              <a:t>Centers for Disease Control and Prevention reported that </a:t>
            </a:r>
            <a:r>
              <a:rPr lang="en-US" b="1" dirty="0">
                <a:solidFill>
                  <a:srgbClr val="FF0000"/>
                </a:solidFill>
                <a:latin typeface="Myriad Pro"/>
              </a:rPr>
              <a:t>46,471</a:t>
            </a:r>
            <a:r>
              <a:rPr lang="en-US" dirty="0">
                <a:solidFill>
                  <a:srgbClr val="211D1E"/>
                </a:solidFill>
                <a:latin typeface="Myriad Pro"/>
              </a:rPr>
              <a:t> of our citizens </a:t>
            </a:r>
            <a:r>
              <a:rPr lang="en-US" b="1" dirty="0">
                <a:solidFill>
                  <a:srgbClr val="FF0000"/>
                </a:solidFill>
                <a:latin typeface="Myriad Pro"/>
              </a:rPr>
              <a:t>died of a drug overdose in 2013,</a:t>
            </a:r>
            <a:r>
              <a:rPr lang="en-US" b="1" dirty="0">
                <a:solidFill>
                  <a:srgbClr val="211D1E"/>
                </a:solidFill>
                <a:latin typeface="Myriad Pro"/>
              </a:rPr>
              <a:t> </a:t>
            </a:r>
            <a:r>
              <a:rPr lang="en-US" dirty="0">
                <a:solidFill>
                  <a:srgbClr val="211D1E"/>
                </a:solidFill>
                <a:latin typeface="Myriad Pro"/>
              </a:rPr>
              <a:t>the most recent year for which this information is available. Drug overdose deaths have become the leading cause of injury death in the United States, surpassing the number of deaths by motor vehicles and by firearms every year since 2008. </a:t>
            </a:r>
            <a:r>
              <a:rPr lang="en-US" b="1" i="1" dirty="0">
                <a:solidFill>
                  <a:srgbClr val="FF0000"/>
                </a:solidFill>
                <a:latin typeface="Myriad Pro"/>
              </a:rPr>
              <a:t>Overdose deaths, particularly from prescription drugs and heroin, have reached epidemic levels.</a:t>
            </a:r>
            <a:endParaRPr lang="en-US" b="1" i="1" dirty="0">
              <a:solidFill>
                <a:srgbClr val="FF0000"/>
              </a:solidFill>
            </a:endParaRPr>
          </a:p>
        </p:txBody>
      </p:sp>
    </p:spTree>
    <p:extLst>
      <p:ext uri="{BB962C8B-B14F-4D97-AF65-F5344CB8AC3E}">
        <p14:creationId xmlns:p14="http://schemas.microsoft.com/office/powerpoint/2010/main" val="4208640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WVDE_Official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1733</TotalTime>
  <Words>2492</Words>
  <Application>Microsoft Office PowerPoint</Application>
  <PresentationFormat>On-screen Show (4:3)</PresentationFormat>
  <Paragraphs>282</Paragraphs>
  <Slides>55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Myriad Pro</vt:lpstr>
      <vt:lpstr>2014WVDE_OfficialPPT</vt:lpstr>
      <vt:lpstr>Best Practice in  Chronic Pain and Drug Misuse</vt:lpstr>
      <vt:lpstr>Objectives</vt:lpstr>
      <vt:lpstr>Opioids are commonly prescribed for pain </vt:lpstr>
      <vt:lpstr>The WV Story…</vt:lpstr>
      <vt:lpstr>The epidemiology of chronic pain  and misuse of opioids</vt:lpstr>
      <vt:lpstr>           Types of Pain</vt:lpstr>
      <vt:lpstr>Undertreated Pain vs Over-Prescribing</vt:lpstr>
      <vt:lpstr>2015  National Drug Threat Assessment (NDTA) Summary</vt:lpstr>
      <vt:lpstr>2015  National Drug Threat Assessment (NDTA)</vt:lpstr>
      <vt:lpstr>2015  National Drug Threat Assessment (NDTA)</vt:lpstr>
      <vt:lpstr>PowerPoint Presentation</vt:lpstr>
      <vt:lpstr>PowerPoint Presentation</vt:lpstr>
      <vt:lpstr>Opioids</vt:lpstr>
      <vt:lpstr>PowerPoint Presentation</vt:lpstr>
      <vt:lpstr>Opioids</vt:lpstr>
      <vt:lpstr>West Virginia Stats</vt:lpstr>
      <vt:lpstr>WV Overdose Deaths by Year</vt:lpstr>
      <vt:lpstr>CDC/NCHS, National Vital Statistics System, Mortality Data</vt:lpstr>
      <vt:lpstr>CDC/NCHS, National Vital Statistics System, Mortality Data</vt:lpstr>
      <vt:lpstr>Fundamental Tenets of  Responsible Opioid Prescribing</vt:lpstr>
      <vt:lpstr>Patient Evaluation  Pain Assessment</vt:lpstr>
      <vt:lpstr>Pain Assessment Tools</vt:lpstr>
      <vt:lpstr>Tools for Assessing Pain</vt:lpstr>
      <vt:lpstr>Tools for Assessing Addiction Risk</vt:lpstr>
      <vt:lpstr>Patient Evaluation</vt:lpstr>
      <vt:lpstr>Informed Consent</vt:lpstr>
      <vt:lpstr>The WV Story…</vt:lpstr>
      <vt:lpstr>Treatment Plan Guidelines</vt:lpstr>
      <vt:lpstr>Treatment Plan Documentation</vt:lpstr>
      <vt:lpstr>Opioid Care Plan</vt:lpstr>
      <vt:lpstr>Periodic Review Guidelines</vt:lpstr>
      <vt:lpstr>Monitoring &amp; Documentation</vt:lpstr>
      <vt:lpstr>Patient Education </vt:lpstr>
      <vt:lpstr>Prescription Drug Monitoring Programs (PDMP’s)</vt:lpstr>
      <vt:lpstr>Patient Education &amp;  Disclosure Urine Screen</vt:lpstr>
      <vt:lpstr>Opioid Misuse Behaviors to Monitor</vt:lpstr>
      <vt:lpstr>Key Universal Precautions in  Prescribing Controlled Substances</vt:lpstr>
      <vt:lpstr> WV Board of Medicine (WVBOM) Policy for the Use of Opioid Analgesics in the Treatment of Chronic Pain </vt:lpstr>
      <vt:lpstr>PowerPoint Presentation</vt:lpstr>
      <vt:lpstr>PowerPoint Presentation</vt:lpstr>
      <vt:lpstr>Can WE turn this around?</vt:lpstr>
      <vt:lpstr>Best Practices for Prescribing &amp; Preventing Diversion</vt:lpstr>
      <vt:lpstr>The Dilemma Can we treat pain effectively without addiction?</vt:lpstr>
      <vt:lpstr>Safe Use, Storage and Disposal of Opioid Drug</vt:lpstr>
      <vt:lpstr>Disposal in Household Trash </vt:lpstr>
      <vt:lpstr>PowerPoint Presentation</vt:lpstr>
      <vt:lpstr>Flushing of Certain Medicines  (FDA, 2016)</vt:lpstr>
      <vt:lpstr>Flushing of Certain Medicines</vt:lpstr>
      <vt:lpstr>Medicines Recommended for Disposal by Flushing </vt:lpstr>
      <vt:lpstr>According to WVBE Medication Policy, Remember to Report at School…</vt:lpstr>
      <vt:lpstr>Accidental exposure to medicine in the home is a major source of unintentional poisonings in the United States</vt:lpstr>
      <vt:lpstr>What does this mean as a nurse and a teacher?</vt:lpstr>
      <vt:lpstr>Solutions</vt:lpstr>
      <vt:lpstr>Take Home Messages</vt:lpstr>
      <vt:lpstr>PowerPoint Presentation</vt:lpstr>
    </vt:vector>
  </TitlesOfParts>
  <Company>West 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Becky King</cp:lastModifiedBy>
  <cp:revision>66</cp:revision>
  <cp:lastPrinted>2013-07-25T15:22:57Z</cp:lastPrinted>
  <dcterms:created xsi:type="dcterms:W3CDTF">2013-01-30T16:54:38Z</dcterms:created>
  <dcterms:modified xsi:type="dcterms:W3CDTF">2017-02-27T04:55:43Z</dcterms:modified>
</cp:coreProperties>
</file>