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handoutMasterIdLst>
    <p:handoutMasterId r:id="rId30"/>
  </p:handoutMasterIdLst>
  <p:sldIdLst>
    <p:sldId id="256" r:id="rId2"/>
    <p:sldId id="260" r:id="rId3"/>
    <p:sldId id="261" r:id="rId4"/>
    <p:sldId id="276" r:id="rId5"/>
    <p:sldId id="262" r:id="rId6"/>
    <p:sldId id="263" r:id="rId7"/>
    <p:sldId id="264" r:id="rId8"/>
    <p:sldId id="265" r:id="rId9"/>
    <p:sldId id="266" r:id="rId10"/>
    <p:sldId id="267" r:id="rId11"/>
    <p:sldId id="268" r:id="rId12"/>
    <p:sldId id="269" r:id="rId13"/>
    <p:sldId id="270" r:id="rId14"/>
    <p:sldId id="271" r:id="rId15"/>
    <p:sldId id="259" r:id="rId16"/>
    <p:sldId id="272" r:id="rId17"/>
    <p:sldId id="283" r:id="rId18"/>
    <p:sldId id="282" r:id="rId19"/>
    <p:sldId id="285" r:id="rId20"/>
    <p:sldId id="286" r:id="rId21"/>
    <p:sldId id="289" r:id="rId22"/>
    <p:sldId id="287" r:id="rId23"/>
    <p:sldId id="277" r:id="rId24"/>
    <p:sldId id="279" r:id="rId25"/>
    <p:sldId id="281"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7843E-8486-4740-B5E1-5F2642461D3B}" type="doc">
      <dgm:prSet loTypeId="urn:microsoft.com/office/officeart/2005/8/layout/cycle4#1" loCatId="cycle" qsTypeId="urn:microsoft.com/office/officeart/2005/8/quickstyle/simple2" qsCatId="simple" csTypeId="urn:microsoft.com/office/officeart/2005/8/colors/accent3_2" csCatId="accent3" phldr="1"/>
      <dgm:spPr/>
      <dgm:t>
        <a:bodyPr/>
        <a:lstStyle/>
        <a:p>
          <a:endParaRPr lang="en-US"/>
        </a:p>
      </dgm:t>
    </dgm:pt>
    <dgm:pt modelId="{0667082B-36EE-482B-BEA9-060A0A415FDF}">
      <dgm:prSet phldrT="[Text]" custT="1"/>
      <dgm:spPr/>
      <dgm:t>
        <a:bodyPr/>
        <a:lstStyle/>
        <a:p>
          <a:r>
            <a:rPr lang="en-US" sz="2400" dirty="0" smtClean="0">
              <a:solidFill>
                <a:srgbClr val="000066"/>
              </a:solidFill>
              <a:latin typeface="Arial" pitchFamily="34" charset="0"/>
              <a:cs typeface="Arial" pitchFamily="34" charset="0"/>
            </a:rPr>
            <a:t>Acute Trauma</a:t>
          </a:r>
          <a:endParaRPr lang="en-US" sz="2400" dirty="0">
            <a:solidFill>
              <a:srgbClr val="000066"/>
            </a:solidFill>
            <a:latin typeface="Arial" pitchFamily="34" charset="0"/>
            <a:cs typeface="Arial" pitchFamily="34" charset="0"/>
          </a:endParaRPr>
        </a:p>
      </dgm:t>
    </dgm:pt>
    <dgm:pt modelId="{643E61C3-7F0B-41BA-A9A2-C419F2D8BD25}" type="parTrans" cxnId="{D6501FD0-D838-4823-BC97-AC5AD87B7BD0}">
      <dgm:prSet/>
      <dgm:spPr/>
      <dgm:t>
        <a:bodyPr/>
        <a:lstStyle/>
        <a:p>
          <a:endParaRPr lang="en-US"/>
        </a:p>
      </dgm:t>
    </dgm:pt>
    <dgm:pt modelId="{B0DCC6AD-7917-450A-B452-9D535F3B3956}" type="sibTrans" cxnId="{D6501FD0-D838-4823-BC97-AC5AD87B7BD0}">
      <dgm:prSet/>
      <dgm:spPr/>
      <dgm:t>
        <a:bodyPr/>
        <a:lstStyle/>
        <a:p>
          <a:endParaRPr lang="en-US"/>
        </a:p>
      </dgm:t>
    </dgm:pt>
    <dgm:pt modelId="{940E6B78-1E4A-41F7-9218-F7E57FEC07AB}">
      <dgm:prSet phldrT="[Text]" custT="1"/>
      <dgm:spPr/>
      <dgm:t>
        <a:bodyPr/>
        <a:lstStyle/>
        <a:p>
          <a:r>
            <a:rPr lang="en-US" sz="2400" dirty="0" smtClean="0">
              <a:solidFill>
                <a:srgbClr val="000066"/>
              </a:solidFill>
              <a:latin typeface="Arial" pitchFamily="34" charset="0"/>
              <a:cs typeface="Arial" pitchFamily="34" charset="0"/>
            </a:rPr>
            <a:t>Chronic Trauma</a:t>
          </a:r>
          <a:endParaRPr lang="en-US" sz="2400" dirty="0">
            <a:solidFill>
              <a:srgbClr val="000066"/>
            </a:solidFill>
            <a:latin typeface="Arial" pitchFamily="34" charset="0"/>
            <a:cs typeface="Arial" pitchFamily="34" charset="0"/>
          </a:endParaRPr>
        </a:p>
      </dgm:t>
    </dgm:pt>
    <dgm:pt modelId="{F3F27E6C-5950-4E7C-8F46-F1749626420D}" type="parTrans" cxnId="{397F66A6-36D9-4A9A-AE0F-8BF35CFEA6B9}">
      <dgm:prSet/>
      <dgm:spPr/>
      <dgm:t>
        <a:bodyPr/>
        <a:lstStyle/>
        <a:p>
          <a:endParaRPr lang="en-US"/>
        </a:p>
      </dgm:t>
    </dgm:pt>
    <dgm:pt modelId="{0FEF7B3E-9604-495E-8E34-0B6564CBEEA3}" type="sibTrans" cxnId="{397F66A6-36D9-4A9A-AE0F-8BF35CFEA6B9}">
      <dgm:prSet/>
      <dgm:spPr/>
      <dgm:t>
        <a:bodyPr/>
        <a:lstStyle/>
        <a:p>
          <a:endParaRPr lang="en-US"/>
        </a:p>
      </dgm:t>
    </dgm:pt>
    <dgm:pt modelId="{4EC0FD3A-0CA8-4CF6-A067-184252970D71}">
      <dgm:prSet phldrT="[Text]" custT="1"/>
      <dgm:spPr/>
      <dgm:t>
        <a:bodyPr/>
        <a:lstStyle/>
        <a:p>
          <a:pPr algn="ctr"/>
          <a:r>
            <a:rPr lang="en-US" sz="2400" dirty="0" smtClean="0">
              <a:solidFill>
                <a:srgbClr val="000066"/>
              </a:solidFill>
              <a:latin typeface="Arial" pitchFamily="34" charset="0"/>
              <a:cs typeface="Arial" pitchFamily="34" charset="0"/>
            </a:rPr>
            <a:t>System Induced Trauma</a:t>
          </a:r>
          <a:endParaRPr lang="en-US" sz="2400" dirty="0">
            <a:solidFill>
              <a:srgbClr val="000066"/>
            </a:solidFill>
            <a:latin typeface="Arial" pitchFamily="34" charset="0"/>
            <a:cs typeface="Arial" pitchFamily="34" charset="0"/>
          </a:endParaRPr>
        </a:p>
      </dgm:t>
    </dgm:pt>
    <dgm:pt modelId="{767F8064-38A7-4D0F-9630-42B81190AF1B}" type="parTrans" cxnId="{6CE30A12-F41B-48F0-A23D-C89705596177}">
      <dgm:prSet/>
      <dgm:spPr/>
      <dgm:t>
        <a:bodyPr/>
        <a:lstStyle/>
        <a:p>
          <a:endParaRPr lang="en-US"/>
        </a:p>
      </dgm:t>
    </dgm:pt>
    <dgm:pt modelId="{82507C26-170C-4DA0-AC50-67A926AD7613}" type="sibTrans" cxnId="{6CE30A12-F41B-48F0-A23D-C89705596177}">
      <dgm:prSet/>
      <dgm:spPr/>
      <dgm:t>
        <a:bodyPr/>
        <a:lstStyle/>
        <a:p>
          <a:endParaRPr lang="en-US"/>
        </a:p>
      </dgm:t>
    </dgm:pt>
    <dgm:pt modelId="{6BAF0471-1694-43C9-8E31-2F40B0761909}">
      <dgm:prSet phldrT="[Text]" custT="1"/>
      <dgm:spPr/>
      <dgm:t>
        <a:bodyPr/>
        <a:lstStyle/>
        <a:p>
          <a:r>
            <a:rPr lang="en-US" sz="2400" dirty="0" smtClean="0">
              <a:solidFill>
                <a:srgbClr val="000066"/>
              </a:solidFill>
              <a:latin typeface="Arial" pitchFamily="34" charset="0"/>
              <a:cs typeface="Arial" pitchFamily="34" charset="0"/>
            </a:rPr>
            <a:t>Complex Trauma</a:t>
          </a:r>
          <a:endParaRPr lang="en-US" sz="2400" dirty="0">
            <a:solidFill>
              <a:srgbClr val="000066"/>
            </a:solidFill>
            <a:latin typeface="Arial" pitchFamily="34" charset="0"/>
            <a:cs typeface="Arial" pitchFamily="34" charset="0"/>
          </a:endParaRPr>
        </a:p>
      </dgm:t>
    </dgm:pt>
    <dgm:pt modelId="{5FC56C0D-0E57-4572-80AC-8AA56DF8C858}" type="parTrans" cxnId="{201A1DBB-A95B-4771-9ABE-780DFA9D5A75}">
      <dgm:prSet/>
      <dgm:spPr/>
      <dgm:t>
        <a:bodyPr/>
        <a:lstStyle/>
        <a:p>
          <a:endParaRPr lang="en-US"/>
        </a:p>
      </dgm:t>
    </dgm:pt>
    <dgm:pt modelId="{8F0DADE1-5087-4CE8-B091-AB3DDB37B65F}" type="sibTrans" cxnId="{201A1DBB-A95B-4771-9ABE-780DFA9D5A75}">
      <dgm:prSet/>
      <dgm:spPr/>
      <dgm:t>
        <a:bodyPr/>
        <a:lstStyle/>
        <a:p>
          <a:endParaRPr lang="en-US"/>
        </a:p>
      </dgm:t>
    </dgm:pt>
    <dgm:pt modelId="{97AECBA8-5FDF-4F08-8A9D-6CC9D2F2A6C3}" type="pres">
      <dgm:prSet presAssocID="{3427843E-8486-4740-B5E1-5F2642461D3B}" presName="cycleMatrixDiagram" presStyleCnt="0">
        <dgm:presLayoutVars>
          <dgm:chMax val="1"/>
          <dgm:dir/>
          <dgm:animLvl val="lvl"/>
          <dgm:resizeHandles val="exact"/>
        </dgm:presLayoutVars>
      </dgm:prSet>
      <dgm:spPr/>
      <dgm:t>
        <a:bodyPr/>
        <a:lstStyle/>
        <a:p>
          <a:endParaRPr lang="en-US"/>
        </a:p>
      </dgm:t>
    </dgm:pt>
    <dgm:pt modelId="{E4802985-A414-4F85-BEDF-EDC8CFE29BDA}" type="pres">
      <dgm:prSet presAssocID="{3427843E-8486-4740-B5E1-5F2642461D3B}" presName="children" presStyleCnt="0"/>
      <dgm:spPr/>
    </dgm:pt>
    <dgm:pt modelId="{492A7D79-4A80-4F4E-9603-E6983E6DA3FE}" type="pres">
      <dgm:prSet presAssocID="{3427843E-8486-4740-B5E1-5F2642461D3B}" presName="childPlaceholder" presStyleCnt="0"/>
      <dgm:spPr/>
    </dgm:pt>
    <dgm:pt modelId="{F6C11AEB-F3BE-4E89-A68E-04136E24CE47}" type="pres">
      <dgm:prSet presAssocID="{3427843E-8486-4740-B5E1-5F2642461D3B}" presName="circle" presStyleCnt="0"/>
      <dgm:spPr/>
    </dgm:pt>
    <dgm:pt modelId="{EEEF02C2-28AC-4669-A003-9A48B6D4D73A}" type="pres">
      <dgm:prSet presAssocID="{3427843E-8486-4740-B5E1-5F2642461D3B}" presName="quadrant1" presStyleLbl="node1" presStyleIdx="0" presStyleCnt="4" custLinFactNeighborX="-509" custLinFactNeighborY="-509">
        <dgm:presLayoutVars>
          <dgm:chMax val="1"/>
          <dgm:bulletEnabled val="1"/>
        </dgm:presLayoutVars>
      </dgm:prSet>
      <dgm:spPr/>
      <dgm:t>
        <a:bodyPr/>
        <a:lstStyle/>
        <a:p>
          <a:endParaRPr lang="en-US"/>
        </a:p>
      </dgm:t>
    </dgm:pt>
    <dgm:pt modelId="{FE977765-FE8C-4D4C-AC6C-E32E2B9CD69D}" type="pres">
      <dgm:prSet presAssocID="{3427843E-8486-4740-B5E1-5F2642461D3B}" presName="quadrant2" presStyleLbl="node1" presStyleIdx="1" presStyleCnt="4">
        <dgm:presLayoutVars>
          <dgm:chMax val="1"/>
          <dgm:bulletEnabled val="1"/>
        </dgm:presLayoutVars>
      </dgm:prSet>
      <dgm:spPr/>
      <dgm:t>
        <a:bodyPr/>
        <a:lstStyle/>
        <a:p>
          <a:endParaRPr lang="en-US"/>
        </a:p>
      </dgm:t>
    </dgm:pt>
    <dgm:pt modelId="{100CE537-8181-4F0F-A975-E3CF46796646}" type="pres">
      <dgm:prSet presAssocID="{3427843E-8486-4740-B5E1-5F2642461D3B}" presName="quadrant3" presStyleLbl="node1" presStyleIdx="2" presStyleCnt="4">
        <dgm:presLayoutVars>
          <dgm:chMax val="1"/>
          <dgm:bulletEnabled val="1"/>
        </dgm:presLayoutVars>
      </dgm:prSet>
      <dgm:spPr/>
      <dgm:t>
        <a:bodyPr/>
        <a:lstStyle/>
        <a:p>
          <a:endParaRPr lang="en-US"/>
        </a:p>
      </dgm:t>
    </dgm:pt>
    <dgm:pt modelId="{04D90D07-511F-42EA-A3CC-6E20320A5B20}" type="pres">
      <dgm:prSet presAssocID="{3427843E-8486-4740-B5E1-5F2642461D3B}" presName="quadrant4" presStyleLbl="node1" presStyleIdx="3" presStyleCnt="4">
        <dgm:presLayoutVars>
          <dgm:chMax val="1"/>
          <dgm:bulletEnabled val="1"/>
        </dgm:presLayoutVars>
      </dgm:prSet>
      <dgm:spPr/>
      <dgm:t>
        <a:bodyPr/>
        <a:lstStyle/>
        <a:p>
          <a:endParaRPr lang="en-US"/>
        </a:p>
      </dgm:t>
    </dgm:pt>
    <dgm:pt modelId="{EE1CF3FE-AEC3-42FF-AEEB-D231F884B21A}" type="pres">
      <dgm:prSet presAssocID="{3427843E-8486-4740-B5E1-5F2642461D3B}" presName="quadrantPlaceholder" presStyleCnt="0"/>
      <dgm:spPr/>
    </dgm:pt>
    <dgm:pt modelId="{BA4EA10C-2BB3-4090-B079-F56F1BE6695C}" type="pres">
      <dgm:prSet presAssocID="{3427843E-8486-4740-B5E1-5F2642461D3B}" presName="center1" presStyleLbl="fgShp" presStyleIdx="0" presStyleCnt="2" custFlipVert="0" custFlipHor="1" custScaleX="34748" custScaleY="8492"/>
      <dgm:spPr/>
    </dgm:pt>
    <dgm:pt modelId="{2CAE18B2-6B9C-45E6-A83F-99F7B60A097A}" type="pres">
      <dgm:prSet presAssocID="{3427843E-8486-4740-B5E1-5F2642461D3B}" presName="center2" presStyleLbl="fgShp" presStyleIdx="1" presStyleCnt="2" custFlipVert="0" custFlipHor="1" custScaleX="104243" custScaleY="28471" custLinFactNeighborX="0" custLinFactNeighborY="-29970"/>
      <dgm:spPr/>
    </dgm:pt>
  </dgm:ptLst>
  <dgm:cxnLst>
    <dgm:cxn modelId="{D6501FD0-D838-4823-BC97-AC5AD87B7BD0}" srcId="{3427843E-8486-4740-B5E1-5F2642461D3B}" destId="{0667082B-36EE-482B-BEA9-060A0A415FDF}" srcOrd="0" destOrd="0" parTransId="{643E61C3-7F0B-41BA-A9A2-C419F2D8BD25}" sibTransId="{B0DCC6AD-7917-450A-B452-9D535F3B3956}"/>
    <dgm:cxn modelId="{FCBBFA3C-FBDB-4C83-807C-8BA19BF7D14D}" type="presOf" srcId="{6BAF0471-1694-43C9-8E31-2F40B0761909}" destId="{04D90D07-511F-42EA-A3CC-6E20320A5B20}" srcOrd="0" destOrd="0" presId="urn:microsoft.com/office/officeart/2005/8/layout/cycle4#1"/>
    <dgm:cxn modelId="{CFFAC4C9-E1B8-42AF-952E-3251D2F08BA7}" type="presOf" srcId="{3427843E-8486-4740-B5E1-5F2642461D3B}" destId="{97AECBA8-5FDF-4F08-8A9D-6CC9D2F2A6C3}" srcOrd="0" destOrd="0" presId="urn:microsoft.com/office/officeart/2005/8/layout/cycle4#1"/>
    <dgm:cxn modelId="{397F66A6-36D9-4A9A-AE0F-8BF35CFEA6B9}" srcId="{3427843E-8486-4740-B5E1-5F2642461D3B}" destId="{940E6B78-1E4A-41F7-9218-F7E57FEC07AB}" srcOrd="1" destOrd="0" parTransId="{F3F27E6C-5950-4E7C-8F46-F1749626420D}" sibTransId="{0FEF7B3E-9604-495E-8E34-0B6564CBEEA3}"/>
    <dgm:cxn modelId="{201A1DBB-A95B-4771-9ABE-780DFA9D5A75}" srcId="{3427843E-8486-4740-B5E1-5F2642461D3B}" destId="{6BAF0471-1694-43C9-8E31-2F40B0761909}" srcOrd="3" destOrd="0" parTransId="{5FC56C0D-0E57-4572-80AC-8AA56DF8C858}" sibTransId="{8F0DADE1-5087-4CE8-B091-AB3DDB37B65F}"/>
    <dgm:cxn modelId="{2403E49A-8847-4180-A051-7620473B8515}" type="presOf" srcId="{940E6B78-1E4A-41F7-9218-F7E57FEC07AB}" destId="{FE977765-FE8C-4D4C-AC6C-E32E2B9CD69D}" srcOrd="0" destOrd="0" presId="urn:microsoft.com/office/officeart/2005/8/layout/cycle4#1"/>
    <dgm:cxn modelId="{6CE30A12-F41B-48F0-A23D-C89705596177}" srcId="{3427843E-8486-4740-B5E1-5F2642461D3B}" destId="{4EC0FD3A-0CA8-4CF6-A067-184252970D71}" srcOrd="2" destOrd="0" parTransId="{767F8064-38A7-4D0F-9630-42B81190AF1B}" sibTransId="{82507C26-170C-4DA0-AC50-67A926AD7613}"/>
    <dgm:cxn modelId="{BC866F9D-EE40-47E7-9ED0-82261A3F5246}" type="presOf" srcId="{4EC0FD3A-0CA8-4CF6-A067-184252970D71}" destId="{100CE537-8181-4F0F-A975-E3CF46796646}" srcOrd="0" destOrd="0" presId="urn:microsoft.com/office/officeart/2005/8/layout/cycle4#1"/>
    <dgm:cxn modelId="{92A876AC-C333-4B42-ABD3-8CFB2B509084}" type="presOf" srcId="{0667082B-36EE-482B-BEA9-060A0A415FDF}" destId="{EEEF02C2-28AC-4669-A003-9A48B6D4D73A}" srcOrd="0" destOrd="0" presId="urn:microsoft.com/office/officeart/2005/8/layout/cycle4#1"/>
    <dgm:cxn modelId="{8769986E-B891-4A29-9895-787A055F0791}" type="presParOf" srcId="{97AECBA8-5FDF-4F08-8A9D-6CC9D2F2A6C3}" destId="{E4802985-A414-4F85-BEDF-EDC8CFE29BDA}" srcOrd="0" destOrd="0" presId="urn:microsoft.com/office/officeart/2005/8/layout/cycle4#1"/>
    <dgm:cxn modelId="{1DF5EB2E-9E94-437F-97F7-2819DAFDC03D}" type="presParOf" srcId="{E4802985-A414-4F85-BEDF-EDC8CFE29BDA}" destId="{492A7D79-4A80-4F4E-9603-E6983E6DA3FE}" srcOrd="0" destOrd="0" presId="urn:microsoft.com/office/officeart/2005/8/layout/cycle4#1"/>
    <dgm:cxn modelId="{BAB2B924-B361-4056-840C-F7173027727E}" type="presParOf" srcId="{97AECBA8-5FDF-4F08-8A9D-6CC9D2F2A6C3}" destId="{F6C11AEB-F3BE-4E89-A68E-04136E24CE47}" srcOrd="1" destOrd="0" presId="urn:microsoft.com/office/officeart/2005/8/layout/cycle4#1"/>
    <dgm:cxn modelId="{79966E31-8BE7-457C-8A9F-07983D4222B6}" type="presParOf" srcId="{F6C11AEB-F3BE-4E89-A68E-04136E24CE47}" destId="{EEEF02C2-28AC-4669-A003-9A48B6D4D73A}" srcOrd="0" destOrd="0" presId="urn:microsoft.com/office/officeart/2005/8/layout/cycle4#1"/>
    <dgm:cxn modelId="{75A42B21-9E15-4DD2-900B-8339E4D45DC8}" type="presParOf" srcId="{F6C11AEB-F3BE-4E89-A68E-04136E24CE47}" destId="{FE977765-FE8C-4D4C-AC6C-E32E2B9CD69D}" srcOrd="1" destOrd="0" presId="urn:microsoft.com/office/officeart/2005/8/layout/cycle4#1"/>
    <dgm:cxn modelId="{DD4C20A5-E85E-481D-9485-534D89300C0B}" type="presParOf" srcId="{F6C11AEB-F3BE-4E89-A68E-04136E24CE47}" destId="{100CE537-8181-4F0F-A975-E3CF46796646}" srcOrd="2" destOrd="0" presId="urn:microsoft.com/office/officeart/2005/8/layout/cycle4#1"/>
    <dgm:cxn modelId="{0771AC28-50D4-476B-892A-5A8B7BB02660}" type="presParOf" srcId="{F6C11AEB-F3BE-4E89-A68E-04136E24CE47}" destId="{04D90D07-511F-42EA-A3CC-6E20320A5B20}" srcOrd="3" destOrd="0" presId="urn:microsoft.com/office/officeart/2005/8/layout/cycle4#1"/>
    <dgm:cxn modelId="{35A0E976-0B6D-4544-B438-107C680ED123}" type="presParOf" srcId="{F6C11AEB-F3BE-4E89-A68E-04136E24CE47}" destId="{EE1CF3FE-AEC3-42FF-AEEB-D231F884B21A}" srcOrd="4" destOrd="0" presId="urn:microsoft.com/office/officeart/2005/8/layout/cycle4#1"/>
    <dgm:cxn modelId="{0CDAE6A9-2B30-4736-B930-269C9F9278EB}" type="presParOf" srcId="{97AECBA8-5FDF-4F08-8A9D-6CC9D2F2A6C3}" destId="{BA4EA10C-2BB3-4090-B079-F56F1BE6695C}" srcOrd="2" destOrd="0" presId="urn:microsoft.com/office/officeart/2005/8/layout/cycle4#1"/>
    <dgm:cxn modelId="{E50442FD-10DA-4D9D-8640-ED83640C30F5}" type="presParOf" srcId="{97AECBA8-5FDF-4F08-8A9D-6CC9D2F2A6C3}" destId="{2CAE18B2-6B9C-45E6-A83F-99F7B60A097A}"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D3E34-BFC1-4004-A678-8B0B4CB92CE8}"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3F659AFC-B953-44E3-88C7-B205D8049A5B}">
      <dgm:prSet phldrT="[Text]"/>
      <dgm:spPr/>
      <dgm:t>
        <a:bodyPr/>
        <a:lstStyle/>
        <a:p>
          <a:r>
            <a:rPr lang="en-US" dirty="0" smtClean="0"/>
            <a:t>Adverse Childhood Experiences</a:t>
          </a:r>
          <a:endParaRPr lang="en-US" dirty="0"/>
        </a:p>
      </dgm:t>
    </dgm:pt>
    <dgm:pt modelId="{2207FD66-8FC4-4E46-B4E1-567CCE709912}" type="parTrans" cxnId="{F36B3BFF-7429-469D-9CB6-498029BF5D2F}">
      <dgm:prSet/>
      <dgm:spPr/>
      <dgm:t>
        <a:bodyPr/>
        <a:lstStyle/>
        <a:p>
          <a:endParaRPr lang="en-US"/>
        </a:p>
      </dgm:t>
    </dgm:pt>
    <dgm:pt modelId="{B3F2EC45-BA24-4518-AE16-551F6582B1EF}" type="sibTrans" cxnId="{F36B3BFF-7429-469D-9CB6-498029BF5D2F}">
      <dgm:prSet/>
      <dgm:spPr/>
      <dgm:t>
        <a:bodyPr/>
        <a:lstStyle/>
        <a:p>
          <a:endParaRPr lang="en-US"/>
        </a:p>
      </dgm:t>
    </dgm:pt>
    <dgm:pt modelId="{FCB94958-EB64-4D98-ADE3-27965F781761}">
      <dgm:prSet phldrT="[Text]"/>
      <dgm:spPr/>
      <dgm:t>
        <a:bodyPr/>
        <a:lstStyle/>
        <a:p>
          <a:r>
            <a:rPr lang="en-US" dirty="0" smtClean="0"/>
            <a:t>Heart       Disease	</a:t>
          </a:r>
          <a:endParaRPr lang="en-US" dirty="0"/>
        </a:p>
      </dgm:t>
    </dgm:pt>
    <dgm:pt modelId="{C378612C-1C53-4D9B-B5AB-DE4A97F5507A}" type="parTrans" cxnId="{80192015-7AD0-4CFB-8237-21DA13A3CFCB}">
      <dgm:prSet/>
      <dgm:spPr/>
      <dgm:t>
        <a:bodyPr/>
        <a:lstStyle/>
        <a:p>
          <a:endParaRPr lang="en-US" dirty="0"/>
        </a:p>
      </dgm:t>
    </dgm:pt>
    <dgm:pt modelId="{5874957F-A5FC-476E-B971-9A738838F871}" type="sibTrans" cxnId="{80192015-7AD0-4CFB-8237-21DA13A3CFCB}">
      <dgm:prSet/>
      <dgm:spPr/>
      <dgm:t>
        <a:bodyPr/>
        <a:lstStyle/>
        <a:p>
          <a:endParaRPr lang="en-US"/>
        </a:p>
      </dgm:t>
    </dgm:pt>
    <dgm:pt modelId="{8B0CB7F5-F625-4EE2-AF3C-0C2DF915ECBB}">
      <dgm:prSet phldrT="[Text]"/>
      <dgm:spPr/>
      <dgm:t>
        <a:bodyPr/>
        <a:lstStyle/>
        <a:p>
          <a:r>
            <a:rPr lang="en-US" dirty="0" smtClean="0"/>
            <a:t>Chronic Lung Disease</a:t>
          </a:r>
          <a:endParaRPr lang="en-US" dirty="0"/>
        </a:p>
      </dgm:t>
    </dgm:pt>
    <dgm:pt modelId="{85F92E0C-A0FD-41B2-8A28-D4E2E94F7790}" type="parTrans" cxnId="{9B1384C0-4151-4619-969C-73496C78CEAF}">
      <dgm:prSet/>
      <dgm:spPr/>
      <dgm:t>
        <a:bodyPr/>
        <a:lstStyle/>
        <a:p>
          <a:endParaRPr lang="en-US" dirty="0"/>
        </a:p>
      </dgm:t>
    </dgm:pt>
    <dgm:pt modelId="{8EDCF8DF-CC74-4560-B7E5-8259BB434334}" type="sibTrans" cxnId="{9B1384C0-4151-4619-969C-73496C78CEAF}">
      <dgm:prSet/>
      <dgm:spPr/>
      <dgm:t>
        <a:bodyPr/>
        <a:lstStyle/>
        <a:p>
          <a:endParaRPr lang="en-US"/>
        </a:p>
      </dgm:t>
    </dgm:pt>
    <dgm:pt modelId="{1C7C9DED-9A4B-49CC-A23B-9B193C407D22}">
      <dgm:prSet phldrT="[Text]"/>
      <dgm:spPr/>
      <dgm:t>
        <a:bodyPr/>
        <a:lstStyle/>
        <a:p>
          <a:r>
            <a:rPr lang="en-US" dirty="0" smtClean="0"/>
            <a:t>Liver Disease</a:t>
          </a:r>
          <a:endParaRPr lang="en-US" dirty="0"/>
        </a:p>
      </dgm:t>
    </dgm:pt>
    <dgm:pt modelId="{F8824C46-5234-42E9-B12D-94087C71FCF0}" type="parTrans" cxnId="{2164E504-7115-4A2F-85DA-BE14930A4AB7}">
      <dgm:prSet/>
      <dgm:spPr/>
      <dgm:t>
        <a:bodyPr/>
        <a:lstStyle/>
        <a:p>
          <a:endParaRPr lang="en-US" dirty="0"/>
        </a:p>
      </dgm:t>
    </dgm:pt>
    <dgm:pt modelId="{322C46AF-FD31-4D76-9283-2D2BF2180A17}" type="sibTrans" cxnId="{2164E504-7115-4A2F-85DA-BE14930A4AB7}">
      <dgm:prSet/>
      <dgm:spPr/>
      <dgm:t>
        <a:bodyPr/>
        <a:lstStyle/>
        <a:p>
          <a:endParaRPr lang="en-US"/>
        </a:p>
      </dgm:t>
    </dgm:pt>
    <dgm:pt modelId="{EAE6CC2C-5B2C-464D-9A64-22DA7C48A584}">
      <dgm:prSet phldrT="[Text]"/>
      <dgm:spPr/>
      <dgm:t>
        <a:bodyPr/>
        <a:lstStyle/>
        <a:p>
          <a:r>
            <a:rPr lang="en-US" dirty="0" smtClean="0"/>
            <a:t>Diabetes</a:t>
          </a:r>
          <a:endParaRPr lang="en-US" dirty="0"/>
        </a:p>
      </dgm:t>
    </dgm:pt>
    <dgm:pt modelId="{DB8291A5-6689-4786-80E8-8AF77CA05CCB}" type="parTrans" cxnId="{9E74D565-D885-4B11-B367-C6A3C744FBCB}">
      <dgm:prSet/>
      <dgm:spPr/>
      <dgm:t>
        <a:bodyPr/>
        <a:lstStyle/>
        <a:p>
          <a:endParaRPr lang="en-US" dirty="0"/>
        </a:p>
      </dgm:t>
    </dgm:pt>
    <dgm:pt modelId="{D52AFFCC-9CC7-421A-B0CE-CD111BCFC6CF}" type="sibTrans" cxnId="{9E74D565-D885-4B11-B367-C6A3C744FBCB}">
      <dgm:prSet/>
      <dgm:spPr/>
      <dgm:t>
        <a:bodyPr/>
        <a:lstStyle/>
        <a:p>
          <a:endParaRPr lang="en-US"/>
        </a:p>
      </dgm:t>
    </dgm:pt>
    <dgm:pt modelId="{47A713AF-2B0F-4670-ACBA-8A7A9D763279}">
      <dgm:prSet/>
      <dgm:spPr/>
      <dgm:t>
        <a:bodyPr/>
        <a:lstStyle/>
        <a:p>
          <a:r>
            <a:rPr lang="en-US" dirty="0" smtClean="0"/>
            <a:t>Cancer</a:t>
          </a:r>
          <a:endParaRPr lang="en-US" dirty="0"/>
        </a:p>
      </dgm:t>
    </dgm:pt>
    <dgm:pt modelId="{A5A7A4C9-A77E-4889-A806-3F8115C19E3F}" type="parTrans" cxnId="{16E95C70-8C2E-47E5-BFB5-B811D0D62E95}">
      <dgm:prSet/>
      <dgm:spPr/>
      <dgm:t>
        <a:bodyPr/>
        <a:lstStyle/>
        <a:p>
          <a:endParaRPr lang="en-US" dirty="0"/>
        </a:p>
      </dgm:t>
    </dgm:pt>
    <dgm:pt modelId="{567B03CD-E89B-44FF-A846-5415D70E1DD7}" type="sibTrans" cxnId="{16E95C70-8C2E-47E5-BFB5-B811D0D62E95}">
      <dgm:prSet/>
      <dgm:spPr/>
      <dgm:t>
        <a:bodyPr/>
        <a:lstStyle/>
        <a:p>
          <a:endParaRPr lang="en-US"/>
        </a:p>
      </dgm:t>
    </dgm:pt>
    <dgm:pt modelId="{FC576F8A-A26F-4CDA-B915-72CCE2ADB558}">
      <dgm:prSet/>
      <dgm:spPr>
        <a:solidFill>
          <a:schemeClr val="accent6">
            <a:lumMod val="75000"/>
          </a:schemeClr>
        </a:solidFill>
      </dgm:spPr>
      <dgm:t>
        <a:bodyPr/>
        <a:lstStyle/>
        <a:p>
          <a:r>
            <a:rPr lang="en-US" dirty="0" smtClean="0"/>
            <a:t>Immune </a:t>
          </a:r>
        </a:p>
        <a:p>
          <a:r>
            <a:rPr lang="en-US" dirty="0" smtClean="0"/>
            <a:t>Diseases</a:t>
          </a:r>
          <a:endParaRPr lang="en-US" dirty="0"/>
        </a:p>
      </dgm:t>
    </dgm:pt>
    <dgm:pt modelId="{CEE88663-89E6-4CD7-8527-F2CB0E28BB3B}" type="parTrans" cxnId="{117D56E0-7EBE-40E9-8D51-32B25403C4F7}">
      <dgm:prSet/>
      <dgm:spPr/>
      <dgm:t>
        <a:bodyPr/>
        <a:lstStyle/>
        <a:p>
          <a:endParaRPr lang="en-US" dirty="0"/>
        </a:p>
      </dgm:t>
    </dgm:pt>
    <dgm:pt modelId="{0E04EEFE-38B4-4242-8E14-5FC2C61C36C9}" type="sibTrans" cxnId="{117D56E0-7EBE-40E9-8D51-32B25403C4F7}">
      <dgm:prSet/>
      <dgm:spPr/>
      <dgm:t>
        <a:bodyPr/>
        <a:lstStyle/>
        <a:p>
          <a:endParaRPr lang="en-US"/>
        </a:p>
      </dgm:t>
    </dgm:pt>
    <dgm:pt modelId="{162F73F1-B824-4D7F-9EB2-708396A49ABB}" type="pres">
      <dgm:prSet presAssocID="{44FD3E34-BFC1-4004-A678-8B0B4CB92CE8}" presName="cycle" presStyleCnt="0">
        <dgm:presLayoutVars>
          <dgm:chMax val="1"/>
          <dgm:dir/>
          <dgm:animLvl val="ctr"/>
          <dgm:resizeHandles val="exact"/>
        </dgm:presLayoutVars>
      </dgm:prSet>
      <dgm:spPr/>
      <dgm:t>
        <a:bodyPr/>
        <a:lstStyle/>
        <a:p>
          <a:endParaRPr lang="en-US"/>
        </a:p>
      </dgm:t>
    </dgm:pt>
    <dgm:pt modelId="{158FBF05-83BA-46BF-8FB8-C61CD15E8FC1}" type="pres">
      <dgm:prSet presAssocID="{3F659AFC-B953-44E3-88C7-B205D8049A5B}" presName="centerShape" presStyleLbl="node0" presStyleIdx="0" presStyleCnt="1" custScaleX="121943" custScaleY="95433"/>
      <dgm:spPr/>
      <dgm:t>
        <a:bodyPr/>
        <a:lstStyle/>
        <a:p>
          <a:endParaRPr lang="en-US"/>
        </a:p>
      </dgm:t>
    </dgm:pt>
    <dgm:pt modelId="{A21AA56A-60A7-4E77-A387-01F390B0BB11}" type="pres">
      <dgm:prSet presAssocID="{C378612C-1C53-4D9B-B5AB-DE4A97F5507A}" presName="Name9" presStyleLbl="parChTrans1D2" presStyleIdx="0" presStyleCnt="6"/>
      <dgm:spPr/>
      <dgm:t>
        <a:bodyPr/>
        <a:lstStyle/>
        <a:p>
          <a:endParaRPr lang="en-US"/>
        </a:p>
      </dgm:t>
    </dgm:pt>
    <dgm:pt modelId="{58538CEF-63A2-4662-B534-193A0AC4641A}" type="pres">
      <dgm:prSet presAssocID="{C378612C-1C53-4D9B-B5AB-DE4A97F5507A}" presName="connTx" presStyleLbl="parChTrans1D2" presStyleIdx="0" presStyleCnt="6"/>
      <dgm:spPr/>
      <dgm:t>
        <a:bodyPr/>
        <a:lstStyle/>
        <a:p>
          <a:endParaRPr lang="en-US"/>
        </a:p>
      </dgm:t>
    </dgm:pt>
    <dgm:pt modelId="{4CF58914-469A-4A2B-92DB-C8BBC527BC96}" type="pres">
      <dgm:prSet presAssocID="{FCB94958-EB64-4D98-ADE3-27965F781761}" presName="node" presStyleLbl="node1" presStyleIdx="0" presStyleCnt="6">
        <dgm:presLayoutVars>
          <dgm:bulletEnabled val="1"/>
        </dgm:presLayoutVars>
      </dgm:prSet>
      <dgm:spPr>
        <a:prstGeom prst="can">
          <a:avLst/>
        </a:prstGeom>
      </dgm:spPr>
      <dgm:t>
        <a:bodyPr/>
        <a:lstStyle/>
        <a:p>
          <a:endParaRPr lang="en-US"/>
        </a:p>
      </dgm:t>
    </dgm:pt>
    <dgm:pt modelId="{61557D62-1153-49B8-8AB2-62921FC3BB43}" type="pres">
      <dgm:prSet presAssocID="{85F92E0C-A0FD-41B2-8A28-D4E2E94F7790}" presName="Name9" presStyleLbl="parChTrans1D2" presStyleIdx="1" presStyleCnt="6"/>
      <dgm:spPr/>
      <dgm:t>
        <a:bodyPr/>
        <a:lstStyle/>
        <a:p>
          <a:endParaRPr lang="en-US"/>
        </a:p>
      </dgm:t>
    </dgm:pt>
    <dgm:pt modelId="{94208C8F-7D41-4524-90BA-E2A28BC9360E}" type="pres">
      <dgm:prSet presAssocID="{85F92E0C-A0FD-41B2-8A28-D4E2E94F7790}" presName="connTx" presStyleLbl="parChTrans1D2" presStyleIdx="1" presStyleCnt="6"/>
      <dgm:spPr/>
      <dgm:t>
        <a:bodyPr/>
        <a:lstStyle/>
        <a:p>
          <a:endParaRPr lang="en-US"/>
        </a:p>
      </dgm:t>
    </dgm:pt>
    <dgm:pt modelId="{33C2CA39-B60A-4B24-B837-050F3AB4EDA0}" type="pres">
      <dgm:prSet presAssocID="{8B0CB7F5-F625-4EE2-AF3C-0C2DF915ECBB}" presName="node" presStyleLbl="node1" presStyleIdx="1" presStyleCnt="6">
        <dgm:presLayoutVars>
          <dgm:bulletEnabled val="1"/>
        </dgm:presLayoutVars>
      </dgm:prSet>
      <dgm:spPr>
        <a:prstGeom prst="can">
          <a:avLst/>
        </a:prstGeom>
      </dgm:spPr>
      <dgm:t>
        <a:bodyPr/>
        <a:lstStyle/>
        <a:p>
          <a:endParaRPr lang="en-US"/>
        </a:p>
      </dgm:t>
    </dgm:pt>
    <dgm:pt modelId="{49B04545-D068-49ED-9904-45D1E0F52EC9}" type="pres">
      <dgm:prSet presAssocID="{F8824C46-5234-42E9-B12D-94087C71FCF0}" presName="Name9" presStyleLbl="parChTrans1D2" presStyleIdx="2" presStyleCnt="6"/>
      <dgm:spPr/>
      <dgm:t>
        <a:bodyPr/>
        <a:lstStyle/>
        <a:p>
          <a:endParaRPr lang="en-US"/>
        </a:p>
      </dgm:t>
    </dgm:pt>
    <dgm:pt modelId="{0C948F5F-3DD4-4FE4-973E-23C85F108D88}" type="pres">
      <dgm:prSet presAssocID="{F8824C46-5234-42E9-B12D-94087C71FCF0}" presName="connTx" presStyleLbl="parChTrans1D2" presStyleIdx="2" presStyleCnt="6"/>
      <dgm:spPr/>
      <dgm:t>
        <a:bodyPr/>
        <a:lstStyle/>
        <a:p>
          <a:endParaRPr lang="en-US"/>
        </a:p>
      </dgm:t>
    </dgm:pt>
    <dgm:pt modelId="{545A3CB6-7D89-4166-ABD2-E78501EC146C}" type="pres">
      <dgm:prSet presAssocID="{1C7C9DED-9A4B-49CC-A23B-9B193C407D22}" presName="node" presStyleLbl="node1" presStyleIdx="2" presStyleCnt="6">
        <dgm:presLayoutVars>
          <dgm:bulletEnabled val="1"/>
        </dgm:presLayoutVars>
      </dgm:prSet>
      <dgm:spPr>
        <a:prstGeom prst="can">
          <a:avLst/>
        </a:prstGeom>
      </dgm:spPr>
      <dgm:t>
        <a:bodyPr/>
        <a:lstStyle/>
        <a:p>
          <a:endParaRPr lang="en-US"/>
        </a:p>
      </dgm:t>
    </dgm:pt>
    <dgm:pt modelId="{AB21DC4D-705D-4F22-98FC-73C6379B8FC9}" type="pres">
      <dgm:prSet presAssocID="{DB8291A5-6689-4786-80E8-8AF77CA05CCB}" presName="Name9" presStyleLbl="parChTrans1D2" presStyleIdx="3" presStyleCnt="6"/>
      <dgm:spPr/>
      <dgm:t>
        <a:bodyPr/>
        <a:lstStyle/>
        <a:p>
          <a:endParaRPr lang="en-US"/>
        </a:p>
      </dgm:t>
    </dgm:pt>
    <dgm:pt modelId="{DB4E6A29-D373-4A9E-A54D-2D6F8772ABAC}" type="pres">
      <dgm:prSet presAssocID="{DB8291A5-6689-4786-80E8-8AF77CA05CCB}" presName="connTx" presStyleLbl="parChTrans1D2" presStyleIdx="3" presStyleCnt="6"/>
      <dgm:spPr/>
      <dgm:t>
        <a:bodyPr/>
        <a:lstStyle/>
        <a:p>
          <a:endParaRPr lang="en-US"/>
        </a:p>
      </dgm:t>
    </dgm:pt>
    <dgm:pt modelId="{81DC90CB-0B5F-462E-81EB-989F06BB914B}" type="pres">
      <dgm:prSet presAssocID="{EAE6CC2C-5B2C-464D-9A64-22DA7C48A584}" presName="node" presStyleLbl="node1" presStyleIdx="3" presStyleCnt="6" custRadScaleRad="100207" custRadScaleInc="-4530">
        <dgm:presLayoutVars>
          <dgm:bulletEnabled val="1"/>
        </dgm:presLayoutVars>
      </dgm:prSet>
      <dgm:spPr>
        <a:prstGeom prst="can">
          <a:avLst/>
        </a:prstGeom>
      </dgm:spPr>
      <dgm:t>
        <a:bodyPr/>
        <a:lstStyle/>
        <a:p>
          <a:endParaRPr lang="en-US"/>
        </a:p>
      </dgm:t>
    </dgm:pt>
    <dgm:pt modelId="{3CC24030-D66D-41AE-A05E-420B36BB113E}" type="pres">
      <dgm:prSet presAssocID="{A5A7A4C9-A77E-4889-A806-3F8115C19E3F}" presName="Name9" presStyleLbl="parChTrans1D2" presStyleIdx="4" presStyleCnt="6"/>
      <dgm:spPr/>
      <dgm:t>
        <a:bodyPr/>
        <a:lstStyle/>
        <a:p>
          <a:endParaRPr lang="en-US"/>
        </a:p>
      </dgm:t>
    </dgm:pt>
    <dgm:pt modelId="{7C061C5C-55D2-49FF-920C-17DA29710A65}" type="pres">
      <dgm:prSet presAssocID="{A5A7A4C9-A77E-4889-A806-3F8115C19E3F}" presName="connTx" presStyleLbl="parChTrans1D2" presStyleIdx="4" presStyleCnt="6"/>
      <dgm:spPr/>
      <dgm:t>
        <a:bodyPr/>
        <a:lstStyle/>
        <a:p>
          <a:endParaRPr lang="en-US"/>
        </a:p>
      </dgm:t>
    </dgm:pt>
    <dgm:pt modelId="{99D4DEAD-B25D-47B0-8D70-B2AB7C74F2D1}" type="pres">
      <dgm:prSet presAssocID="{47A713AF-2B0F-4670-ACBA-8A7A9D763279}" presName="node" presStyleLbl="node1" presStyleIdx="4" presStyleCnt="6">
        <dgm:presLayoutVars>
          <dgm:bulletEnabled val="1"/>
        </dgm:presLayoutVars>
      </dgm:prSet>
      <dgm:spPr>
        <a:prstGeom prst="can">
          <a:avLst/>
        </a:prstGeom>
      </dgm:spPr>
      <dgm:t>
        <a:bodyPr/>
        <a:lstStyle/>
        <a:p>
          <a:endParaRPr lang="en-US"/>
        </a:p>
      </dgm:t>
    </dgm:pt>
    <dgm:pt modelId="{2F728B38-DC6C-45E0-8DA4-C9C87B80BAD2}" type="pres">
      <dgm:prSet presAssocID="{CEE88663-89E6-4CD7-8527-F2CB0E28BB3B}" presName="Name9" presStyleLbl="parChTrans1D2" presStyleIdx="5" presStyleCnt="6"/>
      <dgm:spPr/>
      <dgm:t>
        <a:bodyPr/>
        <a:lstStyle/>
        <a:p>
          <a:endParaRPr lang="en-US"/>
        </a:p>
      </dgm:t>
    </dgm:pt>
    <dgm:pt modelId="{F4C7BB65-7661-4003-8CB6-474594CEB46C}" type="pres">
      <dgm:prSet presAssocID="{CEE88663-89E6-4CD7-8527-F2CB0E28BB3B}" presName="connTx" presStyleLbl="parChTrans1D2" presStyleIdx="5" presStyleCnt="6"/>
      <dgm:spPr/>
      <dgm:t>
        <a:bodyPr/>
        <a:lstStyle/>
        <a:p>
          <a:endParaRPr lang="en-US"/>
        </a:p>
      </dgm:t>
    </dgm:pt>
    <dgm:pt modelId="{D65180DE-8F4E-485D-B304-25D8F6967BA7}" type="pres">
      <dgm:prSet presAssocID="{FC576F8A-A26F-4CDA-B915-72CCE2ADB558}" presName="node" presStyleLbl="node1" presStyleIdx="5" presStyleCnt="6">
        <dgm:presLayoutVars>
          <dgm:bulletEnabled val="1"/>
        </dgm:presLayoutVars>
      </dgm:prSet>
      <dgm:spPr>
        <a:prstGeom prst="can">
          <a:avLst/>
        </a:prstGeom>
      </dgm:spPr>
      <dgm:t>
        <a:bodyPr/>
        <a:lstStyle/>
        <a:p>
          <a:endParaRPr lang="en-US"/>
        </a:p>
      </dgm:t>
    </dgm:pt>
  </dgm:ptLst>
  <dgm:cxnLst>
    <dgm:cxn modelId="{B0B52547-3597-4D9D-9CA2-70E25C9E479F}" type="presOf" srcId="{1C7C9DED-9A4B-49CC-A23B-9B193C407D22}" destId="{545A3CB6-7D89-4166-ABD2-E78501EC146C}" srcOrd="0" destOrd="0" presId="urn:microsoft.com/office/officeart/2005/8/layout/radial1"/>
    <dgm:cxn modelId="{CD964AF4-7ABC-4A1F-A72E-E645CE160C89}" type="presOf" srcId="{44FD3E34-BFC1-4004-A678-8B0B4CB92CE8}" destId="{162F73F1-B824-4D7F-9EB2-708396A49ABB}" srcOrd="0" destOrd="0" presId="urn:microsoft.com/office/officeart/2005/8/layout/radial1"/>
    <dgm:cxn modelId="{BCAB1A93-29BB-4332-8F41-CD99F02676D4}" type="presOf" srcId="{F8824C46-5234-42E9-B12D-94087C71FCF0}" destId="{0C948F5F-3DD4-4FE4-973E-23C85F108D88}" srcOrd="1" destOrd="0" presId="urn:microsoft.com/office/officeart/2005/8/layout/radial1"/>
    <dgm:cxn modelId="{CA978C0A-7722-4AEA-9CCB-13368D52170B}" type="presOf" srcId="{DB8291A5-6689-4786-80E8-8AF77CA05CCB}" destId="{AB21DC4D-705D-4F22-98FC-73C6379B8FC9}" srcOrd="0" destOrd="0" presId="urn:microsoft.com/office/officeart/2005/8/layout/radial1"/>
    <dgm:cxn modelId="{9B1384C0-4151-4619-969C-73496C78CEAF}" srcId="{3F659AFC-B953-44E3-88C7-B205D8049A5B}" destId="{8B0CB7F5-F625-4EE2-AF3C-0C2DF915ECBB}" srcOrd="1" destOrd="0" parTransId="{85F92E0C-A0FD-41B2-8A28-D4E2E94F7790}" sibTransId="{8EDCF8DF-CC74-4560-B7E5-8259BB434334}"/>
    <dgm:cxn modelId="{66DD3589-9275-4F6F-8D31-6010191D160E}" type="presOf" srcId="{A5A7A4C9-A77E-4889-A806-3F8115C19E3F}" destId="{7C061C5C-55D2-49FF-920C-17DA29710A65}" srcOrd="1" destOrd="0" presId="urn:microsoft.com/office/officeart/2005/8/layout/radial1"/>
    <dgm:cxn modelId="{A297049B-4CFC-42A5-B240-1ACAC0C68757}" type="presOf" srcId="{85F92E0C-A0FD-41B2-8A28-D4E2E94F7790}" destId="{61557D62-1153-49B8-8AB2-62921FC3BB43}" srcOrd="0" destOrd="0" presId="urn:microsoft.com/office/officeart/2005/8/layout/radial1"/>
    <dgm:cxn modelId="{17ABC4A4-D62B-4064-8EF7-7DCE96ED573C}" type="presOf" srcId="{FC576F8A-A26F-4CDA-B915-72CCE2ADB558}" destId="{D65180DE-8F4E-485D-B304-25D8F6967BA7}" srcOrd="0" destOrd="0" presId="urn:microsoft.com/office/officeart/2005/8/layout/radial1"/>
    <dgm:cxn modelId="{EB9F797E-787F-4083-8A33-E75B48302928}" type="presOf" srcId="{8B0CB7F5-F625-4EE2-AF3C-0C2DF915ECBB}" destId="{33C2CA39-B60A-4B24-B837-050F3AB4EDA0}" srcOrd="0" destOrd="0" presId="urn:microsoft.com/office/officeart/2005/8/layout/radial1"/>
    <dgm:cxn modelId="{48E5A25A-D8A4-4CE0-A58B-1F14DC5071C2}" type="presOf" srcId="{47A713AF-2B0F-4670-ACBA-8A7A9D763279}" destId="{99D4DEAD-B25D-47B0-8D70-B2AB7C74F2D1}" srcOrd="0" destOrd="0" presId="urn:microsoft.com/office/officeart/2005/8/layout/radial1"/>
    <dgm:cxn modelId="{E53C0B82-80C7-44A8-9A6E-1A58D7D7ED7E}" type="presOf" srcId="{85F92E0C-A0FD-41B2-8A28-D4E2E94F7790}" destId="{94208C8F-7D41-4524-90BA-E2A28BC9360E}" srcOrd="1" destOrd="0" presId="urn:microsoft.com/office/officeart/2005/8/layout/radial1"/>
    <dgm:cxn modelId="{80192015-7AD0-4CFB-8237-21DA13A3CFCB}" srcId="{3F659AFC-B953-44E3-88C7-B205D8049A5B}" destId="{FCB94958-EB64-4D98-ADE3-27965F781761}" srcOrd="0" destOrd="0" parTransId="{C378612C-1C53-4D9B-B5AB-DE4A97F5507A}" sibTransId="{5874957F-A5FC-476E-B971-9A738838F871}"/>
    <dgm:cxn modelId="{DAC80372-6624-41F9-9EE2-946D9BCA0366}" type="presOf" srcId="{3F659AFC-B953-44E3-88C7-B205D8049A5B}" destId="{158FBF05-83BA-46BF-8FB8-C61CD15E8FC1}" srcOrd="0" destOrd="0" presId="urn:microsoft.com/office/officeart/2005/8/layout/radial1"/>
    <dgm:cxn modelId="{2164E504-7115-4A2F-85DA-BE14930A4AB7}" srcId="{3F659AFC-B953-44E3-88C7-B205D8049A5B}" destId="{1C7C9DED-9A4B-49CC-A23B-9B193C407D22}" srcOrd="2" destOrd="0" parTransId="{F8824C46-5234-42E9-B12D-94087C71FCF0}" sibTransId="{322C46AF-FD31-4D76-9283-2D2BF2180A17}"/>
    <dgm:cxn modelId="{A0F13CF9-3F39-43DB-986E-A52B39645D7E}" type="presOf" srcId="{F8824C46-5234-42E9-B12D-94087C71FCF0}" destId="{49B04545-D068-49ED-9904-45D1E0F52EC9}" srcOrd="0" destOrd="0" presId="urn:microsoft.com/office/officeart/2005/8/layout/radial1"/>
    <dgm:cxn modelId="{117D56E0-7EBE-40E9-8D51-32B25403C4F7}" srcId="{3F659AFC-B953-44E3-88C7-B205D8049A5B}" destId="{FC576F8A-A26F-4CDA-B915-72CCE2ADB558}" srcOrd="5" destOrd="0" parTransId="{CEE88663-89E6-4CD7-8527-F2CB0E28BB3B}" sibTransId="{0E04EEFE-38B4-4242-8E14-5FC2C61C36C9}"/>
    <dgm:cxn modelId="{B143F6A8-2B2F-43F4-BD18-3D85F57E5B90}" type="presOf" srcId="{DB8291A5-6689-4786-80E8-8AF77CA05CCB}" destId="{DB4E6A29-D373-4A9E-A54D-2D6F8772ABAC}" srcOrd="1" destOrd="0" presId="urn:microsoft.com/office/officeart/2005/8/layout/radial1"/>
    <dgm:cxn modelId="{8C5D7F59-88B8-4418-BD76-B26A0B78E598}" type="presOf" srcId="{C378612C-1C53-4D9B-B5AB-DE4A97F5507A}" destId="{58538CEF-63A2-4662-B534-193A0AC4641A}" srcOrd="1" destOrd="0" presId="urn:microsoft.com/office/officeart/2005/8/layout/radial1"/>
    <dgm:cxn modelId="{13C4EB83-1FE5-4855-8341-9530110C4738}" type="presOf" srcId="{EAE6CC2C-5B2C-464D-9A64-22DA7C48A584}" destId="{81DC90CB-0B5F-462E-81EB-989F06BB914B}" srcOrd="0" destOrd="0" presId="urn:microsoft.com/office/officeart/2005/8/layout/radial1"/>
    <dgm:cxn modelId="{454BF65C-BD42-4940-99B3-1577A508EAE0}" type="presOf" srcId="{C378612C-1C53-4D9B-B5AB-DE4A97F5507A}" destId="{A21AA56A-60A7-4E77-A387-01F390B0BB11}" srcOrd="0" destOrd="0" presId="urn:microsoft.com/office/officeart/2005/8/layout/radial1"/>
    <dgm:cxn modelId="{9E74D565-D885-4B11-B367-C6A3C744FBCB}" srcId="{3F659AFC-B953-44E3-88C7-B205D8049A5B}" destId="{EAE6CC2C-5B2C-464D-9A64-22DA7C48A584}" srcOrd="3" destOrd="0" parTransId="{DB8291A5-6689-4786-80E8-8AF77CA05CCB}" sibTransId="{D52AFFCC-9CC7-421A-B0CE-CD111BCFC6CF}"/>
    <dgm:cxn modelId="{16E95C70-8C2E-47E5-BFB5-B811D0D62E95}" srcId="{3F659AFC-B953-44E3-88C7-B205D8049A5B}" destId="{47A713AF-2B0F-4670-ACBA-8A7A9D763279}" srcOrd="4" destOrd="0" parTransId="{A5A7A4C9-A77E-4889-A806-3F8115C19E3F}" sibTransId="{567B03CD-E89B-44FF-A846-5415D70E1DD7}"/>
    <dgm:cxn modelId="{D738174C-C88A-4482-96B4-9FF4ACC5E4A7}" type="presOf" srcId="{CEE88663-89E6-4CD7-8527-F2CB0E28BB3B}" destId="{2F728B38-DC6C-45E0-8DA4-C9C87B80BAD2}" srcOrd="0" destOrd="0" presId="urn:microsoft.com/office/officeart/2005/8/layout/radial1"/>
    <dgm:cxn modelId="{2A2671EB-9A25-4855-8D61-C87B36DDA1D0}" type="presOf" srcId="{A5A7A4C9-A77E-4889-A806-3F8115C19E3F}" destId="{3CC24030-D66D-41AE-A05E-420B36BB113E}" srcOrd="0" destOrd="0" presId="urn:microsoft.com/office/officeart/2005/8/layout/radial1"/>
    <dgm:cxn modelId="{3F212D9E-0BCA-4155-A127-2D6325021875}" type="presOf" srcId="{FCB94958-EB64-4D98-ADE3-27965F781761}" destId="{4CF58914-469A-4A2B-92DB-C8BBC527BC96}" srcOrd="0" destOrd="0" presId="urn:microsoft.com/office/officeart/2005/8/layout/radial1"/>
    <dgm:cxn modelId="{F36B3BFF-7429-469D-9CB6-498029BF5D2F}" srcId="{44FD3E34-BFC1-4004-A678-8B0B4CB92CE8}" destId="{3F659AFC-B953-44E3-88C7-B205D8049A5B}" srcOrd="0" destOrd="0" parTransId="{2207FD66-8FC4-4E46-B4E1-567CCE709912}" sibTransId="{B3F2EC45-BA24-4518-AE16-551F6582B1EF}"/>
    <dgm:cxn modelId="{5CD56EBD-40E9-4A69-8C1F-D1FC421F89D9}" type="presOf" srcId="{CEE88663-89E6-4CD7-8527-F2CB0E28BB3B}" destId="{F4C7BB65-7661-4003-8CB6-474594CEB46C}" srcOrd="1" destOrd="0" presId="urn:microsoft.com/office/officeart/2005/8/layout/radial1"/>
    <dgm:cxn modelId="{A907E935-ECDC-4D42-9C05-6377AED1EA54}" type="presParOf" srcId="{162F73F1-B824-4D7F-9EB2-708396A49ABB}" destId="{158FBF05-83BA-46BF-8FB8-C61CD15E8FC1}" srcOrd="0" destOrd="0" presId="urn:microsoft.com/office/officeart/2005/8/layout/radial1"/>
    <dgm:cxn modelId="{EFD0CDB5-3A38-47BB-A4F8-C78AF6C3A286}" type="presParOf" srcId="{162F73F1-B824-4D7F-9EB2-708396A49ABB}" destId="{A21AA56A-60A7-4E77-A387-01F390B0BB11}" srcOrd="1" destOrd="0" presId="urn:microsoft.com/office/officeart/2005/8/layout/radial1"/>
    <dgm:cxn modelId="{D3761644-A348-4F6A-9404-4F308DB196A6}" type="presParOf" srcId="{A21AA56A-60A7-4E77-A387-01F390B0BB11}" destId="{58538CEF-63A2-4662-B534-193A0AC4641A}" srcOrd="0" destOrd="0" presId="urn:microsoft.com/office/officeart/2005/8/layout/radial1"/>
    <dgm:cxn modelId="{FA096B23-92EC-4ECA-9FB3-474998460EEB}" type="presParOf" srcId="{162F73F1-B824-4D7F-9EB2-708396A49ABB}" destId="{4CF58914-469A-4A2B-92DB-C8BBC527BC96}" srcOrd="2" destOrd="0" presId="urn:microsoft.com/office/officeart/2005/8/layout/radial1"/>
    <dgm:cxn modelId="{C8E13E26-AF50-405F-A1E1-D58ED2AD06FA}" type="presParOf" srcId="{162F73F1-B824-4D7F-9EB2-708396A49ABB}" destId="{61557D62-1153-49B8-8AB2-62921FC3BB43}" srcOrd="3" destOrd="0" presId="urn:microsoft.com/office/officeart/2005/8/layout/radial1"/>
    <dgm:cxn modelId="{3C242577-41FC-4AB5-A8F1-D0A1AD897313}" type="presParOf" srcId="{61557D62-1153-49B8-8AB2-62921FC3BB43}" destId="{94208C8F-7D41-4524-90BA-E2A28BC9360E}" srcOrd="0" destOrd="0" presId="urn:microsoft.com/office/officeart/2005/8/layout/radial1"/>
    <dgm:cxn modelId="{A37A76AC-2D86-4FAF-9972-A7D7BB98744E}" type="presParOf" srcId="{162F73F1-B824-4D7F-9EB2-708396A49ABB}" destId="{33C2CA39-B60A-4B24-B837-050F3AB4EDA0}" srcOrd="4" destOrd="0" presId="urn:microsoft.com/office/officeart/2005/8/layout/radial1"/>
    <dgm:cxn modelId="{034675C9-6606-4F14-905B-BB4D7C92F76A}" type="presParOf" srcId="{162F73F1-B824-4D7F-9EB2-708396A49ABB}" destId="{49B04545-D068-49ED-9904-45D1E0F52EC9}" srcOrd="5" destOrd="0" presId="urn:microsoft.com/office/officeart/2005/8/layout/radial1"/>
    <dgm:cxn modelId="{2EF50B79-4DC0-48F6-8B38-12CC8CF90E1E}" type="presParOf" srcId="{49B04545-D068-49ED-9904-45D1E0F52EC9}" destId="{0C948F5F-3DD4-4FE4-973E-23C85F108D88}" srcOrd="0" destOrd="0" presId="urn:microsoft.com/office/officeart/2005/8/layout/radial1"/>
    <dgm:cxn modelId="{341FD213-F9EB-47E0-AFA3-AE0F6ABB2A8E}" type="presParOf" srcId="{162F73F1-B824-4D7F-9EB2-708396A49ABB}" destId="{545A3CB6-7D89-4166-ABD2-E78501EC146C}" srcOrd="6" destOrd="0" presId="urn:microsoft.com/office/officeart/2005/8/layout/radial1"/>
    <dgm:cxn modelId="{A02A35BE-AFDA-43D6-87CF-941DD7FCD0FC}" type="presParOf" srcId="{162F73F1-B824-4D7F-9EB2-708396A49ABB}" destId="{AB21DC4D-705D-4F22-98FC-73C6379B8FC9}" srcOrd="7" destOrd="0" presId="urn:microsoft.com/office/officeart/2005/8/layout/radial1"/>
    <dgm:cxn modelId="{DC7942EC-D92A-49DE-B8B6-9F8CF33E8190}" type="presParOf" srcId="{AB21DC4D-705D-4F22-98FC-73C6379B8FC9}" destId="{DB4E6A29-D373-4A9E-A54D-2D6F8772ABAC}" srcOrd="0" destOrd="0" presId="urn:microsoft.com/office/officeart/2005/8/layout/radial1"/>
    <dgm:cxn modelId="{A8B1CE68-AD35-4C25-BEFC-EC0186580275}" type="presParOf" srcId="{162F73F1-B824-4D7F-9EB2-708396A49ABB}" destId="{81DC90CB-0B5F-462E-81EB-989F06BB914B}" srcOrd="8" destOrd="0" presId="urn:microsoft.com/office/officeart/2005/8/layout/radial1"/>
    <dgm:cxn modelId="{D9DB8979-E185-4C33-95A3-72D1BF54F1F9}" type="presParOf" srcId="{162F73F1-B824-4D7F-9EB2-708396A49ABB}" destId="{3CC24030-D66D-41AE-A05E-420B36BB113E}" srcOrd="9" destOrd="0" presId="urn:microsoft.com/office/officeart/2005/8/layout/radial1"/>
    <dgm:cxn modelId="{FD0943E0-1E61-4EE0-82B7-6D319DA9411D}" type="presParOf" srcId="{3CC24030-D66D-41AE-A05E-420B36BB113E}" destId="{7C061C5C-55D2-49FF-920C-17DA29710A65}" srcOrd="0" destOrd="0" presId="urn:microsoft.com/office/officeart/2005/8/layout/radial1"/>
    <dgm:cxn modelId="{56B40EEE-BB35-4390-86C4-6DB6C8815AC3}" type="presParOf" srcId="{162F73F1-B824-4D7F-9EB2-708396A49ABB}" destId="{99D4DEAD-B25D-47B0-8D70-B2AB7C74F2D1}" srcOrd="10" destOrd="0" presId="urn:microsoft.com/office/officeart/2005/8/layout/radial1"/>
    <dgm:cxn modelId="{18FBC238-5A7B-4F91-8690-712B7C5DFAD1}" type="presParOf" srcId="{162F73F1-B824-4D7F-9EB2-708396A49ABB}" destId="{2F728B38-DC6C-45E0-8DA4-C9C87B80BAD2}" srcOrd="11" destOrd="0" presId="urn:microsoft.com/office/officeart/2005/8/layout/radial1"/>
    <dgm:cxn modelId="{F0AD9A77-CCDE-4294-BACA-E7ACFB916C77}" type="presParOf" srcId="{2F728B38-DC6C-45E0-8DA4-C9C87B80BAD2}" destId="{F4C7BB65-7661-4003-8CB6-474594CEB46C}" srcOrd="0" destOrd="0" presId="urn:microsoft.com/office/officeart/2005/8/layout/radial1"/>
    <dgm:cxn modelId="{3E27C153-053B-4D89-BA46-79D2055C6EDF}" type="presParOf" srcId="{162F73F1-B824-4D7F-9EB2-708396A49ABB}" destId="{D65180DE-8F4E-485D-B304-25D8F6967BA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D3E34-BFC1-4004-A678-8B0B4CB92CE8}"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3F659AFC-B953-44E3-88C7-B205D8049A5B}">
      <dgm:prSet phldrT="[Text]"/>
      <dgm:spPr/>
      <dgm:t>
        <a:bodyPr/>
        <a:lstStyle/>
        <a:p>
          <a:r>
            <a:rPr lang="en-US" dirty="0" smtClean="0"/>
            <a:t>Adverse Childhood Experiences</a:t>
          </a:r>
          <a:endParaRPr lang="en-US" dirty="0"/>
        </a:p>
      </dgm:t>
    </dgm:pt>
    <dgm:pt modelId="{2207FD66-8FC4-4E46-B4E1-567CCE709912}" type="parTrans" cxnId="{F36B3BFF-7429-469D-9CB6-498029BF5D2F}">
      <dgm:prSet/>
      <dgm:spPr/>
      <dgm:t>
        <a:bodyPr/>
        <a:lstStyle/>
        <a:p>
          <a:endParaRPr lang="en-US"/>
        </a:p>
      </dgm:t>
    </dgm:pt>
    <dgm:pt modelId="{B3F2EC45-BA24-4518-AE16-551F6582B1EF}" type="sibTrans" cxnId="{F36B3BFF-7429-469D-9CB6-498029BF5D2F}">
      <dgm:prSet/>
      <dgm:spPr/>
      <dgm:t>
        <a:bodyPr/>
        <a:lstStyle/>
        <a:p>
          <a:endParaRPr lang="en-US"/>
        </a:p>
      </dgm:t>
    </dgm:pt>
    <dgm:pt modelId="{FCB94958-EB64-4D98-ADE3-27965F781761}">
      <dgm:prSet phldrT="[Text]"/>
      <dgm:spPr/>
      <dgm:t>
        <a:bodyPr/>
        <a:lstStyle/>
        <a:p>
          <a:pPr algn="ctr">
            <a:spcAft>
              <a:spcPts val="0"/>
            </a:spcAft>
          </a:pPr>
          <a:r>
            <a:rPr lang="en-US" dirty="0" smtClean="0"/>
            <a:t>Mental </a:t>
          </a:r>
        </a:p>
        <a:p>
          <a:pPr algn="ctr">
            <a:spcAft>
              <a:spcPts val="0"/>
            </a:spcAft>
          </a:pPr>
          <a:r>
            <a:rPr lang="en-US" dirty="0" smtClean="0"/>
            <a:t>  Illness	</a:t>
          </a:r>
          <a:endParaRPr lang="en-US" dirty="0"/>
        </a:p>
      </dgm:t>
    </dgm:pt>
    <dgm:pt modelId="{C378612C-1C53-4D9B-B5AB-DE4A97F5507A}" type="parTrans" cxnId="{80192015-7AD0-4CFB-8237-21DA13A3CFCB}">
      <dgm:prSet/>
      <dgm:spPr/>
      <dgm:t>
        <a:bodyPr/>
        <a:lstStyle/>
        <a:p>
          <a:endParaRPr lang="en-US" dirty="0"/>
        </a:p>
      </dgm:t>
    </dgm:pt>
    <dgm:pt modelId="{5874957F-A5FC-476E-B971-9A738838F871}" type="sibTrans" cxnId="{80192015-7AD0-4CFB-8237-21DA13A3CFCB}">
      <dgm:prSet/>
      <dgm:spPr/>
      <dgm:t>
        <a:bodyPr/>
        <a:lstStyle/>
        <a:p>
          <a:endParaRPr lang="en-US"/>
        </a:p>
      </dgm:t>
    </dgm:pt>
    <dgm:pt modelId="{8B0CB7F5-F625-4EE2-AF3C-0C2DF915ECBB}">
      <dgm:prSet phldrT="[Text]" custT="1"/>
      <dgm:spPr/>
      <dgm:t>
        <a:bodyPr/>
        <a:lstStyle/>
        <a:p>
          <a:pPr>
            <a:spcAft>
              <a:spcPts val="0"/>
            </a:spcAft>
          </a:pPr>
          <a:r>
            <a:rPr lang="en-US" sz="2400" dirty="0" smtClean="0"/>
            <a:t>Relationship</a:t>
          </a:r>
        </a:p>
        <a:p>
          <a:pPr>
            <a:spcAft>
              <a:spcPts val="0"/>
            </a:spcAft>
          </a:pPr>
          <a:r>
            <a:rPr lang="en-US" sz="2400" dirty="0" smtClean="0"/>
            <a:t>Problems</a:t>
          </a:r>
          <a:endParaRPr lang="en-US" sz="2400" dirty="0"/>
        </a:p>
      </dgm:t>
    </dgm:pt>
    <dgm:pt modelId="{85F92E0C-A0FD-41B2-8A28-D4E2E94F7790}" type="parTrans" cxnId="{9B1384C0-4151-4619-969C-73496C78CEAF}">
      <dgm:prSet/>
      <dgm:spPr/>
      <dgm:t>
        <a:bodyPr/>
        <a:lstStyle/>
        <a:p>
          <a:endParaRPr lang="en-US" dirty="0"/>
        </a:p>
      </dgm:t>
    </dgm:pt>
    <dgm:pt modelId="{8EDCF8DF-CC74-4560-B7E5-8259BB434334}" type="sibTrans" cxnId="{9B1384C0-4151-4619-969C-73496C78CEAF}">
      <dgm:prSet/>
      <dgm:spPr/>
      <dgm:t>
        <a:bodyPr/>
        <a:lstStyle/>
        <a:p>
          <a:endParaRPr lang="en-US"/>
        </a:p>
      </dgm:t>
    </dgm:pt>
    <dgm:pt modelId="{1C7C9DED-9A4B-49CC-A23B-9B193C407D22}">
      <dgm:prSet phldrT="[Text]"/>
      <dgm:spPr/>
      <dgm:t>
        <a:bodyPr/>
        <a:lstStyle/>
        <a:p>
          <a:pPr>
            <a:spcAft>
              <a:spcPts val="0"/>
            </a:spcAft>
          </a:pPr>
          <a:r>
            <a:rPr lang="en-US" dirty="0" smtClean="0"/>
            <a:t>Behavior</a:t>
          </a:r>
        </a:p>
        <a:p>
          <a:pPr>
            <a:spcAft>
              <a:spcPts val="0"/>
            </a:spcAft>
          </a:pPr>
          <a:r>
            <a:rPr lang="en-US" dirty="0" smtClean="0"/>
            <a:t>Problems</a:t>
          </a:r>
          <a:endParaRPr lang="en-US" dirty="0"/>
        </a:p>
      </dgm:t>
    </dgm:pt>
    <dgm:pt modelId="{F8824C46-5234-42E9-B12D-94087C71FCF0}" type="parTrans" cxnId="{2164E504-7115-4A2F-85DA-BE14930A4AB7}">
      <dgm:prSet/>
      <dgm:spPr/>
      <dgm:t>
        <a:bodyPr/>
        <a:lstStyle/>
        <a:p>
          <a:endParaRPr lang="en-US" dirty="0"/>
        </a:p>
      </dgm:t>
    </dgm:pt>
    <dgm:pt modelId="{322C46AF-FD31-4D76-9283-2D2BF2180A17}" type="sibTrans" cxnId="{2164E504-7115-4A2F-85DA-BE14930A4AB7}">
      <dgm:prSet/>
      <dgm:spPr/>
      <dgm:t>
        <a:bodyPr/>
        <a:lstStyle/>
        <a:p>
          <a:endParaRPr lang="en-US"/>
        </a:p>
      </dgm:t>
    </dgm:pt>
    <dgm:pt modelId="{EAE6CC2C-5B2C-464D-9A64-22DA7C48A584}">
      <dgm:prSet phldrT="[Text]"/>
      <dgm:spPr/>
      <dgm:t>
        <a:bodyPr/>
        <a:lstStyle/>
        <a:p>
          <a:r>
            <a:rPr lang="en-US" dirty="0" smtClean="0"/>
            <a:t>Poor Self-Esteem</a:t>
          </a:r>
          <a:endParaRPr lang="en-US" dirty="0"/>
        </a:p>
      </dgm:t>
    </dgm:pt>
    <dgm:pt modelId="{DB8291A5-6689-4786-80E8-8AF77CA05CCB}" type="parTrans" cxnId="{9E74D565-D885-4B11-B367-C6A3C744FBCB}">
      <dgm:prSet/>
      <dgm:spPr/>
      <dgm:t>
        <a:bodyPr/>
        <a:lstStyle/>
        <a:p>
          <a:endParaRPr lang="en-US" dirty="0"/>
        </a:p>
      </dgm:t>
    </dgm:pt>
    <dgm:pt modelId="{D52AFFCC-9CC7-421A-B0CE-CD111BCFC6CF}" type="sibTrans" cxnId="{9E74D565-D885-4B11-B367-C6A3C744FBCB}">
      <dgm:prSet/>
      <dgm:spPr/>
      <dgm:t>
        <a:bodyPr/>
        <a:lstStyle/>
        <a:p>
          <a:endParaRPr lang="en-US"/>
        </a:p>
      </dgm:t>
    </dgm:pt>
    <dgm:pt modelId="{47A713AF-2B0F-4670-ACBA-8A7A9D763279}">
      <dgm:prSet/>
      <dgm:spPr/>
      <dgm:t>
        <a:bodyPr/>
        <a:lstStyle/>
        <a:p>
          <a:r>
            <a:rPr lang="en-US" dirty="0" smtClean="0"/>
            <a:t>Substance Abuse</a:t>
          </a:r>
          <a:endParaRPr lang="en-US" dirty="0"/>
        </a:p>
      </dgm:t>
    </dgm:pt>
    <dgm:pt modelId="{A5A7A4C9-A77E-4889-A806-3F8115C19E3F}" type="parTrans" cxnId="{16E95C70-8C2E-47E5-BFB5-B811D0D62E95}">
      <dgm:prSet/>
      <dgm:spPr/>
      <dgm:t>
        <a:bodyPr/>
        <a:lstStyle/>
        <a:p>
          <a:endParaRPr lang="en-US" dirty="0"/>
        </a:p>
      </dgm:t>
    </dgm:pt>
    <dgm:pt modelId="{567B03CD-E89B-44FF-A846-5415D70E1DD7}" type="sibTrans" cxnId="{16E95C70-8C2E-47E5-BFB5-B811D0D62E95}">
      <dgm:prSet/>
      <dgm:spPr/>
      <dgm:t>
        <a:bodyPr/>
        <a:lstStyle/>
        <a:p>
          <a:endParaRPr lang="en-US"/>
        </a:p>
      </dgm:t>
    </dgm:pt>
    <dgm:pt modelId="{FC576F8A-A26F-4CDA-B915-72CCE2ADB558}">
      <dgm:prSet/>
      <dgm:spPr>
        <a:solidFill>
          <a:schemeClr val="accent6">
            <a:lumMod val="75000"/>
          </a:schemeClr>
        </a:solidFill>
      </dgm:spPr>
      <dgm:t>
        <a:bodyPr/>
        <a:lstStyle/>
        <a:p>
          <a:r>
            <a:rPr lang="en-US" dirty="0" smtClean="0"/>
            <a:t>Suicide</a:t>
          </a:r>
          <a:endParaRPr lang="en-US" dirty="0"/>
        </a:p>
      </dgm:t>
    </dgm:pt>
    <dgm:pt modelId="{CEE88663-89E6-4CD7-8527-F2CB0E28BB3B}" type="parTrans" cxnId="{117D56E0-7EBE-40E9-8D51-32B25403C4F7}">
      <dgm:prSet/>
      <dgm:spPr/>
      <dgm:t>
        <a:bodyPr/>
        <a:lstStyle/>
        <a:p>
          <a:endParaRPr lang="en-US" dirty="0"/>
        </a:p>
      </dgm:t>
    </dgm:pt>
    <dgm:pt modelId="{0E04EEFE-38B4-4242-8E14-5FC2C61C36C9}" type="sibTrans" cxnId="{117D56E0-7EBE-40E9-8D51-32B25403C4F7}">
      <dgm:prSet/>
      <dgm:spPr/>
      <dgm:t>
        <a:bodyPr/>
        <a:lstStyle/>
        <a:p>
          <a:endParaRPr lang="en-US"/>
        </a:p>
      </dgm:t>
    </dgm:pt>
    <dgm:pt modelId="{162F73F1-B824-4D7F-9EB2-708396A49ABB}" type="pres">
      <dgm:prSet presAssocID="{44FD3E34-BFC1-4004-A678-8B0B4CB92CE8}" presName="cycle" presStyleCnt="0">
        <dgm:presLayoutVars>
          <dgm:chMax val="1"/>
          <dgm:dir/>
          <dgm:animLvl val="ctr"/>
          <dgm:resizeHandles val="exact"/>
        </dgm:presLayoutVars>
      </dgm:prSet>
      <dgm:spPr/>
      <dgm:t>
        <a:bodyPr/>
        <a:lstStyle/>
        <a:p>
          <a:endParaRPr lang="en-US"/>
        </a:p>
      </dgm:t>
    </dgm:pt>
    <dgm:pt modelId="{158FBF05-83BA-46BF-8FB8-C61CD15E8FC1}" type="pres">
      <dgm:prSet presAssocID="{3F659AFC-B953-44E3-88C7-B205D8049A5B}" presName="centerShape" presStyleLbl="node0" presStyleIdx="0" presStyleCnt="1" custScaleX="121943" custScaleY="95433"/>
      <dgm:spPr/>
      <dgm:t>
        <a:bodyPr/>
        <a:lstStyle/>
        <a:p>
          <a:endParaRPr lang="en-US"/>
        </a:p>
      </dgm:t>
    </dgm:pt>
    <dgm:pt modelId="{A21AA56A-60A7-4E77-A387-01F390B0BB11}" type="pres">
      <dgm:prSet presAssocID="{C378612C-1C53-4D9B-B5AB-DE4A97F5507A}" presName="Name9" presStyleLbl="parChTrans1D2" presStyleIdx="0" presStyleCnt="6"/>
      <dgm:spPr/>
      <dgm:t>
        <a:bodyPr/>
        <a:lstStyle/>
        <a:p>
          <a:endParaRPr lang="en-US"/>
        </a:p>
      </dgm:t>
    </dgm:pt>
    <dgm:pt modelId="{58538CEF-63A2-4662-B534-193A0AC4641A}" type="pres">
      <dgm:prSet presAssocID="{C378612C-1C53-4D9B-B5AB-DE4A97F5507A}" presName="connTx" presStyleLbl="parChTrans1D2" presStyleIdx="0" presStyleCnt="6"/>
      <dgm:spPr/>
      <dgm:t>
        <a:bodyPr/>
        <a:lstStyle/>
        <a:p>
          <a:endParaRPr lang="en-US"/>
        </a:p>
      </dgm:t>
    </dgm:pt>
    <dgm:pt modelId="{4CF58914-469A-4A2B-92DB-C8BBC527BC96}" type="pres">
      <dgm:prSet presAssocID="{FCB94958-EB64-4D98-ADE3-27965F781761}" presName="node" presStyleLbl="node1" presStyleIdx="0" presStyleCnt="6">
        <dgm:presLayoutVars>
          <dgm:bulletEnabled val="1"/>
        </dgm:presLayoutVars>
      </dgm:prSet>
      <dgm:spPr>
        <a:prstGeom prst="can">
          <a:avLst/>
        </a:prstGeom>
      </dgm:spPr>
      <dgm:t>
        <a:bodyPr/>
        <a:lstStyle/>
        <a:p>
          <a:endParaRPr lang="en-US"/>
        </a:p>
      </dgm:t>
    </dgm:pt>
    <dgm:pt modelId="{61557D62-1153-49B8-8AB2-62921FC3BB43}" type="pres">
      <dgm:prSet presAssocID="{85F92E0C-A0FD-41B2-8A28-D4E2E94F7790}" presName="Name9" presStyleLbl="parChTrans1D2" presStyleIdx="1" presStyleCnt="6"/>
      <dgm:spPr/>
      <dgm:t>
        <a:bodyPr/>
        <a:lstStyle/>
        <a:p>
          <a:endParaRPr lang="en-US"/>
        </a:p>
      </dgm:t>
    </dgm:pt>
    <dgm:pt modelId="{94208C8F-7D41-4524-90BA-E2A28BC9360E}" type="pres">
      <dgm:prSet presAssocID="{85F92E0C-A0FD-41B2-8A28-D4E2E94F7790}" presName="connTx" presStyleLbl="parChTrans1D2" presStyleIdx="1" presStyleCnt="6"/>
      <dgm:spPr/>
      <dgm:t>
        <a:bodyPr/>
        <a:lstStyle/>
        <a:p>
          <a:endParaRPr lang="en-US"/>
        </a:p>
      </dgm:t>
    </dgm:pt>
    <dgm:pt modelId="{33C2CA39-B60A-4B24-B837-050F3AB4EDA0}" type="pres">
      <dgm:prSet presAssocID="{8B0CB7F5-F625-4EE2-AF3C-0C2DF915ECBB}" presName="node" presStyleLbl="node1" presStyleIdx="1" presStyleCnt="6" custScaleX="117892" custRadScaleRad="107589" custRadScaleInc="12463">
        <dgm:presLayoutVars>
          <dgm:bulletEnabled val="1"/>
        </dgm:presLayoutVars>
      </dgm:prSet>
      <dgm:spPr>
        <a:prstGeom prst="can">
          <a:avLst/>
        </a:prstGeom>
      </dgm:spPr>
      <dgm:t>
        <a:bodyPr/>
        <a:lstStyle/>
        <a:p>
          <a:endParaRPr lang="en-US"/>
        </a:p>
      </dgm:t>
    </dgm:pt>
    <dgm:pt modelId="{49B04545-D068-49ED-9904-45D1E0F52EC9}" type="pres">
      <dgm:prSet presAssocID="{F8824C46-5234-42E9-B12D-94087C71FCF0}" presName="Name9" presStyleLbl="parChTrans1D2" presStyleIdx="2" presStyleCnt="6"/>
      <dgm:spPr/>
      <dgm:t>
        <a:bodyPr/>
        <a:lstStyle/>
        <a:p>
          <a:endParaRPr lang="en-US"/>
        </a:p>
      </dgm:t>
    </dgm:pt>
    <dgm:pt modelId="{0C948F5F-3DD4-4FE4-973E-23C85F108D88}" type="pres">
      <dgm:prSet presAssocID="{F8824C46-5234-42E9-B12D-94087C71FCF0}" presName="connTx" presStyleLbl="parChTrans1D2" presStyleIdx="2" presStyleCnt="6"/>
      <dgm:spPr/>
      <dgm:t>
        <a:bodyPr/>
        <a:lstStyle/>
        <a:p>
          <a:endParaRPr lang="en-US"/>
        </a:p>
      </dgm:t>
    </dgm:pt>
    <dgm:pt modelId="{545A3CB6-7D89-4166-ABD2-E78501EC146C}" type="pres">
      <dgm:prSet presAssocID="{1C7C9DED-9A4B-49CC-A23B-9B193C407D22}" presName="node" presStyleLbl="node1" presStyleIdx="2" presStyleCnt="6">
        <dgm:presLayoutVars>
          <dgm:bulletEnabled val="1"/>
        </dgm:presLayoutVars>
      </dgm:prSet>
      <dgm:spPr>
        <a:prstGeom prst="can">
          <a:avLst/>
        </a:prstGeom>
      </dgm:spPr>
      <dgm:t>
        <a:bodyPr/>
        <a:lstStyle/>
        <a:p>
          <a:endParaRPr lang="en-US"/>
        </a:p>
      </dgm:t>
    </dgm:pt>
    <dgm:pt modelId="{AB21DC4D-705D-4F22-98FC-73C6379B8FC9}" type="pres">
      <dgm:prSet presAssocID="{DB8291A5-6689-4786-80E8-8AF77CA05CCB}" presName="Name9" presStyleLbl="parChTrans1D2" presStyleIdx="3" presStyleCnt="6"/>
      <dgm:spPr/>
      <dgm:t>
        <a:bodyPr/>
        <a:lstStyle/>
        <a:p>
          <a:endParaRPr lang="en-US"/>
        </a:p>
      </dgm:t>
    </dgm:pt>
    <dgm:pt modelId="{DB4E6A29-D373-4A9E-A54D-2D6F8772ABAC}" type="pres">
      <dgm:prSet presAssocID="{DB8291A5-6689-4786-80E8-8AF77CA05CCB}" presName="connTx" presStyleLbl="parChTrans1D2" presStyleIdx="3" presStyleCnt="6"/>
      <dgm:spPr/>
      <dgm:t>
        <a:bodyPr/>
        <a:lstStyle/>
        <a:p>
          <a:endParaRPr lang="en-US"/>
        </a:p>
      </dgm:t>
    </dgm:pt>
    <dgm:pt modelId="{81DC90CB-0B5F-462E-81EB-989F06BB914B}" type="pres">
      <dgm:prSet presAssocID="{EAE6CC2C-5B2C-464D-9A64-22DA7C48A584}" presName="node" presStyleLbl="node1" presStyleIdx="3" presStyleCnt="6" custRadScaleRad="100207" custRadScaleInc="-4530">
        <dgm:presLayoutVars>
          <dgm:bulletEnabled val="1"/>
        </dgm:presLayoutVars>
      </dgm:prSet>
      <dgm:spPr>
        <a:prstGeom prst="can">
          <a:avLst/>
        </a:prstGeom>
      </dgm:spPr>
      <dgm:t>
        <a:bodyPr/>
        <a:lstStyle/>
        <a:p>
          <a:endParaRPr lang="en-US"/>
        </a:p>
      </dgm:t>
    </dgm:pt>
    <dgm:pt modelId="{3CC24030-D66D-41AE-A05E-420B36BB113E}" type="pres">
      <dgm:prSet presAssocID="{A5A7A4C9-A77E-4889-A806-3F8115C19E3F}" presName="Name9" presStyleLbl="parChTrans1D2" presStyleIdx="4" presStyleCnt="6"/>
      <dgm:spPr/>
      <dgm:t>
        <a:bodyPr/>
        <a:lstStyle/>
        <a:p>
          <a:endParaRPr lang="en-US"/>
        </a:p>
      </dgm:t>
    </dgm:pt>
    <dgm:pt modelId="{7C061C5C-55D2-49FF-920C-17DA29710A65}" type="pres">
      <dgm:prSet presAssocID="{A5A7A4C9-A77E-4889-A806-3F8115C19E3F}" presName="connTx" presStyleLbl="parChTrans1D2" presStyleIdx="4" presStyleCnt="6"/>
      <dgm:spPr/>
      <dgm:t>
        <a:bodyPr/>
        <a:lstStyle/>
        <a:p>
          <a:endParaRPr lang="en-US"/>
        </a:p>
      </dgm:t>
    </dgm:pt>
    <dgm:pt modelId="{99D4DEAD-B25D-47B0-8D70-B2AB7C74F2D1}" type="pres">
      <dgm:prSet presAssocID="{47A713AF-2B0F-4670-ACBA-8A7A9D763279}" presName="node" presStyleLbl="node1" presStyleIdx="4" presStyleCnt="6">
        <dgm:presLayoutVars>
          <dgm:bulletEnabled val="1"/>
        </dgm:presLayoutVars>
      </dgm:prSet>
      <dgm:spPr>
        <a:prstGeom prst="can">
          <a:avLst/>
        </a:prstGeom>
      </dgm:spPr>
      <dgm:t>
        <a:bodyPr/>
        <a:lstStyle/>
        <a:p>
          <a:endParaRPr lang="en-US"/>
        </a:p>
      </dgm:t>
    </dgm:pt>
    <dgm:pt modelId="{2F728B38-DC6C-45E0-8DA4-C9C87B80BAD2}" type="pres">
      <dgm:prSet presAssocID="{CEE88663-89E6-4CD7-8527-F2CB0E28BB3B}" presName="Name9" presStyleLbl="parChTrans1D2" presStyleIdx="5" presStyleCnt="6"/>
      <dgm:spPr/>
      <dgm:t>
        <a:bodyPr/>
        <a:lstStyle/>
        <a:p>
          <a:endParaRPr lang="en-US"/>
        </a:p>
      </dgm:t>
    </dgm:pt>
    <dgm:pt modelId="{F4C7BB65-7661-4003-8CB6-474594CEB46C}" type="pres">
      <dgm:prSet presAssocID="{CEE88663-89E6-4CD7-8527-F2CB0E28BB3B}" presName="connTx" presStyleLbl="parChTrans1D2" presStyleIdx="5" presStyleCnt="6"/>
      <dgm:spPr/>
      <dgm:t>
        <a:bodyPr/>
        <a:lstStyle/>
        <a:p>
          <a:endParaRPr lang="en-US"/>
        </a:p>
      </dgm:t>
    </dgm:pt>
    <dgm:pt modelId="{D65180DE-8F4E-485D-B304-25D8F6967BA7}" type="pres">
      <dgm:prSet presAssocID="{FC576F8A-A26F-4CDA-B915-72CCE2ADB558}" presName="node" presStyleLbl="node1" presStyleIdx="5" presStyleCnt="6">
        <dgm:presLayoutVars>
          <dgm:bulletEnabled val="1"/>
        </dgm:presLayoutVars>
      </dgm:prSet>
      <dgm:spPr>
        <a:prstGeom prst="can">
          <a:avLst/>
        </a:prstGeom>
      </dgm:spPr>
      <dgm:t>
        <a:bodyPr/>
        <a:lstStyle/>
        <a:p>
          <a:endParaRPr lang="en-US"/>
        </a:p>
      </dgm:t>
    </dgm:pt>
  </dgm:ptLst>
  <dgm:cxnLst>
    <dgm:cxn modelId="{4CCBF3F4-53DD-4C5D-8D5F-CEECFD9BFCA9}" type="presOf" srcId="{F8824C46-5234-42E9-B12D-94087C71FCF0}" destId="{0C948F5F-3DD4-4FE4-973E-23C85F108D88}" srcOrd="1" destOrd="0" presId="urn:microsoft.com/office/officeart/2005/8/layout/radial1"/>
    <dgm:cxn modelId="{61B9FDA1-BEF7-4A77-9BC8-371F294E8EE9}" type="presOf" srcId="{85F92E0C-A0FD-41B2-8A28-D4E2E94F7790}" destId="{94208C8F-7D41-4524-90BA-E2A28BC9360E}" srcOrd="1" destOrd="0" presId="urn:microsoft.com/office/officeart/2005/8/layout/radial1"/>
    <dgm:cxn modelId="{6FA06B51-91AB-47BB-864B-0E30EF8A94E1}" type="presOf" srcId="{EAE6CC2C-5B2C-464D-9A64-22DA7C48A584}" destId="{81DC90CB-0B5F-462E-81EB-989F06BB914B}" srcOrd="0" destOrd="0" presId="urn:microsoft.com/office/officeart/2005/8/layout/radial1"/>
    <dgm:cxn modelId="{1000E19A-1A16-43F7-BA0B-4A2400B4B879}" type="presOf" srcId="{F8824C46-5234-42E9-B12D-94087C71FCF0}" destId="{49B04545-D068-49ED-9904-45D1E0F52EC9}" srcOrd="0" destOrd="0" presId="urn:microsoft.com/office/officeart/2005/8/layout/radial1"/>
    <dgm:cxn modelId="{9B1384C0-4151-4619-969C-73496C78CEAF}" srcId="{3F659AFC-B953-44E3-88C7-B205D8049A5B}" destId="{8B0CB7F5-F625-4EE2-AF3C-0C2DF915ECBB}" srcOrd="1" destOrd="0" parTransId="{85F92E0C-A0FD-41B2-8A28-D4E2E94F7790}" sibTransId="{8EDCF8DF-CC74-4560-B7E5-8259BB434334}"/>
    <dgm:cxn modelId="{8D2E1B6F-C496-4F4A-AD1A-0AF79B7872C3}" type="presOf" srcId="{44FD3E34-BFC1-4004-A678-8B0B4CB92CE8}" destId="{162F73F1-B824-4D7F-9EB2-708396A49ABB}" srcOrd="0" destOrd="0" presId="urn:microsoft.com/office/officeart/2005/8/layout/radial1"/>
    <dgm:cxn modelId="{067B69FF-9217-4542-8E3A-2A076F32E530}" type="presOf" srcId="{47A713AF-2B0F-4670-ACBA-8A7A9D763279}" destId="{99D4DEAD-B25D-47B0-8D70-B2AB7C74F2D1}" srcOrd="0" destOrd="0" presId="urn:microsoft.com/office/officeart/2005/8/layout/radial1"/>
    <dgm:cxn modelId="{5FE09BED-D342-4666-9D16-2109B7AA5911}" type="presOf" srcId="{A5A7A4C9-A77E-4889-A806-3F8115C19E3F}" destId="{3CC24030-D66D-41AE-A05E-420B36BB113E}" srcOrd="0" destOrd="0" presId="urn:microsoft.com/office/officeart/2005/8/layout/radial1"/>
    <dgm:cxn modelId="{26EB7C6A-3729-4B7D-B2B5-29006480B5CA}" type="presOf" srcId="{8B0CB7F5-F625-4EE2-AF3C-0C2DF915ECBB}" destId="{33C2CA39-B60A-4B24-B837-050F3AB4EDA0}" srcOrd="0" destOrd="0" presId="urn:microsoft.com/office/officeart/2005/8/layout/radial1"/>
    <dgm:cxn modelId="{80192015-7AD0-4CFB-8237-21DA13A3CFCB}" srcId="{3F659AFC-B953-44E3-88C7-B205D8049A5B}" destId="{FCB94958-EB64-4D98-ADE3-27965F781761}" srcOrd="0" destOrd="0" parTransId="{C378612C-1C53-4D9B-B5AB-DE4A97F5507A}" sibTransId="{5874957F-A5FC-476E-B971-9A738838F871}"/>
    <dgm:cxn modelId="{C2850719-6755-48A9-B8E2-6A959F495458}" type="presOf" srcId="{FCB94958-EB64-4D98-ADE3-27965F781761}" destId="{4CF58914-469A-4A2B-92DB-C8BBC527BC96}" srcOrd="0" destOrd="0" presId="urn:microsoft.com/office/officeart/2005/8/layout/radial1"/>
    <dgm:cxn modelId="{392B5689-49CA-4F11-BE41-57159D94318F}" type="presOf" srcId="{A5A7A4C9-A77E-4889-A806-3F8115C19E3F}" destId="{7C061C5C-55D2-49FF-920C-17DA29710A65}" srcOrd="1" destOrd="0" presId="urn:microsoft.com/office/officeart/2005/8/layout/radial1"/>
    <dgm:cxn modelId="{2164E504-7115-4A2F-85DA-BE14930A4AB7}" srcId="{3F659AFC-B953-44E3-88C7-B205D8049A5B}" destId="{1C7C9DED-9A4B-49CC-A23B-9B193C407D22}" srcOrd="2" destOrd="0" parTransId="{F8824C46-5234-42E9-B12D-94087C71FCF0}" sibTransId="{322C46AF-FD31-4D76-9283-2D2BF2180A17}"/>
    <dgm:cxn modelId="{117D56E0-7EBE-40E9-8D51-32B25403C4F7}" srcId="{3F659AFC-B953-44E3-88C7-B205D8049A5B}" destId="{FC576F8A-A26F-4CDA-B915-72CCE2ADB558}" srcOrd="5" destOrd="0" parTransId="{CEE88663-89E6-4CD7-8527-F2CB0E28BB3B}" sibTransId="{0E04EEFE-38B4-4242-8E14-5FC2C61C36C9}"/>
    <dgm:cxn modelId="{EB59AE09-B704-4182-8947-B54E3D7BC458}" type="presOf" srcId="{3F659AFC-B953-44E3-88C7-B205D8049A5B}" destId="{158FBF05-83BA-46BF-8FB8-C61CD15E8FC1}" srcOrd="0" destOrd="0" presId="urn:microsoft.com/office/officeart/2005/8/layout/radial1"/>
    <dgm:cxn modelId="{62BC8A50-2430-49BF-8DA4-D734545F7121}" type="presOf" srcId="{C378612C-1C53-4D9B-B5AB-DE4A97F5507A}" destId="{A21AA56A-60A7-4E77-A387-01F390B0BB11}" srcOrd="0" destOrd="0" presId="urn:microsoft.com/office/officeart/2005/8/layout/radial1"/>
    <dgm:cxn modelId="{7F496A41-94BD-475B-97C1-C1EBDD44B772}" type="presOf" srcId="{DB8291A5-6689-4786-80E8-8AF77CA05CCB}" destId="{DB4E6A29-D373-4A9E-A54D-2D6F8772ABAC}" srcOrd="1" destOrd="0" presId="urn:microsoft.com/office/officeart/2005/8/layout/radial1"/>
    <dgm:cxn modelId="{62B3BAAB-D644-4554-B0E0-C6B1C79A0B7D}" type="presOf" srcId="{C378612C-1C53-4D9B-B5AB-DE4A97F5507A}" destId="{58538CEF-63A2-4662-B534-193A0AC4641A}" srcOrd="1" destOrd="0" presId="urn:microsoft.com/office/officeart/2005/8/layout/radial1"/>
    <dgm:cxn modelId="{8FBDB93E-71F6-4C64-A25F-87DA5DAAF99F}" type="presOf" srcId="{85F92E0C-A0FD-41B2-8A28-D4E2E94F7790}" destId="{61557D62-1153-49B8-8AB2-62921FC3BB43}" srcOrd="0" destOrd="0" presId="urn:microsoft.com/office/officeart/2005/8/layout/radial1"/>
    <dgm:cxn modelId="{9E74D565-D885-4B11-B367-C6A3C744FBCB}" srcId="{3F659AFC-B953-44E3-88C7-B205D8049A5B}" destId="{EAE6CC2C-5B2C-464D-9A64-22DA7C48A584}" srcOrd="3" destOrd="0" parTransId="{DB8291A5-6689-4786-80E8-8AF77CA05CCB}" sibTransId="{D52AFFCC-9CC7-421A-B0CE-CD111BCFC6CF}"/>
    <dgm:cxn modelId="{3D4A568E-D9B1-4126-A1A2-5A3F7E06AE9E}" type="presOf" srcId="{CEE88663-89E6-4CD7-8527-F2CB0E28BB3B}" destId="{2F728B38-DC6C-45E0-8DA4-C9C87B80BAD2}" srcOrd="0" destOrd="0" presId="urn:microsoft.com/office/officeart/2005/8/layout/radial1"/>
    <dgm:cxn modelId="{7430B614-1092-4242-A4F9-5E0A6DAC1874}" type="presOf" srcId="{CEE88663-89E6-4CD7-8527-F2CB0E28BB3B}" destId="{F4C7BB65-7661-4003-8CB6-474594CEB46C}" srcOrd="1" destOrd="0" presId="urn:microsoft.com/office/officeart/2005/8/layout/radial1"/>
    <dgm:cxn modelId="{55C3C6A3-C8CE-466C-A293-C5303D29B48E}" type="presOf" srcId="{DB8291A5-6689-4786-80E8-8AF77CA05CCB}" destId="{AB21DC4D-705D-4F22-98FC-73C6379B8FC9}" srcOrd="0" destOrd="0" presId="urn:microsoft.com/office/officeart/2005/8/layout/radial1"/>
    <dgm:cxn modelId="{16E95C70-8C2E-47E5-BFB5-B811D0D62E95}" srcId="{3F659AFC-B953-44E3-88C7-B205D8049A5B}" destId="{47A713AF-2B0F-4670-ACBA-8A7A9D763279}" srcOrd="4" destOrd="0" parTransId="{A5A7A4C9-A77E-4889-A806-3F8115C19E3F}" sibTransId="{567B03CD-E89B-44FF-A846-5415D70E1DD7}"/>
    <dgm:cxn modelId="{529F484A-84E6-437D-B8F7-FEAD9D366123}" type="presOf" srcId="{FC576F8A-A26F-4CDA-B915-72CCE2ADB558}" destId="{D65180DE-8F4E-485D-B304-25D8F6967BA7}" srcOrd="0" destOrd="0" presId="urn:microsoft.com/office/officeart/2005/8/layout/radial1"/>
    <dgm:cxn modelId="{F36B3BFF-7429-469D-9CB6-498029BF5D2F}" srcId="{44FD3E34-BFC1-4004-A678-8B0B4CB92CE8}" destId="{3F659AFC-B953-44E3-88C7-B205D8049A5B}" srcOrd="0" destOrd="0" parTransId="{2207FD66-8FC4-4E46-B4E1-567CCE709912}" sibTransId="{B3F2EC45-BA24-4518-AE16-551F6582B1EF}"/>
    <dgm:cxn modelId="{4E008068-A777-4220-AA40-CB96E292A67F}" type="presOf" srcId="{1C7C9DED-9A4B-49CC-A23B-9B193C407D22}" destId="{545A3CB6-7D89-4166-ABD2-E78501EC146C}" srcOrd="0" destOrd="0" presId="urn:microsoft.com/office/officeart/2005/8/layout/radial1"/>
    <dgm:cxn modelId="{1C625770-E8C1-40D3-9F0A-6D50EC384DC1}" type="presParOf" srcId="{162F73F1-B824-4D7F-9EB2-708396A49ABB}" destId="{158FBF05-83BA-46BF-8FB8-C61CD15E8FC1}" srcOrd="0" destOrd="0" presId="urn:microsoft.com/office/officeart/2005/8/layout/radial1"/>
    <dgm:cxn modelId="{19ADA2E8-D3A8-4F7C-9934-0371C72F06E1}" type="presParOf" srcId="{162F73F1-B824-4D7F-9EB2-708396A49ABB}" destId="{A21AA56A-60A7-4E77-A387-01F390B0BB11}" srcOrd="1" destOrd="0" presId="urn:microsoft.com/office/officeart/2005/8/layout/radial1"/>
    <dgm:cxn modelId="{AA326F43-9E2C-4FE9-AD13-88032076EA0E}" type="presParOf" srcId="{A21AA56A-60A7-4E77-A387-01F390B0BB11}" destId="{58538CEF-63A2-4662-B534-193A0AC4641A}" srcOrd="0" destOrd="0" presId="urn:microsoft.com/office/officeart/2005/8/layout/radial1"/>
    <dgm:cxn modelId="{39785C58-9251-43B9-9A4D-118E74C6CD9C}" type="presParOf" srcId="{162F73F1-B824-4D7F-9EB2-708396A49ABB}" destId="{4CF58914-469A-4A2B-92DB-C8BBC527BC96}" srcOrd="2" destOrd="0" presId="urn:microsoft.com/office/officeart/2005/8/layout/radial1"/>
    <dgm:cxn modelId="{3BE8B0BA-DEF7-49C2-B54E-F5A360BDA67C}" type="presParOf" srcId="{162F73F1-B824-4D7F-9EB2-708396A49ABB}" destId="{61557D62-1153-49B8-8AB2-62921FC3BB43}" srcOrd="3" destOrd="0" presId="urn:microsoft.com/office/officeart/2005/8/layout/radial1"/>
    <dgm:cxn modelId="{49B5FAFF-0618-449D-A0C8-93B83BA0213B}" type="presParOf" srcId="{61557D62-1153-49B8-8AB2-62921FC3BB43}" destId="{94208C8F-7D41-4524-90BA-E2A28BC9360E}" srcOrd="0" destOrd="0" presId="urn:microsoft.com/office/officeart/2005/8/layout/radial1"/>
    <dgm:cxn modelId="{DB095059-10FA-4FFF-BED5-03DA671B7EB9}" type="presParOf" srcId="{162F73F1-B824-4D7F-9EB2-708396A49ABB}" destId="{33C2CA39-B60A-4B24-B837-050F3AB4EDA0}" srcOrd="4" destOrd="0" presId="urn:microsoft.com/office/officeart/2005/8/layout/radial1"/>
    <dgm:cxn modelId="{C374352F-1EDA-4CA9-AE47-C98F2D5463B7}" type="presParOf" srcId="{162F73F1-B824-4D7F-9EB2-708396A49ABB}" destId="{49B04545-D068-49ED-9904-45D1E0F52EC9}" srcOrd="5" destOrd="0" presId="urn:microsoft.com/office/officeart/2005/8/layout/radial1"/>
    <dgm:cxn modelId="{F7BFD6F8-C5AC-4B30-A95E-4BD9C2741CD4}" type="presParOf" srcId="{49B04545-D068-49ED-9904-45D1E0F52EC9}" destId="{0C948F5F-3DD4-4FE4-973E-23C85F108D88}" srcOrd="0" destOrd="0" presId="urn:microsoft.com/office/officeart/2005/8/layout/radial1"/>
    <dgm:cxn modelId="{A1B5927F-FA7B-4D2C-B969-ED31FDD125D7}" type="presParOf" srcId="{162F73F1-B824-4D7F-9EB2-708396A49ABB}" destId="{545A3CB6-7D89-4166-ABD2-E78501EC146C}" srcOrd="6" destOrd="0" presId="urn:microsoft.com/office/officeart/2005/8/layout/radial1"/>
    <dgm:cxn modelId="{2E2CB55D-D892-4270-8936-B86D4C6554AF}" type="presParOf" srcId="{162F73F1-B824-4D7F-9EB2-708396A49ABB}" destId="{AB21DC4D-705D-4F22-98FC-73C6379B8FC9}" srcOrd="7" destOrd="0" presId="urn:microsoft.com/office/officeart/2005/8/layout/radial1"/>
    <dgm:cxn modelId="{C73BE22A-4BC7-4522-B429-F87A6F3CB7F4}" type="presParOf" srcId="{AB21DC4D-705D-4F22-98FC-73C6379B8FC9}" destId="{DB4E6A29-D373-4A9E-A54D-2D6F8772ABAC}" srcOrd="0" destOrd="0" presId="urn:microsoft.com/office/officeart/2005/8/layout/radial1"/>
    <dgm:cxn modelId="{3F8C5D8E-AAB6-4CCE-8A47-2E29F51E4E76}" type="presParOf" srcId="{162F73F1-B824-4D7F-9EB2-708396A49ABB}" destId="{81DC90CB-0B5F-462E-81EB-989F06BB914B}" srcOrd="8" destOrd="0" presId="urn:microsoft.com/office/officeart/2005/8/layout/radial1"/>
    <dgm:cxn modelId="{11B1ABF4-C765-4558-BAE7-22BA14284E53}" type="presParOf" srcId="{162F73F1-B824-4D7F-9EB2-708396A49ABB}" destId="{3CC24030-D66D-41AE-A05E-420B36BB113E}" srcOrd="9" destOrd="0" presId="urn:microsoft.com/office/officeart/2005/8/layout/radial1"/>
    <dgm:cxn modelId="{6D08213F-6BF3-4F95-BF6E-3F69B24B8147}" type="presParOf" srcId="{3CC24030-D66D-41AE-A05E-420B36BB113E}" destId="{7C061C5C-55D2-49FF-920C-17DA29710A65}" srcOrd="0" destOrd="0" presId="urn:microsoft.com/office/officeart/2005/8/layout/radial1"/>
    <dgm:cxn modelId="{9BAE894E-3016-4956-B3EC-8E2BB10F81DB}" type="presParOf" srcId="{162F73F1-B824-4D7F-9EB2-708396A49ABB}" destId="{99D4DEAD-B25D-47B0-8D70-B2AB7C74F2D1}" srcOrd="10" destOrd="0" presId="urn:microsoft.com/office/officeart/2005/8/layout/radial1"/>
    <dgm:cxn modelId="{2EE8380C-181D-490D-889F-F4D98CF2640D}" type="presParOf" srcId="{162F73F1-B824-4D7F-9EB2-708396A49ABB}" destId="{2F728B38-DC6C-45E0-8DA4-C9C87B80BAD2}" srcOrd="11" destOrd="0" presId="urn:microsoft.com/office/officeart/2005/8/layout/radial1"/>
    <dgm:cxn modelId="{DA782932-04B7-4AF1-B183-E89D452CC0F5}" type="presParOf" srcId="{2F728B38-DC6C-45E0-8DA4-C9C87B80BAD2}" destId="{F4C7BB65-7661-4003-8CB6-474594CEB46C}" srcOrd="0" destOrd="0" presId="urn:microsoft.com/office/officeart/2005/8/layout/radial1"/>
    <dgm:cxn modelId="{5F4BA994-8652-4726-BCEE-29B24BB77671}" type="presParOf" srcId="{162F73F1-B824-4D7F-9EB2-708396A49ABB}" destId="{D65180DE-8F4E-485D-B304-25D8F6967BA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382D53-4D1A-4AF5-8CF4-EEE6DCC4EF26}"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CC4C1178-40A4-4D71-9485-6BC954C04ADC}">
      <dgm:prSet/>
      <dgm:spPr>
        <a:solidFill>
          <a:srgbClr val="00547E"/>
        </a:solidFill>
      </dgm:spPr>
      <dgm:t>
        <a:bodyPr/>
        <a:lstStyle/>
        <a:p>
          <a:pPr rtl="0"/>
          <a:r>
            <a:rPr lang="en-US" i="1" dirty="0" smtClean="0"/>
            <a:t>Provides the foundation for a basic understanding of the psychological, neurological, biological, and social impact that trauma and violence have on many people. </a:t>
          </a:r>
          <a:endParaRPr lang="en-US" i="1" dirty="0"/>
        </a:p>
      </dgm:t>
    </dgm:pt>
    <dgm:pt modelId="{2AC28EF5-E3B3-4BE9-8D52-9B2EFB685A60}" type="parTrans" cxnId="{34B29D75-87E5-4667-B8F0-044406CC9D40}">
      <dgm:prSet/>
      <dgm:spPr/>
      <dgm:t>
        <a:bodyPr/>
        <a:lstStyle/>
        <a:p>
          <a:endParaRPr lang="en-US"/>
        </a:p>
      </dgm:t>
    </dgm:pt>
    <dgm:pt modelId="{1C5D2859-9C07-4867-8E0A-03E8C235E224}" type="sibTrans" cxnId="{34B29D75-87E5-4667-B8F0-044406CC9D40}">
      <dgm:prSet/>
      <dgm:spPr/>
      <dgm:t>
        <a:bodyPr/>
        <a:lstStyle/>
        <a:p>
          <a:endParaRPr lang="en-US"/>
        </a:p>
      </dgm:t>
    </dgm:pt>
    <dgm:pt modelId="{1CB53368-221B-48D3-8D33-0AA9DACB42B2}">
      <dgm:prSet/>
      <dgm:spPr>
        <a:solidFill>
          <a:srgbClr val="00547E"/>
        </a:solidFill>
      </dgm:spPr>
      <dgm:t>
        <a:bodyPr/>
        <a:lstStyle/>
        <a:p>
          <a:pPr rtl="0"/>
          <a:r>
            <a:rPr lang="en-US" i="1" dirty="0" smtClean="0"/>
            <a:t>Incorporates proven practices into current operations to deliver services that acknowledge the role that violence and victimization play in the lives of most of the individuals entering our systems.</a:t>
          </a:r>
          <a:endParaRPr lang="en-US" i="1" dirty="0"/>
        </a:p>
      </dgm:t>
    </dgm:pt>
    <dgm:pt modelId="{A3703F21-A91E-404B-9FAE-271C012CDE70}" type="parTrans" cxnId="{D9631105-CE1F-4A61-BC5E-C0FD1B8440A3}">
      <dgm:prSet/>
      <dgm:spPr/>
      <dgm:t>
        <a:bodyPr/>
        <a:lstStyle/>
        <a:p>
          <a:endParaRPr lang="en-US"/>
        </a:p>
      </dgm:t>
    </dgm:pt>
    <dgm:pt modelId="{10FEEF4A-4AF1-48D2-A53F-6B9A2B11A7D9}" type="sibTrans" cxnId="{D9631105-CE1F-4A61-BC5E-C0FD1B8440A3}">
      <dgm:prSet/>
      <dgm:spPr/>
      <dgm:t>
        <a:bodyPr/>
        <a:lstStyle/>
        <a:p>
          <a:endParaRPr lang="en-US"/>
        </a:p>
      </dgm:t>
    </dgm:pt>
    <dgm:pt modelId="{D634934E-462B-4B76-8482-F915CB470258}" type="pres">
      <dgm:prSet presAssocID="{53382D53-4D1A-4AF5-8CF4-EEE6DCC4EF26}" presName="CompostProcess" presStyleCnt="0">
        <dgm:presLayoutVars>
          <dgm:dir/>
          <dgm:resizeHandles val="exact"/>
        </dgm:presLayoutVars>
      </dgm:prSet>
      <dgm:spPr/>
      <dgm:t>
        <a:bodyPr/>
        <a:lstStyle/>
        <a:p>
          <a:endParaRPr lang="en-US"/>
        </a:p>
      </dgm:t>
    </dgm:pt>
    <dgm:pt modelId="{1A875403-3B32-4DCE-A1C8-3234C2E70A86}" type="pres">
      <dgm:prSet presAssocID="{53382D53-4D1A-4AF5-8CF4-EEE6DCC4EF26}" presName="arrow" presStyleLbl="bgShp" presStyleIdx="0" presStyleCnt="1"/>
      <dgm:spPr/>
    </dgm:pt>
    <dgm:pt modelId="{2F430F48-3F5E-4535-9099-D93CE8AD2965}" type="pres">
      <dgm:prSet presAssocID="{53382D53-4D1A-4AF5-8CF4-EEE6DCC4EF26}" presName="linearProcess" presStyleCnt="0"/>
      <dgm:spPr/>
    </dgm:pt>
    <dgm:pt modelId="{7CA84A3A-3FE6-4F10-B9B4-B0D0E318D6C6}" type="pres">
      <dgm:prSet presAssocID="{CC4C1178-40A4-4D71-9485-6BC954C04ADC}" presName="textNode" presStyleLbl="node1" presStyleIdx="0" presStyleCnt="2">
        <dgm:presLayoutVars>
          <dgm:bulletEnabled val="1"/>
        </dgm:presLayoutVars>
      </dgm:prSet>
      <dgm:spPr/>
      <dgm:t>
        <a:bodyPr/>
        <a:lstStyle/>
        <a:p>
          <a:endParaRPr lang="en-US"/>
        </a:p>
      </dgm:t>
    </dgm:pt>
    <dgm:pt modelId="{75E31593-9303-42E0-BB9D-6FA6E9B61999}" type="pres">
      <dgm:prSet presAssocID="{1C5D2859-9C07-4867-8E0A-03E8C235E224}" presName="sibTrans" presStyleCnt="0"/>
      <dgm:spPr/>
    </dgm:pt>
    <dgm:pt modelId="{7072F4CB-85F9-4EF7-A166-4DC6A21EBADF}" type="pres">
      <dgm:prSet presAssocID="{1CB53368-221B-48D3-8D33-0AA9DACB42B2}" presName="textNode" presStyleLbl="node1" presStyleIdx="1" presStyleCnt="2">
        <dgm:presLayoutVars>
          <dgm:bulletEnabled val="1"/>
        </dgm:presLayoutVars>
      </dgm:prSet>
      <dgm:spPr/>
      <dgm:t>
        <a:bodyPr/>
        <a:lstStyle/>
        <a:p>
          <a:endParaRPr lang="en-US"/>
        </a:p>
      </dgm:t>
    </dgm:pt>
  </dgm:ptLst>
  <dgm:cxnLst>
    <dgm:cxn modelId="{5F361657-8E72-44AA-B14C-94EBABE1F6D7}" type="presOf" srcId="{53382D53-4D1A-4AF5-8CF4-EEE6DCC4EF26}" destId="{D634934E-462B-4B76-8482-F915CB470258}" srcOrd="0" destOrd="0" presId="urn:microsoft.com/office/officeart/2005/8/layout/hProcess9"/>
    <dgm:cxn modelId="{557CB2C3-A8EB-42AE-B8C0-32FE8D7855A7}" type="presOf" srcId="{1CB53368-221B-48D3-8D33-0AA9DACB42B2}" destId="{7072F4CB-85F9-4EF7-A166-4DC6A21EBADF}" srcOrd="0" destOrd="0" presId="urn:microsoft.com/office/officeart/2005/8/layout/hProcess9"/>
    <dgm:cxn modelId="{F883A364-9A31-47DA-919B-35B6F4EEBD5D}" type="presOf" srcId="{CC4C1178-40A4-4D71-9485-6BC954C04ADC}" destId="{7CA84A3A-3FE6-4F10-B9B4-B0D0E318D6C6}" srcOrd="0" destOrd="0" presId="urn:microsoft.com/office/officeart/2005/8/layout/hProcess9"/>
    <dgm:cxn modelId="{34B29D75-87E5-4667-B8F0-044406CC9D40}" srcId="{53382D53-4D1A-4AF5-8CF4-EEE6DCC4EF26}" destId="{CC4C1178-40A4-4D71-9485-6BC954C04ADC}" srcOrd="0" destOrd="0" parTransId="{2AC28EF5-E3B3-4BE9-8D52-9B2EFB685A60}" sibTransId="{1C5D2859-9C07-4867-8E0A-03E8C235E224}"/>
    <dgm:cxn modelId="{D9631105-CE1F-4A61-BC5E-C0FD1B8440A3}" srcId="{53382D53-4D1A-4AF5-8CF4-EEE6DCC4EF26}" destId="{1CB53368-221B-48D3-8D33-0AA9DACB42B2}" srcOrd="1" destOrd="0" parTransId="{A3703F21-A91E-404B-9FAE-271C012CDE70}" sibTransId="{10FEEF4A-4AF1-48D2-A53F-6B9A2B11A7D9}"/>
    <dgm:cxn modelId="{2288B4DC-BCB4-409D-B7BF-B85C0319ED2F}" type="presParOf" srcId="{D634934E-462B-4B76-8482-F915CB470258}" destId="{1A875403-3B32-4DCE-A1C8-3234C2E70A86}" srcOrd="0" destOrd="0" presId="urn:microsoft.com/office/officeart/2005/8/layout/hProcess9"/>
    <dgm:cxn modelId="{A204C1AE-F598-4137-871B-87E33A314A4B}" type="presParOf" srcId="{D634934E-462B-4B76-8482-F915CB470258}" destId="{2F430F48-3F5E-4535-9099-D93CE8AD2965}" srcOrd="1" destOrd="0" presId="urn:microsoft.com/office/officeart/2005/8/layout/hProcess9"/>
    <dgm:cxn modelId="{DF48B934-CF95-4364-97A8-3ABFFD8ADACF}" type="presParOf" srcId="{2F430F48-3F5E-4535-9099-D93CE8AD2965}" destId="{7CA84A3A-3FE6-4F10-B9B4-B0D0E318D6C6}" srcOrd="0" destOrd="0" presId="urn:microsoft.com/office/officeart/2005/8/layout/hProcess9"/>
    <dgm:cxn modelId="{51EC460A-4B53-4BBA-A4F5-C91825EED33A}" type="presParOf" srcId="{2F430F48-3F5E-4535-9099-D93CE8AD2965}" destId="{75E31593-9303-42E0-BB9D-6FA6E9B61999}" srcOrd="1" destOrd="0" presId="urn:microsoft.com/office/officeart/2005/8/layout/hProcess9"/>
    <dgm:cxn modelId="{CF2A763E-F85B-4799-8EAF-0F19CABBB7A8}" type="presParOf" srcId="{2F430F48-3F5E-4535-9099-D93CE8AD2965}" destId="{7072F4CB-85F9-4EF7-A166-4DC6A21EBAD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F02C2-28AC-4669-A003-9A48B6D4D73A}">
      <dsp:nvSpPr>
        <dsp:cNvPr id="0" name=""/>
        <dsp:cNvSpPr/>
      </dsp:nvSpPr>
      <dsp:spPr>
        <a:xfrm>
          <a:off x="1981208" y="304808"/>
          <a:ext cx="2408605" cy="2408605"/>
        </a:xfrm>
        <a:prstGeom prst="pieWedg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latin typeface="Arial" pitchFamily="34" charset="0"/>
              <a:cs typeface="Arial" pitchFamily="34" charset="0"/>
            </a:rPr>
            <a:t>Acute Trauma</a:t>
          </a:r>
          <a:endParaRPr lang="en-US" sz="2400" kern="1200" dirty="0">
            <a:solidFill>
              <a:srgbClr val="000066"/>
            </a:solidFill>
            <a:latin typeface="Arial" pitchFamily="34" charset="0"/>
            <a:cs typeface="Arial" pitchFamily="34" charset="0"/>
          </a:endParaRPr>
        </a:p>
      </dsp:txBody>
      <dsp:txXfrm>
        <a:off x="2686672" y="1010272"/>
        <a:ext cx="1703141" cy="1703141"/>
      </dsp:txXfrm>
    </dsp:sp>
    <dsp:sp modelId="{FE977765-FE8C-4D4C-AC6C-E32E2B9CD69D}">
      <dsp:nvSpPr>
        <dsp:cNvPr id="0" name=""/>
        <dsp:cNvSpPr/>
      </dsp:nvSpPr>
      <dsp:spPr>
        <a:xfrm rot="5400000">
          <a:off x="4513326" y="317068"/>
          <a:ext cx="2408605" cy="2408605"/>
        </a:xfrm>
        <a:prstGeom prst="pieWedg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latin typeface="Arial" pitchFamily="34" charset="0"/>
              <a:cs typeface="Arial" pitchFamily="34" charset="0"/>
            </a:rPr>
            <a:t>Chronic Trauma</a:t>
          </a:r>
          <a:endParaRPr lang="en-US" sz="2400" kern="1200" dirty="0">
            <a:solidFill>
              <a:srgbClr val="000066"/>
            </a:solidFill>
            <a:latin typeface="Arial" pitchFamily="34" charset="0"/>
            <a:cs typeface="Arial" pitchFamily="34" charset="0"/>
          </a:endParaRPr>
        </a:p>
      </dsp:txBody>
      <dsp:txXfrm rot="-5400000">
        <a:off x="4513326" y="1022532"/>
        <a:ext cx="1703141" cy="1703141"/>
      </dsp:txXfrm>
    </dsp:sp>
    <dsp:sp modelId="{100CE537-8181-4F0F-A975-E3CF46796646}">
      <dsp:nvSpPr>
        <dsp:cNvPr id="0" name=""/>
        <dsp:cNvSpPr/>
      </dsp:nvSpPr>
      <dsp:spPr>
        <a:xfrm rot="10800000">
          <a:off x="4513326" y="2836926"/>
          <a:ext cx="2408605" cy="2408605"/>
        </a:xfrm>
        <a:prstGeom prst="pieWedg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latin typeface="Arial" pitchFamily="34" charset="0"/>
              <a:cs typeface="Arial" pitchFamily="34" charset="0"/>
            </a:rPr>
            <a:t>System Induced Trauma</a:t>
          </a:r>
          <a:endParaRPr lang="en-US" sz="2400" kern="1200" dirty="0">
            <a:solidFill>
              <a:srgbClr val="000066"/>
            </a:solidFill>
            <a:latin typeface="Arial" pitchFamily="34" charset="0"/>
            <a:cs typeface="Arial" pitchFamily="34" charset="0"/>
          </a:endParaRPr>
        </a:p>
      </dsp:txBody>
      <dsp:txXfrm rot="10800000">
        <a:off x="4513326" y="2836926"/>
        <a:ext cx="1703141" cy="1703141"/>
      </dsp:txXfrm>
    </dsp:sp>
    <dsp:sp modelId="{04D90D07-511F-42EA-A3CC-6E20320A5B20}">
      <dsp:nvSpPr>
        <dsp:cNvPr id="0" name=""/>
        <dsp:cNvSpPr/>
      </dsp:nvSpPr>
      <dsp:spPr>
        <a:xfrm rot="16200000">
          <a:off x="1993468" y="2836926"/>
          <a:ext cx="2408605" cy="2408605"/>
        </a:xfrm>
        <a:prstGeom prst="pieWedg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66"/>
              </a:solidFill>
              <a:latin typeface="Arial" pitchFamily="34" charset="0"/>
              <a:cs typeface="Arial" pitchFamily="34" charset="0"/>
            </a:rPr>
            <a:t>Complex Trauma</a:t>
          </a:r>
          <a:endParaRPr lang="en-US" sz="2400" kern="1200" dirty="0">
            <a:solidFill>
              <a:srgbClr val="000066"/>
            </a:solidFill>
            <a:latin typeface="Arial" pitchFamily="34" charset="0"/>
            <a:cs typeface="Arial" pitchFamily="34" charset="0"/>
          </a:endParaRPr>
        </a:p>
      </dsp:txBody>
      <dsp:txXfrm rot="5400000">
        <a:off x="2698932" y="2836926"/>
        <a:ext cx="1703141" cy="1703141"/>
      </dsp:txXfrm>
    </dsp:sp>
    <dsp:sp modelId="{BA4EA10C-2BB3-4090-B079-F56F1BE6695C}">
      <dsp:nvSpPr>
        <dsp:cNvPr id="0" name=""/>
        <dsp:cNvSpPr/>
      </dsp:nvSpPr>
      <dsp:spPr>
        <a:xfrm flipH="1">
          <a:off x="4313216" y="2611530"/>
          <a:ext cx="288967" cy="61408"/>
        </a:xfrm>
        <a:prstGeom prst="circularArrow">
          <a:avLst/>
        </a:prstGeom>
        <a:solidFill>
          <a:schemeClr val="accent3">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dsp:style>
    </dsp:sp>
    <dsp:sp modelId="{2CAE18B2-6B9C-45E6-A83F-99F7B60A097A}">
      <dsp:nvSpPr>
        <dsp:cNvPr id="0" name=""/>
        <dsp:cNvSpPr/>
      </dsp:nvSpPr>
      <dsp:spPr>
        <a:xfrm rot="10800000" flipH="1">
          <a:off x="4024253" y="2600698"/>
          <a:ext cx="866893" cy="205884"/>
        </a:xfrm>
        <a:prstGeom prst="circularArrow">
          <a:avLst/>
        </a:prstGeom>
        <a:solidFill>
          <a:schemeClr val="accent3">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FBF05-83BA-46BF-8FB8-C61CD15E8FC1}">
      <dsp:nvSpPr>
        <dsp:cNvPr id="0" name=""/>
        <dsp:cNvSpPr/>
      </dsp:nvSpPr>
      <dsp:spPr>
        <a:xfrm>
          <a:off x="1916611" y="2044957"/>
          <a:ext cx="1881777" cy="1472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Adverse Childhood Experiences</a:t>
          </a:r>
          <a:endParaRPr lang="en-US" sz="2200" kern="1200" dirty="0"/>
        </a:p>
      </dsp:txBody>
      <dsp:txXfrm>
        <a:off x="2192191" y="2260627"/>
        <a:ext cx="1330617" cy="1041345"/>
      </dsp:txXfrm>
    </dsp:sp>
    <dsp:sp modelId="{A21AA56A-60A7-4E77-A387-01F390B0BB11}">
      <dsp:nvSpPr>
        <dsp:cNvPr id="0" name=""/>
        <dsp:cNvSpPr/>
      </dsp:nvSpPr>
      <dsp:spPr>
        <a:xfrm rot="16200000">
          <a:off x="2608390" y="1771546"/>
          <a:ext cx="498218" cy="48603"/>
        </a:xfrm>
        <a:custGeom>
          <a:avLst/>
          <a:gdLst/>
          <a:ahLst/>
          <a:cxnLst/>
          <a:rect l="0" t="0" r="0" b="0"/>
          <a:pathLst>
            <a:path>
              <a:moveTo>
                <a:pt x="0" y="24301"/>
              </a:moveTo>
              <a:lnTo>
                <a:pt x="498218" y="243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845044" y="1783392"/>
        <a:ext cx="24910" cy="24910"/>
      </dsp:txXfrm>
    </dsp:sp>
    <dsp:sp modelId="{4CF58914-469A-4A2B-92DB-C8BBC527BC96}">
      <dsp:nvSpPr>
        <dsp:cNvPr id="0" name=""/>
        <dsp:cNvSpPr/>
      </dsp:nvSpPr>
      <dsp:spPr>
        <a:xfrm>
          <a:off x="2085919" y="3577"/>
          <a:ext cx="1543161" cy="1543161"/>
        </a:xfrm>
        <a:prstGeom prst="ca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Heart       Disease	</a:t>
          </a:r>
          <a:endParaRPr lang="en-US" sz="2500" kern="1200" dirty="0"/>
        </a:p>
      </dsp:txBody>
      <dsp:txXfrm>
        <a:off x="2085919" y="389367"/>
        <a:ext cx="1543161" cy="964476"/>
      </dsp:txXfrm>
    </dsp:sp>
    <dsp:sp modelId="{61557D62-1153-49B8-8AB2-62921FC3BB43}">
      <dsp:nvSpPr>
        <dsp:cNvPr id="0" name=""/>
        <dsp:cNvSpPr/>
      </dsp:nvSpPr>
      <dsp:spPr>
        <a:xfrm rot="19800000">
          <a:off x="3590512" y="2229788"/>
          <a:ext cx="360283" cy="48603"/>
        </a:xfrm>
        <a:custGeom>
          <a:avLst/>
          <a:gdLst/>
          <a:ahLst/>
          <a:cxnLst/>
          <a:rect l="0" t="0" r="0" b="0"/>
          <a:pathLst>
            <a:path>
              <a:moveTo>
                <a:pt x="0" y="24301"/>
              </a:moveTo>
              <a:lnTo>
                <a:pt x="360283" y="243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61646" y="2245083"/>
        <a:ext cx="18014" cy="18014"/>
      </dsp:txXfrm>
    </dsp:sp>
    <dsp:sp modelId="{33C2CA39-B60A-4B24-B837-050F3AB4EDA0}">
      <dsp:nvSpPr>
        <dsp:cNvPr id="0" name=""/>
        <dsp:cNvSpPr/>
      </dsp:nvSpPr>
      <dsp:spPr>
        <a:xfrm>
          <a:off x="3823288" y="1006648"/>
          <a:ext cx="1543161" cy="1543161"/>
        </a:xfrm>
        <a:prstGeom prst="ca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Chronic Lung Disease</a:t>
          </a:r>
          <a:endParaRPr lang="en-US" sz="2500" kern="1200" dirty="0"/>
        </a:p>
      </dsp:txBody>
      <dsp:txXfrm>
        <a:off x="3823288" y="1392438"/>
        <a:ext cx="1543161" cy="964476"/>
      </dsp:txXfrm>
    </dsp:sp>
    <dsp:sp modelId="{49B04545-D068-49ED-9904-45D1E0F52EC9}">
      <dsp:nvSpPr>
        <dsp:cNvPr id="0" name=""/>
        <dsp:cNvSpPr/>
      </dsp:nvSpPr>
      <dsp:spPr>
        <a:xfrm rot="1800000">
          <a:off x="3590512" y="3284207"/>
          <a:ext cx="360283" cy="48603"/>
        </a:xfrm>
        <a:custGeom>
          <a:avLst/>
          <a:gdLst/>
          <a:ahLst/>
          <a:cxnLst/>
          <a:rect l="0" t="0" r="0" b="0"/>
          <a:pathLst>
            <a:path>
              <a:moveTo>
                <a:pt x="0" y="24301"/>
              </a:moveTo>
              <a:lnTo>
                <a:pt x="360283" y="243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61646" y="3299502"/>
        <a:ext cx="18014" cy="18014"/>
      </dsp:txXfrm>
    </dsp:sp>
    <dsp:sp modelId="{545A3CB6-7D89-4166-ABD2-E78501EC146C}">
      <dsp:nvSpPr>
        <dsp:cNvPr id="0" name=""/>
        <dsp:cNvSpPr/>
      </dsp:nvSpPr>
      <dsp:spPr>
        <a:xfrm>
          <a:off x="3823288" y="3012790"/>
          <a:ext cx="1543161" cy="1543161"/>
        </a:xfrm>
        <a:prstGeom prst="ca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Liver Disease</a:t>
          </a:r>
          <a:endParaRPr lang="en-US" sz="2500" kern="1200" dirty="0"/>
        </a:p>
      </dsp:txBody>
      <dsp:txXfrm>
        <a:off x="3823288" y="3398580"/>
        <a:ext cx="1543161" cy="964476"/>
      </dsp:txXfrm>
    </dsp:sp>
    <dsp:sp modelId="{AB21DC4D-705D-4F22-98FC-73C6379B8FC9}">
      <dsp:nvSpPr>
        <dsp:cNvPr id="0" name=""/>
        <dsp:cNvSpPr/>
      </dsp:nvSpPr>
      <dsp:spPr>
        <a:xfrm rot="5318460">
          <a:off x="2629781" y="3744283"/>
          <a:ext cx="502280" cy="48603"/>
        </a:xfrm>
        <a:custGeom>
          <a:avLst/>
          <a:gdLst/>
          <a:ahLst/>
          <a:cxnLst/>
          <a:rect l="0" t="0" r="0" b="0"/>
          <a:pathLst>
            <a:path>
              <a:moveTo>
                <a:pt x="0" y="24301"/>
              </a:moveTo>
              <a:lnTo>
                <a:pt x="502280" y="243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868364" y="3756028"/>
        <a:ext cx="25114" cy="25114"/>
      </dsp:txXfrm>
    </dsp:sp>
    <dsp:sp modelId="{81DC90CB-0B5F-462E-81EB-989F06BB914B}">
      <dsp:nvSpPr>
        <dsp:cNvPr id="0" name=""/>
        <dsp:cNvSpPr/>
      </dsp:nvSpPr>
      <dsp:spPr>
        <a:xfrm>
          <a:off x="2133596" y="4019438"/>
          <a:ext cx="1543161" cy="1543161"/>
        </a:xfrm>
        <a:prstGeom prst="ca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Diabetes</a:t>
          </a:r>
          <a:endParaRPr lang="en-US" sz="2500" kern="1200" dirty="0"/>
        </a:p>
      </dsp:txBody>
      <dsp:txXfrm>
        <a:off x="2133596" y="4405228"/>
        <a:ext cx="1543161" cy="964476"/>
      </dsp:txXfrm>
    </dsp:sp>
    <dsp:sp modelId="{3CC24030-D66D-41AE-A05E-420B36BB113E}">
      <dsp:nvSpPr>
        <dsp:cNvPr id="0" name=""/>
        <dsp:cNvSpPr/>
      </dsp:nvSpPr>
      <dsp:spPr>
        <a:xfrm rot="9000000">
          <a:off x="1764204" y="3284207"/>
          <a:ext cx="360283" cy="48603"/>
        </a:xfrm>
        <a:custGeom>
          <a:avLst/>
          <a:gdLst/>
          <a:ahLst/>
          <a:cxnLst/>
          <a:rect l="0" t="0" r="0" b="0"/>
          <a:pathLst>
            <a:path>
              <a:moveTo>
                <a:pt x="0" y="24301"/>
              </a:moveTo>
              <a:lnTo>
                <a:pt x="360283" y="243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935338" y="3299502"/>
        <a:ext cx="18014" cy="18014"/>
      </dsp:txXfrm>
    </dsp:sp>
    <dsp:sp modelId="{99D4DEAD-B25D-47B0-8D70-B2AB7C74F2D1}">
      <dsp:nvSpPr>
        <dsp:cNvPr id="0" name=""/>
        <dsp:cNvSpPr/>
      </dsp:nvSpPr>
      <dsp:spPr>
        <a:xfrm>
          <a:off x="348549" y="3012790"/>
          <a:ext cx="1543161" cy="1543161"/>
        </a:xfrm>
        <a:prstGeom prst="ca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Cancer</a:t>
          </a:r>
          <a:endParaRPr lang="en-US" sz="2500" kern="1200" dirty="0"/>
        </a:p>
      </dsp:txBody>
      <dsp:txXfrm>
        <a:off x="348549" y="3398580"/>
        <a:ext cx="1543161" cy="964476"/>
      </dsp:txXfrm>
    </dsp:sp>
    <dsp:sp modelId="{2F728B38-DC6C-45E0-8DA4-C9C87B80BAD2}">
      <dsp:nvSpPr>
        <dsp:cNvPr id="0" name=""/>
        <dsp:cNvSpPr/>
      </dsp:nvSpPr>
      <dsp:spPr>
        <a:xfrm rot="12600000">
          <a:off x="1764204" y="2229788"/>
          <a:ext cx="360283" cy="48603"/>
        </a:xfrm>
        <a:custGeom>
          <a:avLst/>
          <a:gdLst/>
          <a:ahLst/>
          <a:cxnLst/>
          <a:rect l="0" t="0" r="0" b="0"/>
          <a:pathLst>
            <a:path>
              <a:moveTo>
                <a:pt x="0" y="24301"/>
              </a:moveTo>
              <a:lnTo>
                <a:pt x="360283" y="243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935338" y="2245083"/>
        <a:ext cx="18014" cy="18014"/>
      </dsp:txXfrm>
    </dsp:sp>
    <dsp:sp modelId="{D65180DE-8F4E-485D-B304-25D8F6967BA7}">
      <dsp:nvSpPr>
        <dsp:cNvPr id="0" name=""/>
        <dsp:cNvSpPr/>
      </dsp:nvSpPr>
      <dsp:spPr>
        <a:xfrm>
          <a:off x="348549" y="1006648"/>
          <a:ext cx="1543161" cy="1543161"/>
        </a:xfrm>
        <a:prstGeom prst="can">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Immune </a:t>
          </a:r>
        </a:p>
        <a:p>
          <a:pPr lvl="0" algn="ctr" defTabSz="1111250">
            <a:lnSpc>
              <a:spcPct val="90000"/>
            </a:lnSpc>
            <a:spcBef>
              <a:spcPct val="0"/>
            </a:spcBef>
            <a:spcAft>
              <a:spcPct val="35000"/>
            </a:spcAft>
          </a:pPr>
          <a:r>
            <a:rPr lang="en-US" sz="2500" kern="1200" dirty="0" smtClean="0"/>
            <a:t>Diseases</a:t>
          </a:r>
          <a:endParaRPr lang="en-US" sz="2500" kern="1200" dirty="0"/>
        </a:p>
      </dsp:txBody>
      <dsp:txXfrm>
        <a:off x="348549" y="1392438"/>
        <a:ext cx="1543161" cy="964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FBF05-83BA-46BF-8FB8-C61CD15E8FC1}">
      <dsp:nvSpPr>
        <dsp:cNvPr id="0" name=""/>
        <dsp:cNvSpPr/>
      </dsp:nvSpPr>
      <dsp:spPr>
        <a:xfrm>
          <a:off x="2084148" y="2050762"/>
          <a:ext cx="1866941" cy="14610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Adverse Childhood Experiences</a:t>
          </a:r>
          <a:endParaRPr lang="en-US" sz="2200" kern="1200" dirty="0"/>
        </a:p>
      </dsp:txBody>
      <dsp:txXfrm>
        <a:off x="2357555" y="2264731"/>
        <a:ext cx="1320127" cy="1033136"/>
      </dsp:txXfrm>
    </dsp:sp>
    <dsp:sp modelId="{A21AA56A-60A7-4E77-A387-01F390B0BB11}">
      <dsp:nvSpPr>
        <dsp:cNvPr id="0" name=""/>
        <dsp:cNvSpPr/>
      </dsp:nvSpPr>
      <dsp:spPr>
        <a:xfrm rot="16200000">
          <a:off x="2768872" y="1779692"/>
          <a:ext cx="497492" cy="44648"/>
        </a:xfrm>
        <a:custGeom>
          <a:avLst/>
          <a:gdLst/>
          <a:ahLst/>
          <a:cxnLst/>
          <a:rect l="0" t="0" r="0" b="0"/>
          <a:pathLst>
            <a:path>
              <a:moveTo>
                <a:pt x="0" y="22324"/>
              </a:moveTo>
              <a:lnTo>
                <a:pt x="497492" y="223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05181" y="1789579"/>
        <a:ext cx="24874" cy="24874"/>
      </dsp:txXfrm>
    </dsp:sp>
    <dsp:sp modelId="{4CF58914-469A-4A2B-92DB-C8BBC527BC96}">
      <dsp:nvSpPr>
        <dsp:cNvPr id="0" name=""/>
        <dsp:cNvSpPr/>
      </dsp:nvSpPr>
      <dsp:spPr>
        <a:xfrm>
          <a:off x="2252121" y="22275"/>
          <a:ext cx="1530994" cy="1530994"/>
        </a:xfrm>
        <a:prstGeom prst="ca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ts val="0"/>
            </a:spcAft>
          </a:pPr>
          <a:r>
            <a:rPr lang="en-US" sz="3200" kern="1200" dirty="0" smtClean="0"/>
            <a:t>Mental </a:t>
          </a:r>
        </a:p>
        <a:p>
          <a:pPr lvl="0" algn="ctr" defTabSz="1422400">
            <a:lnSpc>
              <a:spcPct val="90000"/>
            </a:lnSpc>
            <a:spcBef>
              <a:spcPct val="0"/>
            </a:spcBef>
            <a:spcAft>
              <a:spcPts val="0"/>
            </a:spcAft>
          </a:pPr>
          <a:r>
            <a:rPr lang="en-US" sz="3200" kern="1200" dirty="0" smtClean="0"/>
            <a:t>  Illness	</a:t>
          </a:r>
          <a:endParaRPr lang="en-US" sz="3200" kern="1200" dirty="0"/>
        </a:p>
      </dsp:txBody>
      <dsp:txXfrm>
        <a:off x="2252121" y="405024"/>
        <a:ext cx="1530994" cy="956871"/>
      </dsp:txXfrm>
    </dsp:sp>
    <dsp:sp modelId="{61557D62-1153-49B8-8AB2-62921FC3BB43}">
      <dsp:nvSpPr>
        <dsp:cNvPr id="0" name=""/>
        <dsp:cNvSpPr/>
      </dsp:nvSpPr>
      <dsp:spPr>
        <a:xfrm rot="20024334">
          <a:off x="3786908" y="2282119"/>
          <a:ext cx="394414" cy="44648"/>
        </a:xfrm>
        <a:custGeom>
          <a:avLst/>
          <a:gdLst/>
          <a:ahLst/>
          <a:cxnLst/>
          <a:rect l="0" t="0" r="0" b="0"/>
          <a:pathLst>
            <a:path>
              <a:moveTo>
                <a:pt x="0" y="22324"/>
              </a:moveTo>
              <a:lnTo>
                <a:pt x="394414" y="223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74255" y="2294583"/>
        <a:ext cx="19720" cy="19720"/>
      </dsp:txXfrm>
    </dsp:sp>
    <dsp:sp modelId="{33C2CA39-B60A-4B24-B837-050F3AB4EDA0}">
      <dsp:nvSpPr>
        <dsp:cNvPr id="0" name=""/>
        <dsp:cNvSpPr/>
      </dsp:nvSpPr>
      <dsp:spPr>
        <a:xfrm>
          <a:off x="4038601" y="1066802"/>
          <a:ext cx="1804920" cy="1530994"/>
        </a:xfrm>
        <a:prstGeom prst="ca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t>Relationship</a:t>
          </a:r>
        </a:p>
        <a:p>
          <a:pPr lvl="0" algn="ctr" defTabSz="1066800">
            <a:lnSpc>
              <a:spcPct val="90000"/>
            </a:lnSpc>
            <a:spcBef>
              <a:spcPct val="0"/>
            </a:spcBef>
            <a:spcAft>
              <a:spcPts val="0"/>
            </a:spcAft>
          </a:pPr>
          <a:r>
            <a:rPr lang="en-US" sz="2400" kern="1200" dirty="0" smtClean="0"/>
            <a:t>Problems</a:t>
          </a:r>
          <a:endParaRPr lang="en-US" sz="2400" kern="1200" dirty="0"/>
        </a:p>
      </dsp:txBody>
      <dsp:txXfrm>
        <a:off x="4038601" y="1449551"/>
        <a:ext cx="1804920" cy="956871"/>
      </dsp:txXfrm>
    </dsp:sp>
    <dsp:sp modelId="{49B04545-D068-49ED-9904-45D1E0F52EC9}">
      <dsp:nvSpPr>
        <dsp:cNvPr id="0" name=""/>
        <dsp:cNvSpPr/>
      </dsp:nvSpPr>
      <dsp:spPr>
        <a:xfrm rot="1800000">
          <a:off x="3744637" y="3282829"/>
          <a:ext cx="360644" cy="44648"/>
        </a:xfrm>
        <a:custGeom>
          <a:avLst/>
          <a:gdLst/>
          <a:ahLst/>
          <a:cxnLst/>
          <a:rect l="0" t="0" r="0" b="0"/>
          <a:pathLst>
            <a:path>
              <a:moveTo>
                <a:pt x="0" y="22324"/>
              </a:moveTo>
              <a:lnTo>
                <a:pt x="360644" y="223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15943" y="3296137"/>
        <a:ext cx="18032" cy="18032"/>
      </dsp:txXfrm>
    </dsp:sp>
    <dsp:sp modelId="{545A3CB6-7D89-4166-ABD2-E78501EC146C}">
      <dsp:nvSpPr>
        <dsp:cNvPr id="0" name=""/>
        <dsp:cNvSpPr/>
      </dsp:nvSpPr>
      <dsp:spPr>
        <a:xfrm>
          <a:off x="3978565" y="3012565"/>
          <a:ext cx="1530994" cy="1530994"/>
        </a:xfrm>
        <a:prstGeom prst="ca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ts val="0"/>
            </a:spcAft>
          </a:pPr>
          <a:r>
            <a:rPr lang="en-US" sz="3200" kern="1200" dirty="0" smtClean="0"/>
            <a:t>Behavior</a:t>
          </a:r>
        </a:p>
        <a:p>
          <a:pPr lvl="0" algn="ctr" defTabSz="1422400">
            <a:lnSpc>
              <a:spcPct val="90000"/>
            </a:lnSpc>
            <a:spcBef>
              <a:spcPct val="0"/>
            </a:spcBef>
            <a:spcAft>
              <a:spcPts val="0"/>
            </a:spcAft>
          </a:pPr>
          <a:r>
            <a:rPr lang="en-US" sz="3200" kern="1200" dirty="0" smtClean="0"/>
            <a:t>Problems</a:t>
          </a:r>
          <a:endParaRPr lang="en-US" sz="3200" kern="1200" dirty="0"/>
        </a:p>
      </dsp:txBody>
      <dsp:txXfrm>
        <a:off x="3978565" y="3395314"/>
        <a:ext cx="1530994" cy="956871"/>
      </dsp:txXfrm>
    </dsp:sp>
    <dsp:sp modelId="{AB21DC4D-705D-4F22-98FC-73C6379B8FC9}">
      <dsp:nvSpPr>
        <dsp:cNvPr id="0" name=""/>
        <dsp:cNvSpPr/>
      </dsp:nvSpPr>
      <dsp:spPr>
        <a:xfrm rot="5318460">
          <a:off x="2790124" y="3740086"/>
          <a:ext cx="501539" cy="44648"/>
        </a:xfrm>
        <a:custGeom>
          <a:avLst/>
          <a:gdLst/>
          <a:ahLst/>
          <a:cxnLst/>
          <a:rect l="0" t="0" r="0" b="0"/>
          <a:pathLst>
            <a:path>
              <a:moveTo>
                <a:pt x="0" y="22324"/>
              </a:moveTo>
              <a:lnTo>
                <a:pt x="501539" y="223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28355" y="3749871"/>
        <a:ext cx="25076" cy="25076"/>
      </dsp:txXfrm>
    </dsp:sp>
    <dsp:sp modelId="{81DC90CB-0B5F-462E-81EB-989F06BB914B}">
      <dsp:nvSpPr>
        <dsp:cNvPr id="0" name=""/>
        <dsp:cNvSpPr/>
      </dsp:nvSpPr>
      <dsp:spPr>
        <a:xfrm>
          <a:off x="2299499" y="4012893"/>
          <a:ext cx="1530994" cy="1530994"/>
        </a:xfrm>
        <a:prstGeom prst="ca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Poor Self-Esteem</a:t>
          </a:r>
          <a:endParaRPr lang="en-US" sz="3200" kern="1200" dirty="0"/>
        </a:p>
      </dsp:txBody>
      <dsp:txXfrm>
        <a:off x="2299499" y="4395642"/>
        <a:ext cx="1530994" cy="956871"/>
      </dsp:txXfrm>
    </dsp:sp>
    <dsp:sp modelId="{3CC24030-D66D-41AE-A05E-420B36BB113E}">
      <dsp:nvSpPr>
        <dsp:cNvPr id="0" name=""/>
        <dsp:cNvSpPr/>
      </dsp:nvSpPr>
      <dsp:spPr>
        <a:xfrm rot="9000000">
          <a:off x="1929955" y="3282829"/>
          <a:ext cx="360644" cy="44648"/>
        </a:xfrm>
        <a:custGeom>
          <a:avLst/>
          <a:gdLst/>
          <a:ahLst/>
          <a:cxnLst/>
          <a:rect l="0" t="0" r="0" b="0"/>
          <a:pathLst>
            <a:path>
              <a:moveTo>
                <a:pt x="0" y="22324"/>
              </a:moveTo>
              <a:lnTo>
                <a:pt x="360644" y="223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101261" y="3296137"/>
        <a:ext cx="18032" cy="18032"/>
      </dsp:txXfrm>
    </dsp:sp>
    <dsp:sp modelId="{99D4DEAD-B25D-47B0-8D70-B2AB7C74F2D1}">
      <dsp:nvSpPr>
        <dsp:cNvPr id="0" name=""/>
        <dsp:cNvSpPr/>
      </dsp:nvSpPr>
      <dsp:spPr>
        <a:xfrm>
          <a:off x="525676" y="3012565"/>
          <a:ext cx="1530994" cy="1530994"/>
        </a:xfrm>
        <a:prstGeom prst="ca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Substance Abuse</a:t>
          </a:r>
          <a:endParaRPr lang="en-US" sz="3200" kern="1200" dirty="0"/>
        </a:p>
      </dsp:txBody>
      <dsp:txXfrm>
        <a:off x="525676" y="3395314"/>
        <a:ext cx="1530994" cy="956871"/>
      </dsp:txXfrm>
    </dsp:sp>
    <dsp:sp modelId="{2F728B38-DC6C-45E0-8DA4-C9C87B80BAD2}">
      <dsp:nvSpPr>
        <dsp:cNvPr id="0" name=""/>
        <dsp:cNvSpPr/>
      </dsp:nvSpPr>
      <dsp:spPr>
        <a:xfrm rot="12600000">
          <a:off x="1929955" y="2235122"/>
          <a:ext cx="360644" cy="44648"/>
        </a:xfrm>
        <a:custGeom>
          <a:avLst/>
          <a:gdLst/>
          <a:ahLst/>
          <a:cxnLst/>
          <a:rect l="0" t="0" r="0" b="0"/>
          <a:pathLst>
            <a:path>
              <a:moveTo>
                <a:pt x="0" y="22324"/>
              </a:moveTo>
              <a:lnTo>
                <a:pt x="360644" y="223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101261" y="2248430"/>
        <a:ext cx="18032" cy="18032"/>
      </dsp:txXfrm>
    </dsp:sp>
    <dsp:sp modelId="{D65180DE-8F4E-485D-B304-25D8F6967BA7}">
      <dsp:nvSpPr>
        <dsp:cNvPr id="0" name=""/>
        <dsp:cNvSpPr/>
      </dsp:nvSpPr>
      <dsp:spPr>
        <a:xfrm>
          <a:off x="525676" y="1019039"/>
          <a:ext cx="1530994" cy="1530994"/>
        </a:xfrm>
        <a:prstGeom prst="can">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Suicide</a:t>
          </a:r>
          <a:endParaRPr lang="en-US" sz="3200" kern="1200" dirty="0"/>
        </a:p>
      </dsp:txBody>
      <dsp:txXfrm>
        <a:off x="525676" y="1401788"/>
        <a:ext cx="1530994" cy="956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75403-3B32-4DCE-A1C8-3234C2E70A86}">
      <dsp:nvSpPr>
        <dsp:cNvPr id="0" name=""/>
        <dsp:cNvSpPr/>
      </dsp:nvSpPr>
      <dsp:spPr>
        <a:xfrm>
          <a:off x="582929" y="0"/>
          <a:ext cx="6606540" cy="4267200"/>
        </a:xfrm>
        <a:prstGeom prst="rightArrow">
          <a:avLst/>
        </a:prstGeom>
        <a:blipFill rotWithShape="0">
          <a:blip xmlns:r="http://schemas.openxmlformats.org/officeDocument/2006/relationships" r:embed="rId1">
            <a:duotone>
              <a:schemeClr val="accent1">
                <a:tint val="40000"/>
                <a:hueOff val="0"/>
                <a:satOff val="0"/>
                <a:lumOff val="0"/>
                <a:alphaOff val="0"/>
                <a:shade val="22000"/>
                <a:satMod val="160000"/>
              </a:schemeClr>
              <a:schemeClr val="accent1">
                <a:tint val="40000"/>
                <a:hueOff val="0"/>
                <a:satOff val="0"/>
                <a:lumOff val="0"/>
                <a:alphaOff val="0"/>
                <a:shade val="45000"/>
                <a:satMod val="100000"/>
              </a:schemeClr>
            </a:duotone>
          </a:blip>
          <a:tile tx="0" ty="0" sx="65000" sy="65000" flip="none" algn="ctr"/>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CA84A3A-3FE6-4F10-B9B4-B0D0E318D6C6}">
      <dsp:nvSpPr>
        <dsp:cNvPr id="0" name=""/>
        <dsp:cNvSpPr/>
      </dsp:nvSpPr>
      <dsp:spPr>
        <a:xfrm>
          <a:off x="35768" y="1280160"/>
          <a:ext cx="3755647" cy="1706880"/>
        </a:xfrm>
        <a:prstGeom prst="roundRect">
          <a:avLst/>
        </a:prstGeom>
        <a:solidFill>
          <a:srgbClr val="00547E"/>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dirty="0" smtClean="0"/>
            <a:t>Provides the foundation for a basic understanding of the psychological, neurological, biological, and social impact that trauma and violence have on many people. </a:t>
          </a:r>
          <a:endParaRPr lang="en-US" sz="2000" i="1" kern="1200" dirty="0"/>
        </a:p>
      </dsp:txBody>
      <dsp:txXfrm>
        <a:off x="119091" y="1363483"/>
        <a:ext cx="3589001" cy="1540234"/>
      </dsp:txXfrm>
    </dsp:sp>
    <dsp:sp modelId="{7072F4CB-85F9-4EF7-A166-4DC6A21EBADF}">
      <dsp:nvSpPr>
        <dsp:cNvPr id="0" name=""/>
        <dsp:cNvSpPr/>
      </dsp:nvSpPr>
      <dsp:spPr>
        <a:xfrm>
          <a:off x="3980983" y="1280160"/>
          <a:ext cx="3755647" cy="1706880"/>
        </a:xfrm>
        <a:prstGeom prst="roundRect">
          <a:avLst/>
        </a:prstGeom>
        <a:solidFill>
          <a:srgbClr val="00547E"/>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dirty="0" smtClean="0"/>
            <a:t>Incorporates proven practices into current operations to deliver services that acknowledge the role that violence and victimization play in the lives of most of the individuals entering our systems.</a:t>
          </a:r>
          <a:endParaRPr lang="en-US" sz="2000" i="1" kern="1200" dirty="0"/>
        </a:p>
      </dsp:txBody>
      <dsp:txXfrm>
        <a:off x="4064306" y="1363483"/>
        <a:ext cx="3589001" cy="1540234"/>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BE16A-12A2-4AF0-94C8-709055201B7C}" type="datetimeFigureOut">
              <a:rPr lang="en-US" smtClean="0"/>
              <a:pPr/>
              <a:t>4/17/2014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C898F6-4D62-4B8A-BA90-5479A7453EE9}" type="slidenum">
              <a:rPr lang="en-US" smtClean="0"/>
              <a:pPr/>
              <a:t>‹#›</a:t>
            </a:fld>
            <a:endParaRPr lang="en-US"/>
          </a:p>
        </p:txBody>
      </p:sp>
    </p:spTree>
    <p:extLst>
      <p:ext uri="{BB962C8B-B14F-4D97-AF65-F5344CB8AC3E}">
        <p14:creationId xmlns:p14="http://schemas.microsoft.com/office/powerpoint/2010/main" val="23781189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33E17-DBF1-4932-90D8-3A497A6CA92C}" type="datetimeFigureOut">
              <a:rPr lang="en-US" smtClean="0"/>
              <a:pPr/>
              <a:t>4/17/2014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349D4-23C4-46EE-B51E-57E90BCB1521}" type="slidenum">
              <a:rPr lang="en-US" smtClean="0"/>
              <a:pPr/>
              <a:t>‹#›</a:t>
            </a:fld>
            <a:endParaRPr lang="en-US"/>
          </a:p>
        </p:txBody>
      </p:sp>
    </p:spTree>
    <p:extLst>
      <p:ext uri="{BB962C8B-B14F-4D97-AF65-F5344CB8AC3E}">
        <p14:creationId xmlns:p14="http://schemas.microsoft.com/office/powerpoint/2010/main" val="38307127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smtClean="0">
              <a:latin typeface="Arial" charset="0"/>
            </a:endParaRPr>
          </a:p>
        </p:txBody>
      </p:sp>
      <p:sp>
        <p:nvSpPr>
          <p:cNvPr id="809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AA66363-ED7F-4A04-90E5-879E0A2B4006}" type="slidenum">
              <a:rPr lang="en-US" sz="1200">
                <a:cs typeface="Arial" charset="0"/>
              </a:rPr>
              <a:pPr algn="r"/>
              <a:t>25</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a:fld id="{034D4D1D-4BF4-4B8A-931E-D68C4E4B441C}" type="slidenum">
              <a:rPr lang="en-US" sz="1200"/>
              <a:pPr algn="r"/>
              <a:t>13</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a:fld id="{034D4D1D-4BF4-4B8A-931E-D68C4E4B441C}" type="slidenum">
              <a:rPr lang="en-US" sz="1200"/>
              <a:pPr algn="r"/>
              <a:t>14</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Maxine Harris (2004) describes a trauma-informed</a:t>
            </a:r>
          </a:p>
          <a:p>
            <a:r>
              <a:rPr lang="en-US" sz="1600" b="1" dirty="0"/>
              <a:t>service system as “a human services or health care system</a:t>
            </a:r>
          </a:p>
          <a:p>
            <a:r>
              <a:rPr lang="en-US" sz="1600" b="1" dirty="0"/>
              <a:t>whose primary mission is altered by virtue of knowledge</a:t>
            </a:r>
          </a:p>
          <a:p>
            <a:r>
              <a:rPr lang="en-US" sz="1600" b="1" dirty="0"/>
              <a:t>about trauma and the impact it has on the lives of</a:t>
            </a:r>
          </a:p>
          <a:p>
            <a:r>
              <a:rPr lang="en-US" sz="1600" b="1" dirty="0"/>
              <a:t>consumers receiving services.” </a:t>
            </a:r>
          </a:p>
          <a:p>
            <a:r>
              <a:rPr lang="en-US" sz="1600" dirty="0"/>
              <a:t>This means looking at all aspects of programming through a trauma lens and constantly keeping in mind how traumatic experiences impact your clients and staff..</a:t>
            </a:r>
          </a:p>
          <a:p>
            <a:r>
              <a:rPr lang="en-US" sz="1600" dirty="0"/>
              <a:t>Programs that are informed by an understanding of trauma respond best to client needs and avoid engaging them in re-traumatizing practices.</a:t>
            </a:r>
          </a:p>
          <a:p>
            <a:r>
              <a:rPr lang="en-US" sz="1600" dirty="0"/>
              <a:t>(National Center on Family Homelessness, 2007)</a:t>
            </a:r>
          </a:p>
        </p:txBody>
      </p:sp>
      <p:sp>
        <p:nvSpPr>
          <p:cNvPr id="4" name="Slide Number Placeholder 3"/>
          <p:cNvSpPr>
            <a:spLocks noGrp="1"/>
          </p:cNvSpPr>
          <p:nvPr>
            <p:ph type="sldNum" sz="quarter" idx="10"/>
          </p:nvPr>
        </p:nvSpPr>
        <p:spPr/>
        <p:txBody>
          <a:bodyPr/>
          <a:lstStyle/>
          <a:p>
            <a:fld id="{C75AF897-A895-4F81-9065-CCCDD355669D}"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3C2596-D1CF-4DA4-B99C-BAAF84E995CC}" type="datetime1">
              <a:rPr lang="en-US" smtClean="0"/>
              <a:pPr/>
              <a:t>4/17/2014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7BF8AF0-D0E1-4D72-BE59-E2505FDC049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AEDDEC-A776-489E-9964-8E22D561EE45}" type="datetime1">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F8AF0-D0E1-4D72-BE59-E2505FDC04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23B39C-EC7E-44D0-BEBD-676F82BD15E2}" type="datetime1">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F8AF0-D0E1-4D72-BE59-E2505FDC04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47FF5C-5E39-4148-B91B-C98E3EC9BABC}" type="datetime1">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F8AF0-D0E1-4D72-BE59-E2505FDC049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9B9189-BAB5-4DA6-B310-38951B8B983B}" type="datetime1">
              <a:rPr lang="en-US" smtClean="0"/>
              <a:pPr/>
              <a:t>4/17/2014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7BF8AF0-D0E1-4D72-BE59-E2505FDC04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9DC7DE1-3367-476C-93F3-533F08DF68BE}" type="datetime1">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F8AF0-D0E1-4D72-BE59-E2505FDC049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91493F6-6060-4593-BBB7-00BB2F824314}" type="datetime1">
              <a:rPr lang="en-US" smtClean="0"/>
              <a:pPr/>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F8AF0-D0E1-4D72-BE59-E2505FDC049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9AD57D-79BC-47E3-AFB3-0517E838A039}" type="datetime1">
              <a:rPr lang="en-US" smtClean="0"/>
              <a:pPr/>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F8AF0-D0E1-4D72-BE59-E2505FDC04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1E707-C7FE-40AD-B700-B08D876B1CB9}" type="datetime1">
              <a:rPr lang="en-US" smtClean="0"/>
              <a:pPr/>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F8AF0-D0E1-4D72-BE59-E2505FDC04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81F7BF-189C-4F94-B776-BCAF5CA20F33}" type="datetime1">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F8AF0-D0E1-4D72-BE59-E2505FDC049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FBF958-E642-4084-AC34-F9C0F8F6A553}" type="datetime1">
              <a:rPr lang="en-US" smtClean="0"/>
              <a:pPr/>
              <a:t>4/17/2014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7BF8AF0-D0E1-4D72-BE59-E2505FDC049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9891EC4-33F1-46A8-8AFD-F15BAB212C45}" type="datetime1">
              <a:rPr lang="en-US" smtClean="0"/>
              <a:pPr/>
              <a:t>4/17/2014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7BF8AF0-D0E1-4D72-BE59-E2505FDC04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nces.ed.gov/programs/digest/d10/tables/dt10_169.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ourts.ca.gov/17293.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581400"/>
            <a:ext cx="6400800" cy="1600200"/>
          </a:xfrm>
        </p:spPr>
        <p:txBody>
          <a:bodyPr/>
          <a:lstStyle/>
          <a:p>
            <a:r>
              <a:rPr lang="en-US" dirty="0" smtClean="0">
                <a:latin typeface="+mj-lt"/>
              </a:rPr>
              <a:t>Karen Yost, MA, LSW, LPC,NCC, ALPS, MAC, CCDVC, CSOTS</a:t>
            </a:r>
          </a:p>
          <a:p>
            <a:r>
              <a:rPr lang="en-US" dirty="0" err="1" smtClean="0">
                <a:latin typeface="+mj-lt"/>
              </a:rPr>
              <a:t>Prestera</a:t>
            </a:r>
            <a:r>
              <a:rPr lang="en-US" dirty="0" smtClean="0">
                <a:latin typeface="+mj-lt"/>
              </a:rPr>
              <a:t> Center for Mental Health Services</a:t>
            </a:r>
            <a:endParaRPr lang="en-US" dirty="0">
              <a:latin typeface="+mj-lt"/>
            </a:endParaRPr>
          </a:p>
        </p:txBody>
      </p:sp>
      <p:sp>
        <p:nvSpPr>
          <p:cNvPr id="2" name="Title 1"/>
          <p:cNvSpPr>
            <a:spLocks noGrp="1"/>
          </p:cNvSpPr>
          <p:nvPr>
            <p:ph type="ctrTitle"/>
          </p:nvPr>
        </p:nvSpPr>
        <p:spPr/>
        <p:txBody>
          <a:bodyPr/>
          <a:lstStyle/>
          <a:p>
            <a:r>
              <a:rPr lang="en-US" dirty="0" smtClean="0"/>
              <a:t>Trauma Sensitive Schools</a:t>
            </a:r>
            <a:endParaRPr lang="en-US" dirty="0"/>
          </a:p>
        </p:txBody>
      </p:sp>
      <p:sp>
        <p:nvSpPr>
          <p:cNvPr id="4" name="Slide Number Placeholder 3"/>
          <p:cNvSpPr>
            <a:spLocks noGrp="1"/>
          </p:cNvSpPr>
          <p:nvPr>
            <p:ph type="sldNum" sz="quarter" idx="12"/>
          </p:nvPr>
        </p:nvSpPr>
        <p:spPr/>
        <p:txBody>
          <a:bodyPr/>
          <a:lstStyle/>
          <a:p>
            <a:fld id="{17BF8AF0-D0E1-4D72-BE59-E2505FDC049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304800"/>
          <a:ext cx="8915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Decision 5"/>
          <p:cNvSpPr/>
          <p:nvPr/>
        </p:nvSpPr>
        <p:spPr>
          <a:xfrm>
            <a:off x="3478213" y="2652713"/>
            <a:ext cx="2084387" cy="838200"/>
          </a:xfrm>
          <a:prstGeom prst="flowChartDecisi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0066"/>
                </a:solidFill>
                <a:latin typeface="Arial" pitchFamily="34" charset="0"/>
                <a:cs typeface="Arial" pitchFamily="34" charset="0"/>
              </a:rPr>
              <a:t>Vicarious Trauma</a:t>
            </a:r>
          </a:p>
        </p:txBody>
      </p:sp>
      <p:sp>
        <p:nvSpPr>
          <p:cNvPr id="7" name="TextBox 6"/>
          <p:cNvSpPr txBox="1"/>
          <p:nvPr/>
        </p:nvSpPr>
        <p:spPr>
          <a:xfrm>
            <a:off x="4876800" y="914400"/>
            <a:ext cx="3352800" cy="646331"/>
          </a:xfrm>
          <a:prstGeom prst="rect">
            <a:avLst/>
          </a:prstGeom>
          <a:solidFill>
            <a:schemeClr val="accent4">
              <a:lumMod val="20000"/>
              <a:lumOff val="80000"/>
            </a:schemeClr>
          </a:solidFill>
          <a:scene3d>
            <a:camera prst="orthographicFront"/>
            <a:lightRig rig="threePt" dir="t"/>
          </a:scene3d>
          <a:sp3d>
            <a:bevelT w="139700" prst="cross"/>
          </a:sp3d>
        </p:spPr>
        <p:txBody>
          <a:bodyPr>
            <a:spAutoFit/>
          </a:bodyPr>
          <a:lstStyle/>
          <a:p>
            <a:pPr algn="ctr" fontAlgn="auto">
              <a:spcBef>
                <a:spcPts val="0"/>
              </a:spcBef>
              <a:spcAft>
                <a:spcPts val="0"/>
              </a:spcAft>
              <a:defRPr/>
            </a:pPr>
            <a:r>
              <a:rPr lang="en-US" b="1" dirty="0">
                <a:solidFill>
                  <a:srgbClr val="000066"/>
                </a:solidFill>
                <a:latin typeface="+mj-lt"/>
                <a:cs typeface="Arial" pitchFamily="34" charset="0"/>
              </a:rPr>
              <a:t>The experience of multiple traumatic events.</a:t>
            </a:r>
          </a:p>
        </p:txBody>
      </p:sp>
      <p:sp>
        <p:nvSpPr>
          <p:cNvPr id="8" name="TextBox 7"/>
          <p:cNvSpPr txBox="1"/>
          <p:nvPr/>
        </p:nvSpPr>
        <p:spPr>
          <a:xfrm>
            <a:off x="4724400" y="4724400"/>
            <a:ext cx="3962400" cy="1077218"/>
          </a:xfrm>
          <a:prstGeom prst="rect">
            <a:avLst/>
          </a:prstGeom>
          <a:solidFill>
            <a:schemeClr val="accent4">
              <a:lumMod val="20000"/>
              <a:lumOff val="80000"/>
            </a:schemeClr>
          </a:solidFill>
          <a:scene3d>
            <a:camera prst="orthographicFront"/>
            <a:lightRig rig="threePt" dir="t"/>
          </a:scene3d>
          <a:sp3d>
            <a:bevelT w="139700" prst="cross"/>
          </a:sp3d>
        </p:spPr>
        <p:txBody>
          <a:bodyPr>
            <a:spAutoFit/>
          </a:bodyPr>
          <a:lstStyle/>
          <a:p>
            <a:pPr algn="ctr" fontAlgn="auto">
              <a:spcBef>
                <a:spcPts val="0"/>
              </a:spcBef>
              <a:spcAft>
                <a:spcPts val="0"/>
              </a:spcAft>
              <a:defRPr/>
            </a:pPr>
            <a:r>
              <a:rPr lang="en-US" sz="1600" b="1" dirty="0">
                <a:solidFill>
                  <a:srgbClr val="000066"/>
                </a:solidFill>
                <a:latin typeface="+mj-lt"/>
                <a:cs typeface="Arial" pitchFamily="34" charset="0"/>
              </a:rPr>
              <a:t>The traumatic removal from home, admission to a detention or residential facility or multiple placements within a short time.</a:t>
            </a:r>
          </a:p>
        </p:txBody>
      </p:sp>
      <p:sp>
        <p:nvSpPr>
          <p:cNvPr id="9" name="TextBox 8"/>
          <p:cNvSpPr txBox="1"/>
          <p:nvPr/>
        </p:nvSpPr>
        <p:spPr>
          <a:xfrm>
            <a:off x="381000" y="4800600"/>
            <a:ext cx="3810000" cy="830997"/>
          </a:xfrm>
          <a:prstGeom prst="rect">
            <a:avLst/>
          </a:prstGeom>
          <a:solidFill>
            <a:schemeClr val="accent4">
              <a:lumMod val="20000"/>
              <a:lumOff val="80000"/>
            </a:schemeClr>
          </a:solidFill>
          <a:scene3d>
            <a:camera prst="orthographicFront"/>
            <a:lightRig rig="threePt" dir="t"/>
          </a:scene3d>
          <a:sp3d>
            <a:bevelT w="139700" prst="cross"/>
          </a:sp3d>
        </p:spPr>
        <p:txBody>
          <a:bodyPr wrap="square">
            <a:spAutoFit/>
          </a:bodyPr>
          <a:lstStyle/>
          <a:p>
            <a:pPr algn="ctr" fontAlgn="auto">
              <a:spcBef>
                <a:spcPts val="0"/>
              </a:spcBef>
              <a:spcAft>
                <a:spcPts val="0"/>
              </a:spcAft>
              <a:defRPr/>
            </a:pPr>
            <a:r>
              <a:rPr lang="en-US" sz="1600" b="1" dirty="0">
                <a:solidFill>
                  <a:srgbClr val="000066"/>
                </a:solidFill>
                <a:latin typeface="+mj-lt"/>
                <a:cs typeface="Arial" pitchFamily="34" charset="0"/>
              </a:rPr>
              <a:t>Both exposure to chronic trauma, and the impact such exposure has on an individual</a:t>
            </a:r>
            <a:r>
              <a:rPr lang="en-US" sz="1600" b="1" dirty="0">
                <a:solidFill>
                  <a:srgbClr val="000066"/>
                </a:solidFill>
                <a:latin typeface="+mj-lt"/>
              </a:rPr>
              <a:t>.</a:t>
            </a:r>
            <a:endParaRPr lang="en-US" sz="1600" b="1" dirty="0">
              <a:solidFill>
                <a:srgbClr val="000066"/>
              </a:solidFill>
              <a:latin typeface="+mj-lt"/>
              <a:cs typeface="Arial" pitchFamily="34" charset="0"/>
            </a:endParaRPr>
          </a:p>
        </p:txBody>
      </p:sp>
      <p:sp>
        <p:nvSpPr>
          <p:cNvPr id="10" name="TextBox 9"/>
          <p:cNvSpPr txBox="1"/>
          <p:nvPr/>
        </p:nvSpPr>
        <p:spPr>
          <a:xfrm>
            <a:off x="1447800" y="914400"/>
            <a:ext cx="2743200" cy="646331"/>
          </a:xfrm>
          <a:prstGeom prst="rect">
            <a:avLst/>
          </a:prstGeom>
          <a:solidFill>
            <a:schemeClr val="accent4">
              <a:lumMod val="20000"/>
              <a:lumOff val="80000"/>
            </a:schemeClr>
          </a:solidFill>
          <a:scene3d>
            <a:camera prst="orthographicFront"/>
            <a:lightRig rig="threePt" dir="t"/>
          </a:scene3d>
          <a:sp3d>
            <a:bevelT w="139700" prst="cross"/>
          </a:sp3d>
        </p:spPr>
        <p:txBody>
          <a:bodyPr wrap="square">
            <a:spAutoFit/>
          </a:bodyPr>
          <a:lstStyle/>
          <a:p>
            <a:pPr algn="ctr" fontAlgn="auto">
              <a:spcBef>
                <a:spcPts val="0"/>
              </a:spcBef>
              <a:spcAft>
                <a:spcPts val="0"/>
              </a:spcAft>
              <a:defRPr/>
            </a:pPr>
            <a:r>
              <a:rPr lang="en-US" b="1" dirty="0">
                <a:solidFill>
                  <a:srgbClr val="000066"/>
                </a:solidFill>
                <a:latin typeface="+mj-lt"/>
                <a:cs typeface="Arial" pitchFamily="34" charset="0"/>
              </a:rPr>
              <a:t>A single traumatic event that is limited in time.</a:t>
            </a:r>
            <a:endParaRPr lang="en-US" b="1" dirty="0">
              <a:solidFill>
                <a:srgbClr val="000066"/>
              </a:solidFill>
              <a:latin typeface="+mj-lt"/>
            </a:endParaRPr>
          </a:p>
        </p:txBody>
      </p:sp>
      <p:sp>
        <p:nvSpPr>
          <p:cNvPr id="16400" name="TextBox 10"/>
          <p:cNvSpPr txBox="1">
            <a:spLocks noChangeArrowheads="1"/>
          </p:cNvSpPr>
          <p:nvPr/>
        </p:nvSpPr>
        <p:spPr bwMode="auto">
          <a:xfrm>
            <a:off x="7391400" y="2209800"/>
            <a:ext cx="1143000" cy="369888"/>
          </a:xfrm>
          <a:prstGeom prst="rect">
            <a:avLst/>
          </a:prstGeom>
          <a:noFill/>
          <a:ln w="9525">
            <a:noFill/>
            <a:miter lim="800000"/>
            <a:headEnd/>
            <a:tailEnd/>
          </a:ln>
        </p:spPr>
        <p:txBody>
          <a:bodyPr>
            <a:spAutoFit/>
          </a:bodyPr>
          <a:lstStyle/>
          <a:p>
            <a:endParaRPr lang="en-US"/>
          </a:p>
        </p:txBody>
      </p:sp>
      <p:sp>
        <p:nvSpPr>
          <p:cNvPr id="12" name="TextBox 11"/>
          <p:cNvSpPr txBox="1"/>
          <p:nvPr/>
        </p:nvSpPr>
        <p:spPr>
          <a:xfrm>
            <a:off x="304800" y="304800"/>
            <a:ext cx="2133600" cy="400050"/>
          </a:xfrm>
          <a:prstGeom prst="rect">
            <a:avLst/>
          </a:prstGeom>
          <a:solidFill>
            <a:schemeClr val="accent3">
              <a:lumMod val="60000"/>
              <a:lumOff val="40000"/>
            </a:schemeClr>
          </a:solidFill>
        </p:spPr>
        <p:txBody>
          <a:bodyPr>
            <a:spAutoFit/>
          </a:bodyPr>
          <a:lstStyle/>
          <a:p>
            <a:pPr>
              <a:defRPr/>
            </a:pPr>
            <a:r>
              <a:rPr lang="en-US" sz="2000" b="1" dirty="0">
                <a:solidFill>
                  <a:srgbClr val="000066"/>
                </a:solidFill>
                <a:latin typeface="+mj-lt"/>
              </a:rPr>
              <a:t>Types of Trauma</a:t>
            </a:r>
          </a:p>
        </p:txBody>
      </p:sp>
      <p:sp>
        <p:nvSpPr>
          <p:cNvPr id="11" name="Slide Number Placeholder 10"/>
          <p:cNvSpPr>
            <a:spLocks noGrp="1"/>
          </p:cNvSpPr>
          <p:nvPr>
            <p:ph type="sldNum" sz="quarter" idx="12"/>
          </p:nvPr>
        </p:nvSpPr>
        <p:spPr/>
        <p:txBody>
          <a:bodyPr/>
          <a:lstStyle/>
          <a:p>
            <a:fld id="{17BF8AF0-D0E1-4D72-BE59-E2505FDC0498}"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339" t="8284" r="33952" b="57192"/>
          <a:stretch>
            <a:fillRect/>
          </a:stretch>
        </p:blipFill>
        <p:spPr bwMode="auto">
          <a:xfrm>
            <a:off x="1828800" y="1371600"/>
            <a:ext cx="2209800" cy="2209800"/>
          </a:xfrm>
          <a:prstGeom prst="rect">
            <a:avLst/>
          </a:prstGeom>
          <a:noFill/>
          <a:ln w="9525">
            <a:noFill/>
            <a:miter lim="800000"/>
            <a:headEnd/>
            <a:tailEnd/>
          </a:ln>
          <a:effectLst>
            <a:softEdge rad="317500"/>
          </a:effectLst>
        </p:spPr>
      </p:pic>
      <p:pic>
        <p:nvPicPr>
          <p:cNvPr id="1028" name="Picture 4"/>
          <p:cNvPicPr>
            <a:picLocks noChangeAspect="1" noChangeArrowheads="1"/>
          </p:cNvPicPr>
          <p:nvPr/>
        </p:nvPicPr>
        <p:blipFill>
          <a:blip r:embed="rId4" cstate="print"/>
          <a:srcRect l="51191" t="12874" r="17857" b="54725"/>
          <a:stretch>
            <a:fillRect/>
          </a:stretch>
        </p:blipFill>
        <p:spPr bwMode="auto">
          <a:xfrm>
            <a:off x="0" y="1447800"/>
            <a:ext cx="2743200" cy="1477108"/>
          </a:xfrm>
          <a:prstGeom prst="rect">
            <a:avLst/>
          </a:prstGeom>
          <a:noFill/>
          <a:ln w="9525">
            <a:noFill/>
            <a:miter lim="800000"/>
            <a:headEnd/>
            <a:tailEnd/>
          </a:ln>
          <a:effectLst>
            <a:softEdge rad="317500"/>
          </a:effectLst>
        </p:spPr>
      </p:pic>
      <p:pic>
        <p:nvPicPr>
          <p:cNvPr id="1029" name="Picture 5"/>
          <p:cNvPicPr>
            <a:picLocks noChangeAspect="1" noChangeArrowheads="1"/>
          </p:cNvPicPr>
          <p:nvPr/>
        </p:nvPicPr>
        <p:blipFill>
          <a:blip r:embed="rId5" cstate="print"/>
          <a:srcRect l="26923" t="3872" r="17308" b="20615"/>
          <a:stretch>
            <a:fillRect/>
          </a:stretch>
        </p:blipFill>
        <p:spPr bwMode="auto">
          <a:xfrm>
            <a:off x="3886200" y="2514600"/>
            <a:ext cx="2039815" cy="2743200"/>
          </a:xfrm>
          <a:prstGeom prst="rect">
            <a:avLst/>
          </a:prstGeom>
          <a:noFill/>
          <a:ln w="9525">
            <a:noFill/>
            <a:miter lim="800000"/>
            <a:headEnd/>
            <a:tailEnd/>
          </a:ln>
          <a:effectLst>
            <a:softEdge rad="317500"/>
          </a:effectLst>
        </p:spPr>
      </p:pic>
      <p:pic>
        <p:nvPicPr>
          <p:cNvPr id="1030" name="Picture 6"/>
          <p:cNvPicPr>
            <a:picLocks noChangeAspect="1" noChangeArrowheads="1"/>
          </p:cNvPicPr>
          <p:nvPr/>
        </p:nvPicPr>
        <p:blipFill>
          <a:blip r:embed="rId6" cstate="print"/>
          <a:srcRect l="40111" t="45460" r="19777"/>
          <a:stretch>
            <a:fillRect/>
          </a:stretch>
        </p:blipFill>
        <p:spPr bwMode="auto">
          <a:xfrm>
            <a:off x="2819400" y="2590800"/>
            <a:ext cx="1981200" cy="2693882"/>
          </a:xfrm>
          <a:prstGeom prst="rect">
            <a:avLst/>
          </a:prstGeom>
          <a:noFill/>
          <a:ln w="9525">
            <a:noFill/>
            <a:miter lim="800000"/>
            <a:headEnd/>
            <a:tailEnd/>
          </a:ln>
          <a:effectLst>
            <a:softEdge rad="317500"/>
          </a:effectLst>
        </p:spPr>
      </p:pic>
      <p:pic>
        <p:nvPicPr>
          <p:cNvPr id="1031" name="Picture 7"/>
          <p:cNvPicPr>
            <a:picLocks noChangeAspect="1" noChangeArrowheads="1"/>
          </p:cNvPicPr>
          <p:nvPr/>
        </p:nvPicPr>
        <p:blipFill>
          <a:blip r:embed="rId7" cstate="print"/>
          <a:srcRect l="68164" t="5273" r="8398" b="63086"/>
          <a:stretch>
            <a:fillRect/>
          </a:stretch>
        </p:blipFill>
        <p:spPr bwMode="auto">
          <a:xfrm>
            <a:off x="6477000" y="1600200"/>
            <a:ext cx="1583267" cy="2137410"/>
          </a:xfrm>
          <a:prstGeom prst="rect">
            <a:avLst/>
          </a:prstGeom>
          <a:noFill/>
          <a:ln w="9525">
            <a:noFill/>
            <a:miter lim="800000"/>
            <a:headEnd/>
            <a:tailEnd/>
          </a:ln>
          <a:effectLst>
            <a:softEdge rad="317500"/>
          </a:effectLst>
        </p:spPr>
      </p:pic>
      <p:pic>
        <p:nvPicPr>
          <p:cNvPr id="10" name="Picture 7"/>
          <p:cNvPicPr>
            <a:picLocks noChangeAspect="1" noChangeArrowheads="1"/>
          </p:cNvPicPr>
          <p:nvPr/>
        </p:nvPicPr>
        <p:blipFill>
          <a:blip r:embed="rId7" cstate="print"/>
          <a:srcRect l="9571" t="1758" r="58203" b="54297"/>
          <a:stretch>
            <a:fillRect/>
          </a:stretch>
        </p:blipFill>
        <p:spPr bwMode="auto">
          <a:xfrm>
            <a:off x="1600200" y="3048000"/>
            <a:ext cx="1645920" cy="2244436"/>
          </a:xfrm>
          <a:prstGeom prst="rect">
            <a:avLst/>
          </a:prstGeom>
          <a:noFill/>
          <a:ln w="9525">
            <a:noFill/>
            <a:miter lim="800000"/>
            <a:headEnd/>
            <a:tailEnd/>
          </a:ln>
          <a:effectLst>
            <a:softEdge rad="317500"/>
          </a:effectLst>
        </p:spPr>
      </p:pic>
      <p:pic>
        <p:nvPicPr>
          <p:cNvPr id="1032" name="Picture 8"/>
          <p:cNvPicPr>
            <a:picLocks noChangeAspect="1" noChangeArrowheads="1"/>
          </p:cNvPicPr>
          <p:nvPr/>
        </p:nvPicPr>
        <p:blipFill>
          <a:blip r:embed="rId8" cstate="print"/>
          <a:srcRect l="55952" t="7288" r="16667" b="48317"/>
          <a:stretch>
            <a:fillRect/>
          </a:stretch>
        </p:blipFill>
        <p:spPr bwMode="auto">
          <a:xfrm>
            <a:off x="2667000" y="4953000"/>
            <a:ext cx="1752600" cy="1905000"/>
          </a:xfrm>
          <a:prstGeom prst="rect">
            <a:avLst/>
          </a:prstGeom>
          <a:noFill/>
          <a:ln w="9525">
            <a:noFill/>
            <a:miter lim="800000"/>
            <a:headEnd/>
            <a:tailEnd/>
          </a:ln>
          <a:effectLst>
            <a:softEdge rad="317500"/>
          </a:effectLst>
        </p:spPr>
      </p:pic>
      <p:pic>
        <p:nvPicPr>
          <p:cNvPr id="1033" name="Picture 9"/>
          <p:cNvPicPr>
            <a:picLocks noChangeAspect="1" noChangeArrowheads="1"/>
          </p:cNvPicPr>
          <p:nvPr/>
        </p:nvPicPr>
        <p:blipFill>
          <a:blip r:embed="rId9" cstate="print"/>
          <a:srcRect l="64285" t="19614" r="21429" b="53640"/>
          <a:stretch>
            <a:fillRect/>
          </a:stretch>
        </p:blipFill>
        <p:spPr bwMode="auto">
          <a:xfrm>
            <a:off x="1676400" y="4800600"/>
            <a:ext cx="1371600" cy="1714500"/>
          </a:xfrm>
          <a:prstGeom prst="rect">
            <a:avLst/>
          </a:prstGeom>
          <a:noFill/>
          <a:ln w="9525">
            <a:noFill/>
            <a:miter lim="800000"/>
            <a:headEnd/>
            <a:tailEnd/>
          </a:ln>
          <a:effectLst>
            <a:softEdge rad="317500"/>
          </a:effectLst>
        </p:spPr>
      </p:pic>
      <p:pic>
        <p:nvPicPr>
          <p:cNvPr id="1034" name="Picture 10"/>
          <p:cNvPicPr>
            <a:picLocks noChangeAspect="1" noChangeArrowheads="1"/>
          </p:cNvPicPr>
          <p:nvPr/>
        </p:nvPicPr>
        <p:blipFill>
          <a:blip r:embed="rId10" cstate="print"/>
          <a:srcRect l="10773" t="29712" r="53566" b="38145"/>
          <a:stretch>
            <a:fillRect/>
          </a:stretch>
        </p:blipFill>
        <p:spPr bwMode="auto">
          <a:xfrm>
            <a:off x="5867400" y="3200400"/>
            <a:ext cx="1524000" cy="2057400"/>
          </a:xfrm>
          <a:prstGeom prst="rect">
            <a:avLst/>
          </a:prstGeom>
          <a:noFill/>
          <a:ln w="9525">
            <a:noFill/>
            <a:miter lim="800000"/>
            <a:headEnd/>
            <a:tailEnd/>
          </a:ln>
          <a:effectLst>
            <a:softEdge rad="317500"/>
          </a:effectLst>
        </p:spPr>
      </p:pic>
      <p:pic>
        <p:nvPicPr>
          <p:cNvPr id="1035" name="Picture 11"/>
          <p:cNvPicPr>
            <a:picLocks noChangeAspect="1" noChangeArrowheads="1"/>
          </p:cNvPicPr>
          <p:nvPr/>
        </p:nvPicPr>
        <p:blipFill>
          <a:blip r:embed="rId11" cstate="print"/>
          <a:srcRect l="10773" t="7093" r="14339" b="33383"/>
          <a:stretch>
            <a:fillRect/>
          </a:stretch>
        </p:blipFill>
        <p:spPr bwMode="auto">
          <a:xfrm>
            <a:off x="228600" y="4343400"/>
            <a:ext cx="1856232" cy="2209800"/>
          </a:xfrm>
          <a:prstGeom prst="rect">
            <a:avLst/>
          </a:prstGeom>
          <a:noFill/>
          <a:ln w="9525">
            <a:noFill/>
            <a:miter lim="800000"/>
            <a:headEnd/>
            <a:tailEnd/>
          </a:ln>
          <a:effectLst>
            <a:softEdge rad="317500"/>
          </a:effectLst>
        </p:spPr>
      </p:pic>
      <p:pic>
        <p:nvPicPr>
          <p:cNvPr id="1036" name="Picture 12"/>
          <p:cNvPicPr>
            <a:picLocks noChangeAspect="1" noChangeArrowheads="1"/>
          </p:cNvPicPr>
          <p:nvPr/>
        </p:nvPicPr>
        <p:blipFill>
          <a:blip r:embed="rId12" cstate="print"/>
          <a:srcRect l="25000" r="44048" b="51852"/>
          <a:stretch>
            <a:fillRect/>
          </a:stretch>
        </p:blipFill>
        <p:spPr bwMode="auto">
          <a:xfrm>
            <a:off x="76200" y="2743200"/>
            <a:ext cx="1981200" cy="2063750"/>
          </a:xfrm>
          <a:prstGeom prst="rect">
            <a:avLst/>
          </a:prstGeom>
          <a:noFill/>
          <a:ln w="9525">
            <a:noFill/>
            <a:miter lim="800000"/>
            <a:headEnd/>
            <a:tailEnd/>
          </a:ln>
          <a:effectLst>
            <a:softEdge rad="317500"/>
          </a:effectLst>
        </p:spPr>
      </p:pic>
      <p:pic>
        <p:nvPicPr>
          <p:cNvPr id="1038" name="Picture 14"/>
          <p:cNvPicPr>
            <a:picLocks noChangeAspect="1" noChangeArrowheads="1"/>
          </p:cNvPicPr>
          <p:nvPr/>
        </p:nvPicPr>
        <p:blipFill>
          <a:blip r:embed="rId13" cstate="print"/>
          <a:srcRect l="36222" r="35605" b="61783"/>
          <a:stretch>
            <a:fillRect/>
          </a:stretch>
        </p:blipFill>
        <p:spPr bwMode="auto">
          <a:xfrm>
            <a:off x="3733800" y="1066800"/>
            <a:ext cx="1600200" cy="1714500"/>
          </a:xfrm>
          <a:prstGeom prst="rect">
            <a:avLst/>
          </a:prstGeom>
          <a:noFill/>
          <a:ln w="9525">
            <a:noFill/>
            <a:miter lim="800000"/>
            <a:headEnd/>
            <a:tailEnd/>
          </a:ln>
          <a:effectLst>
            <a:softEdge rad="317500"/>
          </a:effectLst>
        </p:spPr>
      </p:pic>
      <p:pic>
        <p:nvPicPr>
          <p:cNvPr id="2050" name="Picture 2"/>
          <p:cNvPicPr>
            <a:picLocks noChangeAspect="1" noChangeArrowheads="1"/>
          </p:cNvPicPr>
          <p:nvPr/>
        </p:nvPicPr>
        <p:blipFill>
          <a:blip r:embed="rId14" cstate="print"/>
          <a:srcRect r="44694" b="25308"/>
          <a:stretch>
            <a:fillRect/>
          </a:stretch>
        </p:blipFill>
        <p:spPr bwMode="auto">
          <a:xfrm>
            <a:off x="6172200" y="685800"/>
            <a:ext cx="1524000" cy="1371600"/>
          </a:xfrm>
          <a:prstGeom prst="rect">
            <a:avLst/>
          </a:prstGeom>
          <a:noFill/>
          <a:ln w="9525">
            <a:noFill/>
            <a:miter lim="800000"/>
            <a:headEnd/>
            <a:tailEnd/>
          </a:ln>
          <a:effectLst>
            <a:softEdge rad="317500"/>
          </a:effectLst>
        </p:spPr>
      </p:pic>
      <p:pic>
        <p:nvPicPr>
          <p:cNvPr id="2051" name="Picture 3"/>
          <p:cNvPicPr>
            <a:picLocks noChangeAspect="1" noChangeArrowheads="1"/>
          </p:cNvPicPr>
          <p:nvPr/>
        </p:nvPicPr>
        <p:blipFill>
          <a:blip r:embed="rId15" cstate="print"/>
          <a:srcRect b="27083"/>
          <a:stretch>
            <a:fillRect/>
          </a:stretch>
        </p:blipFill>
        <p:spPr bwMode="auto">
          <a:xfrm>
            <a:off x="5105400" y="1600200"/>
            <a:ext cx="1651362" cy="1828800"/>
          </a:xfrm>
          <a:prstGeom prst="rect">
            <a:avLst/>
          </a:prstGeom>
          <a:noFill/>
          <a:ln w="9525">
            <a:noFill/>
            <a:miter lim="800000"/>
            <a:headEnd/>
            <a:tailEnd/>
          </a:ln>
          <a:effectLst>
            <a:softEdge rad="317500"/>
          </a:effectLst>
        </p:spPr>
      </p:pic>
      <p:pic>
        <p:nvPicPr>
          <p:cNvPr id="2057" name="Picture 9"/>
          <p:cNvPicPr>
            <a:picLocks noChangeAspect="1" noChangeArrowheads="1"/>
          </p:cNvPicPr>
          <p:nvPr/>
        </p:nvPicPr>
        <p:blipFill>
          <a:blip r:embed="rId16" cstate="print"/>
          <a:srcRect r="22926"/>
          <a:stretch>
            <a:fillRect/>
          </a:stretch>
        </p:blipFill>
        <p:spPr bwMode="auto">
          <a:xfrm>
            <a:off x="4038600" y="4953000"/>
            <a:ext cx="1698538" cy="1524000"/>
          </a:xfrm>
          <a:prstGeom prst="rect">
            <a:avLst/>
          </a:prstGeom>
          <a:noFill/>
          <a:ln w="9525">
            <a:noFill/>
            <a:miter lim="800000"/>
            <a:headEnd/>
            <a:tailEnd/>
          </a:ln>
          <a:effectLst>
            <a:softEdge rad="317500"/>
          </a:effectLst>
        </p:spPr>
      </p:pic>
      <p:pic>
        <p:nvPicPr>
          <p:cNvPr id="2059" name="Picture 11"/>
          <p:cNvPicPr>
            <a:picLocks noChangeAspect="1" noChangeArrowheads="1"/>
          </p:cNvPicPr>
          <p:nvPr/>
        </p:nvPicPr>
        <p:blipFill>
          <a:blip r:embed="rId17" cstate="print"/>
          <a:srcRect/>
          <a:stretch>
            <a:fillRect/>
          </a:stretch>
        </p:blipFill>
        <p:spPr bwMode="auto">
          <a:xfrm>
            <a:off x="7315200" y="2971800"/>
            <a:ext cx="1219200" cy="1713662"/>
          </a:xfrm>
          <a:prstGeom prst="rect">
            <a:avLst/>
          </a:prstGeom>
          <a:noFill/>
          <a:ln w="9525">
            <a:noFill/>
            <a:miter lim="800000"/>
            <a:headEnd/>
            <a:tailEnd/>
          </a:ln>
          <a:effectLst>
            <a:softEdge rad="317500"/>
          </a:effectLst>
        </p:spPr>
      </p:pic>
      <p:sp>
        <p:nvSpPr>
          <p:cNvPr id="22" name="TextBox 21"/>
          <p:cNvSpPr txBox="1"/>
          <p:nvPr/>
        </p:nvSpPr>
        <p:spPr>
          <a:xfrm>
            <a:off x="685800" y="381000"/>
            <a:ext cx="5029200" cy="461963"/>
          </a:xfrm>
          <a:prstGeom prst="rect">
            <a:avLst/>
          </a:prstGeom>
          <a:solidFill>
            <a:schemeClr val="accent2"/>
          </a:solidFill>
        </p:spPr>
        <p:txBody>
          <a:bodyPr wrap="square">
            <a:spAutoFit/>
          </a:bodyPr>
          <a:lstStyle/>
          <a:p>
            <a:pPr algn="ctr" fontAlgn="auto">
              <a:spcBef>
                <a:spcPts val="0"/>
              </a:spcBef>
              <a:spcAft>
                <a:spcPts val="0"/>
              </a:spcAft>
              <a:defRPr/>
            </a:pPr>
            <a:r>
              <a:rPr lang="en-US" sz="2400" dirty="0">
                <a:solidFill>
                  <a:schemeClr val="bg1"/>
                </a:solidFill>
                <a:latin typeface="Arial" pitchFamily="34" charset="0"/>
                <a:cs typeface="Arial" pitchFamily="34" charset="0"/>
              </a:rPr>
              <a:t>Trauma can occur at any age</a:t>
            </a:r>
            <a:r>
              <a:rPr lang="en-US" sz="2400" dirty="0">
                <a:solidFill>
                  <a:schemeClr val="accent2"/>
                </a:solidFill>
                <a:latin typeface="Arial" pitchFamily="34" charset="0"/>
                <a:cs typeface="Arial" pitchFamily="34" charset="0"/>
              </a:rPr>
              <a:t>.</a:t>
            </a:r>
          </a:p>
        </p:txBody>
      </p:sp>
      <p:sp>
        <p:nvSpPr>
          <p:cNvPr id="23" name="TextBox 22"/>
          <p:cNvSpPr txBox="1"/>
          <p:nvPr/>
        </p:nvSpPr>
        <p:spPr>
          <a:xfrm>
            <a:off x="5410200" y="6027003"/>
            <a:ext cx="3733800" cy="830997"/>
          </a:xfrm>
          <a:prstGeom prst="rect">
            <a:avLst/>
          </a:prstGeom>
          <a:solidFill>
            <a:schemeClr val="accent2"/>
          </a:solidFill>
        </p:spPr>
        <p:txBody>
          <a:bodyPr wrap="square">
            <a:spAutoFit/>
          </a:bodyPr>
          <a:lstStyle/>
          <a:p>
            <a:pPr algn="ctr" fontAlgn="auto">
              <a:spcBef>
                <a:spcPts val="0"/>
              </a:spcBef>
              <a:spcAft>
                <a:spcPts val="0"/>
              </a:spcAft>
              <a:defRPr/>
            </a:pPr>
            <a:r>
              <a:rPr lang="en-US" sz="2400" dirty="0">
                <a:solidFill>
                  <a:schemeClr val="bg1"/>
                </a:solidFill>
                <a:latin typeface="Arial" pitchFamily="34" charset="0"/>
                <a:cs typeface="Arial" pitchFamily="34" charset="0"/>
              </a:rPr>
              <a:t>Trauma can </a:t>
            </a:r>
            <a:r>
              <a:rPr lang="en-US" sz="2400" dirty="0" smtClean="0">
                <a:solidFill>
                  <a:schemeClr val="bg1"/>
                </a:solidFill>
                <a:latin typeface="Arial" pitchFamily="34" charset="0"/>
                <a:cs typeface="Arial" pitchFamily="34" charset="0"/>
              </a:rPr>
              <a:t>impact anyone</a:t>
            </a:r>
            <a:r>
              <a:rPr lang="en-US" sz="2400" dirty="0" smtClean="0">
                <a:solidFill>
                  <a:srgbClr val="000066"/>
                </a:solidFill>
                <a:latin typeface="Arial" pitchFamily="34" charset="0"/>
                <a:cs typeface="Arial" pitchFamily="34" charset="0"/>
              </a:rPr>
              <a:t>.</a:t>
            </a:r>
            <a:endParaRPr lang="en-US" sz="2400" dirty="0">
              <a:solidFill>
                <a:srgbClr val="000066"/>
              </a:solidFill>
              <a:latin typeface="Arial" pitchFamily="34" charset="0"/>
              <a:cs typeface="Arial" pitchFamily="34" charset="0"/>
            </a:endParaRPr>
          </a:p>
        </p:txBody>
      </p:sp>
      <p:sp>
        <p:nvSpPr>
          <p:cNvPr id="20" name="Slide Number Placeholder 19"/>
          <p:cNvSpPr>
            <a:spLocks noGrp="1"/>
          </p:cNvSpPr>
          <p:nvPr>
            <p:ph type="sldNum" sz="quarter" idx="12"/>
          </p:nvPr>
        </p:nvSpPr>
        <p:spPr/>
        <p:txBody>
          <a:bodyPr/>
          <a:lstStyle/>
          <a:p>
            <a:fld id="{17BF8AF0-D0E1-4D72-BE59-E2505FDC0498}"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274638"/>
            <a:ext cx="7772400" cy="715962"/>
          </a:xfrm>
        </p:spPr>
        <p:txBody>
          <a:bodyPr>
            <a:normAutofit/>
          </a:bodyPr>
          <a:lstStyle/>
          <a:p>
            <a:pPr eaLnBrk="1" hangingPunct="1"/>
            <a:r>
              <a:rPr lang="en-US" sz="3200" b="1" dirty="0" smtClean="0">
                <a:solidFill>
                  <a:schemeClr val="accent1">
                    <a:lumMod val="75000"/>
                  </a:schemeClr>
                </a:solidFill>
              </a:rPr>
              <a:t>Impact of Trauma Over the Life Span</a:t>
            </a:r>
          </a:p>
        </p:txBody>
      </p:sp>
      <p:sp>
        <p:nvSpPr>
          <p:cNvPr id="23555" name="Rectangle 3"/>
          <p:cNvSpPr>
            <a:spLocks noGrp="1" noChangeArrowheads="1"/>
          </p:cNvSpPr>
          <p:nvPr>
            <p:ph sz="quarter" idx="1"/>
          </p:nvPr>
        </p:nvSpPr>
        <p:spPr>
          <a:xfrm>
            <a:off x="304800" y="1589088"/>
            <a:ext cx="4191000" cy="4572000"/>
          </a:xfrm>
        </p:spPr>
        <p:txBody>
          <a:bodyPr>
            <a:normAutofit fontScale="92500"/>
          </a:bodyPr>
          <a:lstStyle/>
          <a:p>
            <a:pPr eaLnBrk="1" hangingPunct="1">
              <a:lnSpc>
                <a:spcPct val="80000"/>
              </a:lnSpc>
              <a:buFontTx/>
              <a:buNone/>
            </a:pPr>
            <a:r>
              <a:rPr lang="en-US" sz="2400" dirty="0" smtClean="0"/>
              <a:t>	</a:t>
            </a:r>
            <a:r>
              <a:rPr lang="en-US" sz="2000" dirty="0" smtClean="0">
                <a:latin typeface="+mj-lt"/>
              </a:rPr>
              <a:t>ACE Study - effects are neurological, biological, psychological and social in nature, including:</a:t>
            </a:r>
          </a:p>
          <a:p>
            <a:pPr eaLnBrk="1" hangingPunct="1">
              <a:lnSpc>
                <a:spcPct val="80000"/>
              </a:lnSpc>
              <a:buFontTx/>
              <a:buNone/>
            </a:pPr>
            <a:endParaRPr lang="en-US" sz="2400" dirty="0" smtClean="0">
              <a:latin typeface="+mj-lt"/>
            </a:endParaRPr>
          </a:p>
          <a:p>
            <a:pPr lvl="1" eaLnBrk="1" hangingPunct="1">
              <a:lnSpc>
                <a:spcPct val="80000"/>
              </a:lnSpc>
            </a:pPr>
            <a:r>
              <a:rPr lang="en-US" sz="2000" dirty="0" smtClean="0">
                <a:latin typeface="+mj-lt"/>
              </a:rPr>
              <a:t>Changes in neurobiology</a:t>
            </a:r>
          </a:p>
          <a:p>
            <a:pPr lvl="1" eaLnBrk="1" hangingPunct="1">
              <a:lnSpc>
                <a:spcPct val="80000"/>
              </a:lnSpc>
              <a:buFont typeface="Wingdings 2" pitchFamily="-110" charset="2"/>
              <a:buNone/>
            </a:pPr>
            <a:endParaRPr lang="en-US" sz="2000" dirty="0" smtClean="0">
              <a:latin typeface="+mj-lt"/>
            </a:endParaRPr>
          </a:p>
          <a:p>
            <a:pPr lvl="1" eaLnBrk="1" hangingPunct="1">
              <a:lnSpc>
                <a:spcPct val="80000"/>
              </a:lnSpc>
            </a:pPr>
            <a:r>
              <a:rPr lang="en-US" sz="2000" dirty="0" smtClean="0">
                <a:latin typeface="+mj-lt"/>
              </a:rPr>
              <a:t>Social, emotional and cognitive impairment</a:t>
            </a:r>
          </a:p>
          <a:p>
            <a:pPr lvl="1" eaLnBrk="1" hangingPunct="1">
              <a:lnSpc>
                <a:spcPct val="80000"/>
              </a:lnSpc>
            </a:pPr>
            <a:endParaRPr lang="en-US" sz="2000" dirty="0" smtClean="0">
              <a:latin typeface="+mj-lt"/>
            </a:endParaRPr>
          </a:p>
          <a:p>
            <a:pPr lvl="1" eaLnBrk="1" hangingPunct="1">
              <a:lnSpc>
                <a:spcPct val="80000"/>
              </a:lnSpc>
            </a:pPr>
            <a:r>
              <a:rPr lang="en-US" sz="2000" dirty="0" smtClean="0">
                <a:latin typeface="+mj-lt"/>
              </a:rPr>
              <a:t>Adoption of health-risk behaviors as coping mechanisms</a:t>
            </a:r>
          </a:p>
          <a:p>
            <a:pPr lvl="1" eaLnBrk="1" hangingPunct="1">
              <a:lnSpc>
                <a:spcPct val="80000"/>
              </a:lnSpc>
            </a:pPr>
            <a:endParaRPr lang="en-US" sz="2000" dirty="0" smtClean="0">
              <a:latin typeface="+mj-lt"/>
            </a:endParaRPr>
          </a:p>
          <a:p>
            <a:pPr lvl="1" eaLnBrk="1" hangingPunct="1">
              <a:lnSpc>
                <a:spcPct val="80000"/>
              </a:lnSpc>
            </a:pPr>
            <a:r>
              <a:rPr lang="en-US" sz="2000" dirty="0" smtClean="0">
                <a:latin typeface="+mj-lt"/>
              </a:rPr>
              <a:t>Severe and persistent behavioral health, physical health, social problems, and early death</a:t>
            </a:r>
          </a:p>
          <a:p>
            <a:pPr algn="r" eaLnBrk="1" hangingPunct="1">
              <a:lnSpc>
                <a:spcPct val="80000"/>
              </a:lnSpc>
              <a:buFontTx/>
              <a:buNone/>
            </a:pPr>
            <a:r>
              <a:rPr lang="en-US" sz="2000" dirty="0" smtClean="0">
                <a:latin typeface="+mj-lt"/>
              </a:rPr>
              <a:t>(</a:t>
            </a:r>
            <a:r>
              <a:rPr lang="en-US" sz="1700" dirty="0" err="1" smtClean="0">
                <a:latin typeface="+mj-lt"/>
              </a:rPr>
              <a:t>Felitti</a:t>
            </a:r>
            <a:r>
              <a:rPr lang="en-US" sz="1700" dirty="0" smtClean="0">
                <a:latin typeface="+mj-lt"/>
              </a:rPr>
              <a:t>)</a:t>
            </a:r>
          </a:p>
        </p:txBody>
      </p:sp>
      <p:pic>
        <p:nvPicPr>
          <p:cNvPr id="23556" name="Picture 4"/>
          <p:cNvPicPr>
            <a:picLocks noGrp="1" noChangeAspect="1" noChangeArrowheads="1"/>
          </p:cNvPicPr>
          <p:nvPr>
            <p:ph sz="quarter" idx="2"/>
          </p:nvPr>
        </p:nvPicPr>
        <p:blipFill>
          <a:blip r:embed="rId3" cstate="print"/>
          <a:srcRect/>
          <a:stretch>
            <a:fillRect/>
          </a:stretch>
        </p:blipFill>
        <p:spPr>
          <a:xfrm>
            <a:off x="4419600" y="1447800"/>
            <a:ext cx="4267200" cy="4800600"/>
          </a:xfrm>
          <a:noFill/>
        </p:spPr>
      </p:pic>
      <p:sp>
        <p:nvSpPr>
          <p:cNvPr id="6" name="Slide Number Placeholder 5"/>
          <p:cNvSpPr>
            <a:spLocks noGrp="1"/>
          </p:cNvSpPr>
          <p:nvPr>
            <p:ph type="sldNum" sz="quarter" idx="12"/>
          </p:nvPr>
        </p:nvSpPr>
        <p:spPr/>
        <p:txBody>
          <a:bodyPr/>
          <a:lstStyle/>
          <a:p>
            <a:fld id="{17BF8AF0-D0E1-4D72-BE59-E2505FDC049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0" y="533400"/>
            <a:ext cx="8686800" cy="914400"/>
          </a:xfrm>
        </p:spPr>
        <p:txBody>
          <a:bodyPr anchor="ctr">
            <a:normAutofit fontScale="90000"/>
          </a:bodyPr>
          <a:lstStyle/>
          <a:p>
            <a:pPr algn="l" eaLnBrk="1" fontAlgn="auto" hangingPunct="1">
              <a:spcAft>
                <a:spcPts val="0"/>
              </a:spcAft>
              <a:defRPr/>
            </a:pPr>
            <a:r>
              <a:rPr lang="en-US" dirty="0" smtClean="0">
                <a:solidFill>
                  <a:schemeClr val="accent1">
                    <a:lumMod val="75000"/>
                  </a:schemeClr>
                </a:solidFill>
                <a:latin typeface="Arial" pitchFamily="34" charset="0"/>
                <a:cs typeface="Arial" pitchFamily="34" charset="0"/>
              </a:rPr>
              <a:t>  Adverse childhood experiences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increase the risk of:</a:t>
            </a:r>
          </a:p>
        </p:txBody>
      </p:sp>
      <p:graphicFrame>
        <p:nvGraphicFramePr>
          <p:cNvPr id="22" name="Content Placeholder 21"/>
          <p:cNvGraphicFramePr>
            <a:graphicFrameLocks noGrp="1"/>
          </p:cNvGraphicFramePr>
          <p:nvPr>
            <p:ph sz="quarter" idx="4294967295"/>
          </p:nvPr>
        </p:nvGraphicFramePr>
        <p:xfrm>
          <a:off x="3124200" y="1066800"/>
          <a:ext cx="5715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1000" y="2590800"/>
            <a:ext cx="2667000" cy="2308324"/>
          </a:xfrm>
          <a:prstGeom prst="rect">
            <a:avLst/>
          </a:prstGeom>
          <a:noFill/>
        </p:spPr>
        <p:txBody>
          <a:bodyPr wrap="square" rtlCol="0">
            <a:spAutoFit/>
          </a:bodyPr>
          <a:lstStyle/>
          <a:p>
            <a:r>
              <a:rPr lang="en-US" sz="2400" dirty="0" smtClean="0">
                <a:latin typeface="+mj-lt"/>
              </a:rPr>
              <a:t>4 or more traumatic experiences shorten life expectancy by 20 years</a:t>
            </a:r>
            <a:endParaRPr lang="en-US" sz="2400" dirty="0">
              <a:latin typeface="+mj-lt"/>
            </a:endParaRPr>
          </a:p>
        </p:txBody>
      </p:sp>
      <p:sp>
        <p:nvSpPr>
          <p:cNvPr id="5" name="Slide Number Placeholder 4"/>
          <p:cNvSpPr>
            <a:spLocks noGrp="1"/>
          </p:cNvSpPr>
          <p:nvPr>
            <p:ph type="sldNum" sz="quarter" idx="12"/>
          </p:nvPr>
        </p:nvSpPr>
        <p:spPr/>
        <p:txBody>
          <a:bodyPr/>
          <a:lstStyle/>
          <a:p>
            <a:fld id="{17BF8AF0-D0E1-4D72-BE59-E2505FDC0498}"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0" y="533400"/>
            <a:ext cx="8686800" cy="914400"/>
          </a:xfrm>
        </p:spPr>
        <p:txBody>
          <a:bodyPr anchor="ctr">
            <a:normAutofit fontScale="90000"/>
          </a:bodyPr>
          <a:lstStyle/>
          <a:p>
            <a:pPr algn="l" eaLnBrk="1" fontAlgn="auto" hangingPunct="1">
              <a:spcAft>
                <a:spcPts val="0"/>
              </a:spcAft>
              <a:defRPr/>
            </a:pPr>
            <a:r>
              <a:rPr lang="en-US" dirty="0" smtClean="0">
                <a:solidFill>
                  <a:schemeClr val="accent1">
                    <a:lumMod val="75000"/>
                  </a:schemeClr>
                </a:solidFill>
                <a:latin typeface="Arial" pitchFamily="34" charset="0"/>
                <a:cs typeface="Arial" pitchFamily="34" charset="0"/>
              </a:rPr>
              <a:t>  Adverse childhood experiences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increase the risk of:</a:t>
            </a:r>
          </a:p>
        </p:txBody>
      </p:sp>
      <p:graphicFrame>
        <p:nvGraphicFramePr>
          <p:cNvPr id="22" name="Content Placeholder 21"/>
          <p:cNvGraphicFramePr>
            <a:graphicFrameLocks noGrp="1"/>
          </p:cNvGraphicFramePr>
          <p:nvPr>
            <p:ph sz="quarter" idx="4294967295"/>
          </p:nvPr>
        </p:nvGraphicFramePr>
        <p:xfrm>
          <a:off x="2971800" y="1066800"/>
          <a:ext cx="6172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1000" y="2590800"/>
            <a:ext cx="2667000" cy="2308324"/>
          </a:xfrm>
          <a:prstGeom prst="rect">
            <a:avLst/>
          </a:prstGeom>
          <a:noFill/>
        </p:spPr>
        <p:txBody>
          <a:bodyPr wrap="square" rtlCol="0">
            <a:spAutoFit/>
          </a:bodyPr>
          <a:lstStyle/>
          <a:p>
            <a:r>
              <a:rPr lang="en-US" sz="2400" dirty="0" smtClean="0">
                <a:latin typeface="+mj-lt"/>
              </a:rPr>
              <a:t>4 or more traumatic experiences shorten life expectancy by 20 years</a:t>
            </a:r>
            <a:endParaRPr lang="en-US" sz="2400" dirty="0">
              <a:latin typeface="+mj-lt"/>
            </a:endParaRPr>
          </a:p>
        </p:txBody>
      </p:sp>
      <p:sp>
        <p:nvSpPr>
          <p:cNvPr id="5" name="Slide Number Placeholder 4"/>
          <p:cNvSpPr>
            <a:spLocks noGrp="1"/>
          </p:cNvSpPr>
          <p:nvPr>
            <p:ph type="sldNum" sz="quarter" idx="12"/>
          </p:nvPr>
        </p:nvSpPr>
        <p:spPr/>
        <p:txBody>
          <a:bodyPr/>
          <a:lstStyle/>
          <a:p>
            <a:fld id="{17BF8AF0-D0E1-4D72-BE59-E2505FDC0498}"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solidFill>
                  <a:schemeClr val="accent1">
                    <a:lumMod val="75000"/>
                  </a:schemeClr>
                </a:solidFill>
              </a:rPr>
              <a:t>Trauma &amp; Cognitive Disability</a:t>
            </a:r>
            <a:endParaRPr lang="en-US" b="1" dirty="0">
              <a:solidFill>
                <a:schemeClr val="accent1">
                  <a:lumMod val="75000"/>
                </a:schemeClr>
              </a:solidFill>
            </a:endParaRPr>
          </a:p>
        </p:txBody>
      </p:sp>
      <p:sp>
        <p:nvSpPr>
          <p:cNvPr id="3" name="Content Placeholder 2"/>
          <p:cNvSpPr>
            <a:spLocks noGrp="1"/>
          </p:cNvSpPr>
          <p:nvPr>
            <p:ph sz="quarter" idx="1"/>
          </p:nvPr>
        </p:nvSpPr>
        <p:spPr>
          <a:xfrm>
            <a:off x="381000" y="1447800"/>
            <a:ext cx="8305800" cy="4572000"/>
          </a:xfrm>
        </p:spPr>
        <p:txBody>
          <a:bodyPr>
            <a:noAutofit/>
          </a:bodyPr>
          <a:lstStyle/>
          <a:p>
            <a:r>
              <a:rPr lang="en-US" sz="2800" dirty="0" smtClean="0">
                <a:latin typeface="+mj-lt"/>
              </a:rPr>
              <a:t>Trauma interferes with the interpretation and</a:t>
            </a:r>
          </a:p>
          <a:p>
            <a:pPr indent="1588">
              <a:buNone/>
            </a:pPr>
            <a:r>
              <a:rPr lang="en-US" sz="2800" dirty="0" smtClean="0">
                <a:latin typeface="+mj-lt"/>
              </a:rPr>
              <a:t>communication functions of the brain, leading to</a:t>
            </a:r>
          </a:p>
          <a:p>
            <a:pPr indent="1588">
              <a:buNone/>
            </a:pPr>
            <a:r>
              <a:rPr lang="en-US" sz="2800" dirty="0" smtClean="0">
                <a:latin typeface="+mj-lt"/>
              </a:rPr>
              <a:t>non-verbal communication and misinterpretation</a:t>
            </a:r>
          </a:p>
          <a:p>
            <a:pPr indent="1588">
              <a:buNone/>
            </a:pPr>
            <a:r>
              <a:rPr lang="en-US" sz="2800" dirty="0" smtClean="0">
                <a:latin typeface="+mj-lt"/>
              </a:rPr>
              <a:t>of non-verbal signals (language).</a:t>
            </a:r>
          </a:p>
          <a:p>
            <a:pPr>
              <a:buNone/>
            </a:pPr>
            <a:r>
              <a:rPr lang="en-US" sz="2800" dirty="0" smtClean="0">
                <a:latin typeface="+mj-lt"/>
              </a:rPr>
              <a:t>•  Complex trauma/PTSD interferes with a</a:t>
            </a:r>
          </a:p>
          <a:p>
            <a:pPr indent="1588">
              <a:buNone/>
            </a:pPr>
            <a:r>
              <a:rPr lang="en-US" sz="2800" dirty="0" smtClean="0">
                <a:latin typeface="+mj-lt"/>
              </a:rPr>
              <a:t>person’s ability to store and retrieve information</a:t>
            </a:r>
          </a:p>
          <a:p>
            <a:pPr indent="1588">
              <a:buNone/>
            </a:pPr>
            <a:r>
              <a:rPr lang="en-US" sz="2800" dirty="0" smtClean="0">
                <a:latin typeface="+mj-lt"/>
              </a:rPr>
              <a:t>(memory).</a:t>
            </a:r>
          </a:p>
          <a:p>
            <a:pPr>
              <a:buNone/>
            </a:pPr>
            <a:r>
              <a:rPr lang="en-US" sz="2800" dirty="0" smtClean="0">
                <a:latin typeface="+mj-lt"/>
              </a:rPr>
              <a:t>• Understanding brain development and</a:t>
            </a:r>
          </a:p>
          <a:p>
            <a:pPr indent="1588">
              <a:buNone/>
            </a:pPr>
            <a:r>
              <a:rPr lang="en-US" sz="2800" dirty="0" smtClean="0">
                <a:latin typeface="+mj-lt"/>
              </a:rPr>
              <a:t>functioning helps decipher how the person is</a:t>
            </a:r>
          </a:p>
          <a:p>
            <a:pPr indent="1588">
              <a:buNone/>
            </a:pPr>
            <a:r>
              <a:rPr lang="en-US" sz="2800" dirty="0" smtClean="0">
                <a:latin typeface="+mj-lt"/>
              </a:rPr>
              <a:t>interpreting the world around him/her.</a:t>
            </a:r>
            <a:endParaRPr lang="en-US" sz="2800" dirty="0">
              <a:latin typeface="+mj-lt"/>
            </a:endParaRPr>
          </a:p>
        </p:txBody>
      </p:sp>
      <p:sp>
        <p:nvSpPr>
          <p:cNvPr id="4" name="Slide Number Placeholder 3"/>
          <p:cNvSpPr>
            <a:spLocks noGrp="1"/>
          </p:cNvSpPr>
          <p:nvPr>
            <p:ph type="sldNum" sz="quarter" idx="12"/>
          </p:nvPr>
        </p:nvSpPr>
        <p:spPr/>
        <p:txBody>
          <a:bodyPr/>
          <a:lstStyle/>
          <a:p>
            <a:fld id="{17BF8AF0-D0E1-4D72-BE59-E2505FDC049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fontScale="90000"/>
          </a:bodyPr>
          <a:lstStyle/>
          <a:p>
            <a:pPr algn="ctr" eaLnBrk="1" fontAlgn="auto" hangingPunct="1">
              <a:spcAft>
                <a:spcPts val="0"/>
              </a:spcAft>
              <a:defRPr/>
            </a:pPr>
            <a:r>
              <a:rPr lang="en-US" b="1" dirty="0" smtClean="0">
                <a:solidFill>
                  <a:schemeClr val="accent1">
                    <a:lumMod val="75000"/>
                  </a:schemeClr>
                </a:solidFill>
              </a:rPr>
              <a:t>Impact on Learning &amp; School Behavior</a:t>
            </a:r>
            <a:endParaRPr lang="en-US" b="1" dirty="0">
              <a:solidFill>
                <a:schemeClr val="accent1">
                  <a:lumMod val="75000"/>
                </a:schemeClr>
              </a:solidFill>
              <a:ea typeface="+mj-ea"/>
              <a:cs typeface="+mj-cs"/>
            </a:endParaRPr>
          </a:p>
        </p:txBody>
      </p:sp>
      <p:sp>
        <p:nvSpPr>
          <p:cNvPr id="18435" name="Content Placeholder 2"/>
          <p:cNvSpPr>
            <a:spLocks noGrp="1"/>
          </p:cNvSpPr>
          <p:nvPr>
            <p:ph sz="quarter" idx="1"/>
          </p:nvPr>
        </p:nvSpPr>
        <p:spPr>
          <a:xfrm>
            <a:off x="533400" y="1295400"/>
            <a:ext cx="8077200" cy="5105400"/>
          </a:xfrm>
        </p:spPr>
        <p:txBody>
          <a:bodyPr>
            <a:normAutofit/>
          </a:bodyPr>
          <a:lstStyle/>
          <a:p>
            <a:pPr eaLnBrk="1" hangingPunct="1"/>
            <a:r>
              <a:rPr lang="en-US" dirty="0">
                <a:latin typeface="+mj-lt"/>
                <a:ea typeface="ＭＳ Ｐゴシック" charset="-128"/>
              </a:rPr>
              <a:t>Loss of pleasure in </a:t>
            </a:r>
            <a:r>
              <a:rPr lang="en-US" dirty="0" smtClean="0">
                <a:latin typeface="+mj-lt"/>
                <a:ea typeface="ＭＳ Ｐゴシック" charset="-128"/>
              </a:rPr>
              <a:t>learning &amp; displays inconsistent or little effort</a:t>
            </a:r>
            <a:endParaRPr lang="en-US" dirty="0">
              <a:latin typeface="+mj-lt"/>
              <a:ea typeface="ＭＳ Ｐゴシック" charset="-128"/>
            </a:endParaRPr>
          </a:p>
          <a:p>
            <a:pPr eaLnBrk="1" hangingPunct="1"/>
            <a:r>
              <a:rPr lang="en-US" dirty="0">
                <a:latin typeface="+mj-lt"/>
                <a:ea typeface="ＭＳ Ｐゴシック" charset="-128"/>
              </a:rPr>
              <a:t>Belief that they are not </a:t>
            </a:r>
            <a:r>
              <a:rPr lang="en-US" dirty="0" smtClean="0">
                <a:latin typeface="+mj-lt"/>
                <a:ea typeface="ＭＳ Ｐゴシック" charset="-128"/>
              </a:rPr>
              <a:t>smart - especially LD students</a:t>
            </a:r>
          </a:p>
          <a:p>
            <a:pPr eaLnBrk="1" hangingPunct="1"/>
            <a:r>
              <a:rPr lang="en-US" dirty="0" smtClean="0">
                <a:latin typeface="+mj-lt"/>
                <a:ea typeface="ＭＳ Ｐゴシック" charset="-128"/>
              </a:rPr>
              <a:t>Re-live the painful</a:t>
            </a:r>
            <a:r>
              <a:rPr lang="en-US" dirty="0">
                <a:latin typeface="+mj-lt"/>
                <a:ea typeface="ＭＳ Ｐゴシック" charset="-128"/>
              </a:rPr>
              <a:t>, burning memories of shaming experiences</a:t>
            </a:r>
            <a:endParaRPr lang="en-US" dirty="0" smtClean="0">
              <a:latin typeface="+mj-lt"/>
              <a:ea typeface="ＭＳ Ｐゴシック" charset="-128"/>
            </a:endParaRPr>
          </a:p>
          <a:p>
            <a:pPr eaLnBrk="1" hangingPunct="1"/>
            <a:r>
              <a:rPr lang="en-US" dirty="0" smtClean="0">
                <a:latin typeface="+mj-lt"/>
                <a:ea typeface="ＭＳ Ｐゴシック" charset="-128"/>
              </a:rPr>
              <a:t>Exhibit chronic</a:t>
            </a:r>
            <a:r>
              <a:rPr lang="en-US" dirty="0">
                <a:latin typeface="+mj-lt"/>
                <a:ea typeface="ＭＳ Ｐゴシック" charset="-128"/>
              </a:rPr>
              <a:t>, habitual anger toward teachers and those in </a:t>
            </a:r>
            <a:r>
              <a:rPr lang="en-US" dirty="0" smtClean="0">
                <a:latin typeface="+mj-lt"/>
                <a:ea typeface="ＭＳ Ｐゴシック" charset="-128"/>
              </a:rPr>
              <a:t>authority</a:t>
            </a:r>
          </a:p>
          <a:p>
            <a:pPr eaLnBrk="1" hangingPunct="1"/>
            <a:r>
              <a:rPr lang="en-US" dirty="0" smtClean="0">
                <a:latin typeface="+mj-lt"/>
                <a:ea typeface="ＭＳ Ｐゴシック" charset="-128"/>
              </a:rPr>
              <a:t>Inconsistent attendance/truancy</a:t>
            </a:r>
            <a:endParaRPr lang="en-US" dirty="0">
              <a:latin typeface="+mj-lt"/>
              <a:ea typeface="ＭＳ Ｐゴシック" charset="-128"/>
            </a:endParaRPr>
          </a:p>
          <a:p>
            <a:pPr eaLnBrk="1" hangingPunct="1"/>
            <a:r>
              <a:rPr lang="en-US" dirty="0">
                <a:latin typeface="+mj-lt"/>
                <a:ea typeface="ＭＳ Ｐゴシック" charset="-128"/>
              </a:rPr>
              <a:t>Low appetite for risk-taking </a:t>
            </a:r>
            <a:r>
              <a:rPr lang="en-US" dirty="0" smtClean="0">
                <a:latin typeface="+mj-lt"/>
                <a:ea typeface="ＭＳ Ｐゴシック" charset="-128"/>
              </a:rPr>
              <a:t>academically and in other areas (“I don’t care”)</a:t>
            </a:r>
          </a:p>
          <a:p>
            <a:pPr eaLnBrk="1" hangingPunct="1"/>
            <a:r>
              <a:rPr lang="en-US" dirty="0" smtClean="0">
                <a:latin typeface="+mj-lt"/>
                <a:ea typeface="ＭＳ Ｐゴシック" charset="-128"/>
              </a:rPr>
              <a:t>Behavior problems </a:t>
            </a:r>
            <a:endParaRPr lang="en-US" dirty="0">
              <a:latin typeface="+mj-lt"/>
              <a:ea typeface="ＭＳ Ｐゴシック" charset="-128"/>
            </a:endParaRPr>
          </a:p>
          <a:p>
            <a:pPr eaLnBrk="1" hangingPunct="1">
              <a:buFont typeface="Wingdings 3" charset="2"/>
              <a:buNone/>
            </a:pPr>
            <a:endParaRPr lang="en-US" dirty="0">
              <a:latin typeface="+mj-lt"/>
              <a:ea typeface="ＭＳ Ｐゴシック" charset="-128"/>
            </a:endParaRPr>
          </a:p>
          <a:p>
            <a:pPr eaLnBrk="1" hangingPunct="1"/>
            <a:endParaRPr lang="en-US" dirty="0">
              <a:ea typeface="ＭＳ Ｐゴシック" charset="-128"/>
            </a:endParaRPr>
          </a:p>
        </p:txBody>
      </p:sp>
      <p:sp>
        <p:nvSpPr>
          <p:cNvPr id="4" name="Slide Number Placeholder 3"/>
          <p:cNvSpPr>
            <a:spLocks noGrp="1"/>
          </p:cNvSpPr>
          <p:nvPr>
            <p:ph type="sldNum" sz="quarter" idx="12"/>
          </p:nvPr>
        </p:nvSpPr>
        <p:spPr/>
        <p:txBody>
          <a:bodyPr/>
          <a:lstStyle/>
          <a:p>
            <a:fld id="{17BF8AF0-D0E1-4D72-BE59-E2505FDC049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chemeClr val="accent1">
                    <a:lumMod val="75000"/>
                  </a:schemeClr>
                </a:solidFill>
              </a:rPr>
              <a:t>A word about punishment…</a:t>
            </a:r>
            <a:endParaRPr lang="en-US" b="1" dirty="0">
              <a:solidFill>
                <a:schemeClr val="accent1">
                  <a:lumMod val="75000"/>
                </a:schemeClr>
              </a:solidFill>
            </a:endParaRPr>
          </a:p>
        </p:txBody>
      </p:sp>
      <p:sp>
        <p:nvSpPr>
          <p:cNvPr id="3" name="Content Placeholder 2"/>
          <p:cNvSpPr>
            <a:spLocks noGrp="1"/>
          </p:cNvSpPr>
          <p:nvPr>
            <p:ph sz="quarter" idx="1"/>
          </p:nvPr>
        </p:nvSpPr>
        <p:spPr>
          <a:xfrm>
            <a:off x="381000" y="1447800"/>
            <a:ext cx="8305800" cy="5105400"/>
          </a:xfrm>
        </p:spPr>
        <p:txBody>
          <a:bodyPr>
            <a:normAutofit/>
          </a:bodyPr>
          <a:lstStyle/>
          <a:p>
            <a:r>
              <a:rPr lang="en-US" dirty="0" smtClean="0">
                <a:latin typeface="+mj-lt"/>
              </a:rPr>
              <a:t>A U.S. Department of Education-sponsored research study acknowledges that punishment, "including reprimands, loss of privileges, office referrals, suspensions, and expulsions," is ineffective, "especially when it is used inconsistently and in the absence of other positive strategies".</a:t>
            </a:r>
          </a:p>
          <a:p>
            <a:pPr>
              <a:buNone/>
            </a:pPr>
            <a:endParaRPr lang="en-US" dirty="0" smtClean="0">
              <a:latin typeface="+mj-lt"/>
            </a:endParaRPr>
          </a:p>
          <a:p>
            <a:r>
              <a:rPr lang="en-US" dirty="0" smtClean="0">
                <a:latin typeface="+mj-lt"/>
              </a:rPr>
              <a:t>“Teaching behavioral expectations and rewarding students for following them is a much more positive approach than waiting for misbehavior to occur before responding."</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17BF8AF0-D0E1-4D72-BE59-E2505FDC049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Autofit/>
          </a:bodyPr>
          <a:lstStyle/>
          <a:p>
            <a:pPr algn="ctr"/>
            <a:r>
              <a:rPr lang="en-US" sz="4400" b="1" dirty="0" smtClean="0">
                <a:solidFill>
                  <a:schemeClr val="accent1">
                    <a:lumMod val="75000"/>
                  </a:schemeClr>
                </a:solidFill>
              </a:rPr>
              <a:t>School Punishment</a:t>
            </a:r>
            <a:endParaRPr lang="en-US" sz="4400" b="1" dirty="0">
              <a:solidFill>
                <a:schemeClr val="accent1">
                  <a:lumMod val="75000"/>
                </a:schemeClr>
              </a:solidFill>
            </a:endParaRPr>
          </a:p>
        </p:txBody>
      </p:sp>
      <p:sp>
        <p:nvSpPr>
          <p:cNvPr id="3" name="Content Placeholder 2"/>
          <p:cNvSpPr>
            <a:spLocks noGrp="1"/>
          </p:cNvSpPr>
          <p:nvPr>
            <p:ph sz="quarter" idx="1"/>
          </p:nvPr>
        </p:nvSpPr>
        <p:spPr>
          <a:xfrm>
            <a:off x="609600" y="1447800"/>
            <a:ext cx="8077200" cy="4572000"/>
          </a:xfrm>
        </p:spPr>
        <p:txBody>
          <a:bodyPr>
            <a:normAutofit fontScale="92500" lnSpcReduction="10000"/>
          </a:bodyPr>
          <a:lstStyle/>
          <a:p>
            <a:r>
              <a:rPr lang="en-US" sz="2800" dirty="0" smtClean="0">
                <a:latin typeface="+mj-lt"/>
              </a:rPr>
              <a:t>U.S. schools suspend millions of kids -- </a:t>
            </a:r>
            <a:r>
              <a:rPr lang="en-US" sz="2800" dirty="0" smtClean="0">
                <a:latin typeface="+mj-lt"/>
                <a:hlinkClick r:id="rId2"/>
              </a:rPr>
              <a:t>3,328,750</a:t>
            </a:r>
            <a:r>
              <a:rPr lang="en-US" sz="2800" dirty="0" smtClean="0">
                <a:latin typeface="+mj-lt"/>
              </a:rPr>
              <a:t> in 2006 &amp; 30,750 for WV</a:t>
            </a:r>
          </a:p>
          <a:p>
            <a:pPr>
              <a:buNone/>
            </a:pPr>
            <a:endParaRPr lang="en-US" sz="2800" dirty="0" smtClean="0">
              <a:latin typeface="+mj-lt"/>
            </a:endParaRPr>
          </a:p>
          <a:p>
            <a:r>
              <a:rPr lang="en-US" sz="2800" dirty="0" smtClean="0">
                <a:latin typeface="+mj-lt"/>
              </a:rPr>
              <a:t>Since the 1970s, the suspension rates have nearly doubled for white kids, to nearly 6%; has more than doubled for Hispanics to 7 percent;  to 15% for African Americans; For Native Americans, it's almost tripled, from 3% to 8%.</a:t>
            </a:r>
          </a:p>
          <a:p>
            <a:endParaRPr lang="en-US" sz="2800" dirty="0" smtClean="0">
              <a:latin typeface="+mj-lt"/>
            </a:endParaRPr>
          </a:p>
          <a:p>
            <a:pPr>
              <a:buNone/>
            </a:pPr>
            <a:endParaRPr lang="en-US" sz="2800" dirty="0" smtClean="0">
              <a:latin typeface="+mj-lt"/>
            </a:endParaRPr>
          </a:p>
          <a:p>
            <a:pPr>
              <a:buNone/>
            </a:pPr>
            <a:r>
              <a:rPr lang="en-US" sz="2800" dirty="0" smtClean="0">
                <a:latin typeface="+mj-lt"/>
              </a:rPr>
              <a:t>National Education Policy Center Report, October 2011</a:t>
            </a:r>
          </a:p>
          <a:p>
            <a:endParaRPr lang="en-US" dirty="0"/>
          </a:p>
        </p:txBody>
      </p:sp>
      <p:sp>
        <p:nvSpPr>
          <p:cNvPr id="4" name="Slide Number Placeholder 3"/>
          <p:cNvSpPr>
            <a:spLocks noGrp="1"/>
          </p:cNvSpPr>
          <p:nvPr>
            <p:ph type="sldNum" sz="quarter" idx="12"/>
          </p:nvPr>
        </p:nvSpPr>
        <p:spPr/>
        <p:txBody>
          <a:bodyPr/>
          <a:lstStyle/>
          <a:p>
            <a:fld id="{17BF8AF0-D0E1-4D72-BE59-E2505FDC049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b="1" dirty="0" smtClean="0">
                <a:solidFill>
                  <a:schemeClr val="accent1">
                    <a:lumMod val="75000"/>
                  </a:schemeClr>
                </a:solidFill>
              </a:rPr>
              <a:t>                 More Data</a:t>
            </a:r>
            <a:endParaRPr lang="en-US" b="1" dirty="0">
              <a:solidFill>
                <a:schemeClr val="accent1">
                  <a:lumMod val="75000"/>
                </a:schemeClr>
              </a:solidFill>
            </a:endParaRPr>
          </a:p>
        </p:txBody>
      </p:sp>
      <p:sp>
        <p:nvSpPr>
          <p:cNvPr id="3" name="Content Placeholder 2"/>
          <p:cNvSpPr>
            <a:spLocks noGrp="1"/>
          </p:cNvSpPr>
          <p:nvPr>
            <p:ph sz="quarter" idx="1"/>
          </p:nvPr>
        </p:nvSpPr>
        <p:spPr>
          <a:xfrm>
            <a:off x="304800" y="1143000"/>
            <a:ext cx="8382000" cy="4876800"/>
          </a:xfrm>
        </p:spPr>
        <p:txBody>
          <a:bodyPr>
            <a:noAutofit/>
          </a:bodyPr>
          <a:lstStyle/>
          <a:p>
            <a:r>
              <a:rPr lang="en-US" sz="2800" dirty="0" smtClean="0">
                <a:latin typeface="+mj-lt"/>
              </a:rPr>
              <a:t>If you think all these suspensions are for weapons and drugs, recalibrate.</a:t>
            </a:r>
          </a:p>
          <a:p>
            <a:endParaRPr lang="en-US" sz="2800" dirty="0" smtClean="0">
              <a:latin typeface="+mj-lt"/>
            </a:endParaRPr>
          </a:p>
          <a:p>
            <a:r>
              <a:rPr lang="en-US" sz="2800" dirty="0" smtClean="0">
                <a:latin typeface="+mj-lt"/>
              </a:rPr>
              <a:t> There's been a kind of "zero-tolerance creep" since schools adopted "zero-tolerance" policies. Only 5% of all out-of-school suspensions were for weapons or drugs, said the NEPC report, 2006.</a:t>
            </a:r>
          </a:p>
          <a:p>
            <a:endParaRPr lang="en-US" sz="2800" dirty="0" smtClean="0">
              <a:latin typeface="+mj-lt"/>
            </a:endParaRPr>
          </a:p>
          <a:p>
            <a:r>
              <a:rPr lang="en-US" sz="2800" dirty="0" smtClean="0">
                <a:latin typeface="+mj-lt"/>
              </a:rPr>
              <a:t> The other 95% were categorized as "disruptive behavior" and "other", which includes violation of dress code, or being "defiant".</a:t>
            </a:r>
          </a:p>
          <a:p>
            <a:endParaRPr lang="en-US" sz="2800" dirty="0">
              <a:latin typeface="+mj-lt"/>
            </a:endParaRPr>
          </a:p>
        </p:txBody>
      </p:sp>
      <p:sp>
        <p:nvSpPr>
          <p:cNvPr id="4" name="Slide Number Placeholder 3"/>
          <p:cNvSpPr>
            <a:spLocks noGrp="1"/>
          </p:cNvSpPr>
          <p:nvPr>
            <p:ph type="sldNum" sz="quarter" idx="12"/>
          </p:nvPr>
        </p:nvSpPr>
        <p:spPr/>
        <p:txBody>
          <a:bodyPr/>
          <a:lstStyle/>
          <a:p>
            <a:fld id="{17BF8AF0-D0E1-4D72-BE59-E2505FDC049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685800" y="228600"/>
            <a:ext cx="7772400" cy="944562"/>
          </a:xfrm>
        </p:spPr>
        <p:txBody>
          <a:bodyPr>
            <a:normAutofit/>
          </a:bodyPr>
          <a:lstStyle/>
          <a:p>
            <a:r>
              <a:rPr lang="en-US" sz="3600" b="1" dirty="0" smtClean="0">
                <a:solidFill>
                  <a:schemeClr val="accent1">
                    <a:lumMod val="75000"/>
                  </a:schemeClr>
                </a:solidFill>
              </a:rPr>
              <a:t>Have you ever had a student who was…</a:t>
            </a:r>
          </a:p>
        </p:txBody>
      </p:sp>
      <p:sp>
        <p:nvSpPr>
          <p:cNvPr id="6147" name="Rectangle 3"/>
          <p:cNvSpPr>
            <a:spLocks noGrp="1"/>
          </p:cNvSpPr>
          <p:nvPr>
            <p:ph sz="quarter" idx="1"/>
          </p:nvPr>
        </p:nvSpPr>
        <p:spPr>
          <a:xfrm>
            <a:off x="685800" y="1447800"/>
            <a:ext cx="8001000" cy="5410200"/>
          </a:xfrm>
        </p:spPr>
        <p:txBody>
          <a:bodyPr>
            <a:noAutofit/>
          </a:bodyPr>
          <a:lstStyle/>
          <a:p>
            <a:pPr>
              <a:lnSpc>
                <a:spcPct val="80000"/>
              </a:lnSpc>
            </a:pPr>
            <a:r>
              <a:rPr lang="en-US" sz="3200" dirty="0" smtClean="0">
                <a:latin typeface="+mj-lt"/>
              </a:rPr>
              <a:t>irritable or hostile?</a:t>
            </a:r>
          </a:p>
          <a:p>
            <a:pPr>
              <a:lnSpc>
                <a:spcPct val="80000"/>
              </a:lnSpc>
            </a:pPr>
            <a:r>
              <a:rPr lang="en-US" sz="3200" dirty="0" smtClean="0">
                <a:latin typeface="+mj-lt"/>
              </a:rPr>
              <a:t>avoidant of school?</a:t>
            </a:r>
          </a:p>
          <a:p>
            <a:pPr>
              <a:lnSpc>
                <a:spcPct val="80000"/>
              </a:lnSpc>
            </a:pPr>
            <a:r>
              <a:rPr lang="en-US" sz="3200" dirty="0" smtClean="0">
                <a:latin typeface="+mj-lt"/>
              </a:rPr>
              <a:t>chronically poor in self-care health habits?</a:t>
            </a:r>
          </a:p>
          <a:p>
            <a:pPr>
              <a:lnSpc>
                <a:spcPct val="80000"/>
              </a:lnSpc>
            </a:pPr>
            <a:r>
              <a:rPr lang="en-US" sz="3200" dirty="0" smtClean="0">
                <a:latin typeface="+mj-lt"/>
              </a:rPr>
              <a:t>exhibiting confusion or poor memory when being questioned?</a:t>
            </a:r>
          </a:p>
          <a:p>
            <a:pPr>
              <a:lnSpc>
                <a:spcPct val="80000"/>
              </a:lnSpc>
            </a:pPr>
            <a:r>
              <a:rPr lang="en-US" sz="3200" dirty="0" smtClean="0">
                <a:latin typeface="+mj-lt"/>
              </a:rPr>
              <a:t>stoic and reluctant to admit to problems, or extremely needy and/or demanding?</a:t>
            </a:r>
          </a:p>
          <a:p>
            <a:pPr>
              <a:lnSpc>
                <a:spcPct val="80000"/>
              </a:lnSpc>
            </a:pPr>
            <a:r>
              <a:rPr lang="en-US" sz="3200" dirty="0" smtClean="0">
                <a:latin typeface="+mj-lt"/>
              </a:rPr>
              <a:t>presenting with a history of alcohol/substance abuse, depressive symptoms, chronic relationship difficulties ?</a:t>
            </a:r>
          </a:p>
          <a:p>
            <a:pPr>
              <a:lnSpc>
                <a:spcPct val="80000"/>
              </a:lnSpc>
            </a:pPr>
            <a:r>
              <a:rPr lang="en-US" sz="3200" dirty="0" smtClean="0">
                <a:latin typeface="+mj-lt"/>
              </a:rPr>
              <a:t>problems with learning?</a:t>
            </a:r>
          </a:p>
        </p:txBody>
      </p:sp>
      <p:sp>
        <p:nvSpPr>
          <p:cNvPr id="5" name="Slide Number Placeholder 4"/>
          <p:cNvSpPr>
            <a:spLocks noGrp="1"/>
          </p:cNvSpPr>
          <p:nvPr>
            <p:ph type="sldNum" sz="quarter" idx="12"/>
          </p:nvPr>
        </p:nvSpPr>
        <p:spPr/>
        <p:txBody>
          <a:bodyPr/>
          <a:lstStyle/>
          <a:p>
            <a:fld id="{17BF8AF0-D0E1-4D72-BE59-E2505FDC049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b="1" dirty="0" smtClean="0">
                <a:solidFill>
                  <a:schemeClr val="accent1">
                    <a:lumMod val="75000"/>
                  </a:schemeClr>
                </a:solidFill>
              </a:rPr>
              <a:t>                The Reality…</a:t>
            </a:r>
            <a:endParaRPr lang="en-US" b="1" dirty="0">
              <a:solidFill>
                <a:schemeClr val="accent1">
                  <a:lumMod val="75000"/>
                </a:schemeClr>
              </a:solidFill>
            </a:endParaRPr>
          </a:p>
        </p:txBody>
      </p:sp>
      <p:sp>
        <p:nvSpPr>
          <p:cNvPr id="3" name="Content Placeholder 2"/>
          <p:cNvSpPr>
            <a:spLocks noGrp="1"/>
          </p:cNvSpPr>
          <p:nvPr>
            <p:ph sz="quarter" idx="1"/>
          </p:nvPr>
        </p:nvSpPr>
        <p:spPr>
          <a:xfrm>
            <a:off x="381000" y="1295400"/>
            <a:ext cx="8305800" cy="5334000"/>
          </a:xfrm>
        </p:spPr>
        <p:txBody>
          <a:bodyPr>
            <a:normAutofit/>
          </a:bodyPr>
          <a:lstStyle/>
          <a:p>
            <a:r>
              <a:rPr lang="en-US" sz="2800" dirty="0" smtClean="0">
                <a:latin typeface="+mj-lt"/>
              </a:rPr>
              <a:t>More importantly, they don't work for traumatized kids. </a:t>
            </a:r>
          </a:p>
          <a:p>
            <a:endParaRPr lang="en-US" sz="2800" dirty="0" smtClean="0">
              <a:latin typeface="+mj-lt"/>
            </a:endParaRPr>
          </a:p>
          <a:p>
            <a:r>
              <a:rPr lang="en-US" sz="2800" dirty="0" smtClean="0">
                <a:latin typeface="+mj-lt"/>
              </a:rPr>
              <a:t>These "throw-away" kids get shunted off a track to college or vocational school and onto the dead-end spur of juvenile hall and prison. </a:t>
            </a:r>
          </a:p>
          <a:p>
            <a:endParaRPr lang="en-US" sz="2800" dirty="0" smtClean="0">
              <a:latin typeface="+mj-lt"/>
            </a:endParaRPr>
          </a:p>
          <a:p>
            <a:r>
              <a:rPr lang="en-US" sz="2800" dirty="0" smtClean="0">
                <a:latin typeface="+mj-lt"/>
              </a:rPr>
              <a:t>One suspension </a:t>
            </a:r>
            <a:r>
              <a:rPr lang="en-US" sz="2800" dirty="0" smtClean="0">
                <a:latin typeface="+mj-lt"/>
                <a:hlinkClick r:id="rId2"/>
              </a:rPr>
              <a:t>triples the likelihood</a:t>
            </a:r>
            <a:r>
              <a:rPr lang="en-US" sz="2800" dirty="0" smtClean="0">
                <a:latin typeface="+mj-lt"/>
              </a:rPr>
              <a:t> of a child becoming involved with the juvenile justice system, and doubles the likelihood of a child repeating a grade. And those suspensions begin early. </a:t>
            </a:r>
          </a:p>
          <a:p>
            <a:endParaRPr lang="en-US" sz="2800" dirty="0">
              <a:latin typeface="+mj-lt"/>
            </a:endParaRPr>
          </a:p>
        </p:txBody>
      </p:sp>
      <p:sp>
        <p:nvSpPr>
          <p:cNvPr id="4" name="Slide Number Placeholder 3"/>
          <p:cNvSpPr>
            <a:spLocks noGrp="1"/>
          </p:cNvSpPr>
          <p:nvPr>
            <p:ph type="sldNum" sz="quarter" idx="12"/>
          </p:nvPr>
        </p:nvSpPr>
        <p:spPr/>
        <p:txBody>
          <a:bodyPr/>
          <a:lstStyle/>
          <a:p>
            <a:fld id="{17BF8AF0-D0E1-4D72-BE59-E2505FDC049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792162"/>
          </a:xfrm>
        </p:spPr>
        <p:txBody>
          <a:bodyPr/>
          <a:lstStyle/>
          <a:p>
            <a:r>
              <a:rPr lang="en-US" b="1" dirty="0" smtClean="0">
                <a:solidFill>
                  <a:schemeClr val="accent1">
                    <a:lumMod val="75000"/>
                  </a:schemeClr>
                </a:solidFill>
              </a:rPr>
              <a:t>TRAUMA-SENSITIVE CARE</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normAutofit/>
          </a:bodyPr>
          <a:lstStyle/>
          <a:p>
            <a:fld id="{AB9EA0AC-1DF8-4375-AE76-EF8AEDFDEC04}" type="slidenum">
              <a:rPr lang="en-US" smtClean="0"/>
              <a:pPr/>
              <a:t>21</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265276198"/>
              </p:ext>
            </p:extLst>
          </p:nvPr>
        </p:nvGraphicFramePr>
        <p:xfrm>
          <a:off x="838200" y="10668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vel 5"/>
          <p:cNvSpPr/>
          <p:nvPr/>
        </p:nvSpPr>
        <p:spPr>
          <a:xfrm>
            <a:off x="609600" y="5029200"/>
            <a:ext cx="3962400" cy="1600200"/>
          </a:xfrm>
          <a:prstGeom prst="bevel">
            <a:avLst/>
          </a:prstGeom>
          <a:solidFill>
            <a:srgbClr val="00547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onotype Corsiva" pitchFamily="66" charset="0"/>
              </a:rPr>
              <a:t>“</a:t>
            </a:r>
            <a:r>
              <a:rPr lang="en-US" sz="2400" dirty="0">
                <a:latin typeface="Monotype Corsiva" pitchFamily="66" charset="0"/>
              </a:rPr>
              <a:t>What’s wrong with you?”</a:t>
            </a:r>
          </a:p>
        </p:txBody>
      </p:sp>
      <p:sp>
        <p:nvSpPr>
          <p:cNvPr id="8" name="Bevel 7"/>
          <p:cNvSpPr/>
          <p:nvPr/>
        </p:nvSpPr>
        <p:spPr>
          <a:xfrm>
            <a:off x="4876800" y="5029200"/>
            <a:ext cx="3962400" cy="1600200"/>
          </a:xfrm>
          <a:prstGeom prst="bevel">
            <a:avLst/>
          </a:prstGeom>
          <a:solidFill>
            <a:srgbClr val="0064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onotype Corsiva" pitchFamily="66" charset="0"/>
              </a:rPr>
              <a:t>“</a:t>
            </a:r>
            <a:r>
              <a:rPr lang="en-US" sz="2400" dirty="0" smtClean="0">
                <a:latin typeface="Monotype Corsiva" pitchFamily="66" charset="0"/>
              </a:rPr>
              <a:t>What happened to you</a:t>
            </a:r>
            <a:r>
              <a:rPr lang="en-US" sz="2400" dirty="0">
                <a:latin typeface="Monotype Corsiva" pitchFamily="66"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sz="3600" b="1" dirty="0" smtClean="0"/>
              <a:t>A Culture Shift: Core Principles of a Trauma-     Sensitive System </a:t>
            </a:r>
          </a:p>
        </p:txBody>
      </p:sp>
      <p:sp>
        <p:nvSpPr>
          <p:cNvPr id="12291" name="Rectangle 3"/>
          <p:cNvSpPr>
            <a:spLocks noGrp="1" noChangeArrowheads="1"/>
          </p:cNvSpPr>
          <p:nvPr>
            <p:ph sz="quarter" idx="1"/>
          </p:nvPr>
        </p:nvSpPr>
        <p:spPr>
          <a:xfrm>
            <a:off x="457200" y="1447800"/>
            <a:ext cx="8229600" cy="4572000"/>
          </a:xfrm>
        </p:spPr>
        <p:txBody>
          <a:bodyPr>
            <a:normAutofit lnSpcReduction="10000"/>
          </a:bodyPr>
          <a:lstStyle/>
          <a:p>
            <a:pPr eaLnBrk="1" hangingPunct="1">
              <a:lnSpc>
                <a:spcPct val="150000"/>
              </a:lnSpc>
            </a:pPr>
            <a:r>
              <a:rPr lang="en-US" sz="2800" b="1" dirty="0" smtClean="0">
                <a:solidFill>
                  <a:schemeClr val="accent1"/>
                </a:solidFill>
                <a:latin typeface="+mj-lt"/>
              </a:rPr>
              <a:t>Safety</a:t>
            </a:r>
            <a:r>
              <a:rPr lang="en-US" sz="2800" dirty="0" smtClean="0">
                <a:latin typeface="+mj-lt"/>
              </a:rPr>
              <a:t>: Ensuring physical and emotional safety</a:t>
            </a:r>
          </a:p>
          <a:p>
            <a:pPr eaLnBrk="1" hangingPunct="1">
              <a:lnSpc>
                <a:spcPct val="110000"/>
              </a:lnSpc>
            </a:pPr>
            <a:r>
              <a:rPr lang="en-US" sz="2800" b="1" dirty="0" smtClean="0">
                <a:solidFill>
                  <a:schemeClr val="accent1"/>
                </a:solidFill>
                <a:latin typeface="+mj-lt"/>
              </a:rPr>
              <a:t>Trustworthiness</a:t>
            </a:r>
            <a:r>
              <a:rPr lang="en-US" sz="2800" dirty="0" smtClean="0">
                <a:latin typeface="+mj-lt"/>
              </a:rPr>
              <a:t>: Maximizing trustworthiness, making tasks clear, and maintaining appropriate boundaries</a:t>
            </a:r>
          </a:p>
          <a:p>
            <a:pPr eaLnBrk="1" hangingPunct="1">
              <a:lnSpc>
                <a:spcPct val="150000"/>
              </a:lnSpc>
            </a:pPr>
            <a:r>
              <a:rPr lang="en-US" sz="2800" b="1" dirty="0" smtClean="0">
                <a:solidFill>
                  <a:schemeClr val="accent1"/>
                </a:solidFill>
                <a:latin typeface="+mj-lt"/>
              </a:rPr>
              <a:t>Choice</a:t>
            </a:r>
            <a:r>
              <a:rPr lang="en-US" sz="2800" b="1" dirty="0" smtClean="0">
                <a:latin typeface="+mj-lt"/>
              </a:rPr>
              <a:t>: </a:t>
            </a:r>
            <a:r>
              <a:rPr lang="en-US" sz="2800" dirty="0" smtClean="0">
                <a:latin typeface="+mj-lt"/>
              </a:rPr>
              <a:t>Prioritizing  choice and control</a:t>
            </a:r>
          </a:p>
          <a:p>
            <a:pPr eaLnBrk="1" hangingPunct="1">
              <a:lnSpc>
                <a:spcPct val="110000"/>
              </a:lnSpc>
            </a:pPr>
            <a:r>
              <a:rPr lang="en-US" sz="2800" b="1" dirty="0" smtClean="0">
                <a:solidFill>
                  <a:schemeClr val="accent1"/>
                </a:solidFill>
                <a:latin typeface="+mj-lt"/>
              </a:rPr>
              <a:t>Collaboration</a:t>
            </a:r>
            <a:r>
              <a:rPr lang="en-US" sz="2800" dirty="0" smtClean="0">
                <a:latin typeface="+mj-lt"/>
              </a:rPr>
              <a:t>: Maximizing collaboration and sharing of power with students</a:t>
            </a:r>
          </a:p>
          <a:p>
            <a:pPr eaLnBrk="1" hangingPunct="1"/>
            <a:r>
              <a:rPr lang="en-US" sz="2800" b="1" dirty="0" smtClean="0">
                <a:solidFill>
                  <a:schemeClr val="accent1"/>
                </a:solidFill>
                <a:latin typeface="+mj-lt"/>
              </a:rPr>
              <a:t>Empowerment</a:t>
            </a:r>
            <a:r>
              <a:rPr lang="en-US" sz="2800" dirty="0" smtClean="0">
                <a:latin typeface="+mj-lt"/>
              </a:rPr>
              <a:t>: Prioritizing student empowerment and skill-building</a:t>
            </a:r>
          </a:p>
          <a:p>
            <a:pPr eaLnBrk="1" hangingPunct="1"/>
            <a:endParaRPr lang="en-US" dirty="0" smtClean="0"/>
          </a:p>
        </p:txBody>
      </p:sp>
      <p:sp>
        <p:nvSpPr>
          <p:cNvPr id="4" name="Slide Number Placeholder 3"/>
          <p:cNvSpPr>
            <a:spLocks noGrp="1"/>
          </p:cNvSpPr>
          <p:nvPr>
            <p:ph type="sldNum" sz="quarter" idx="12"/>
          </p:nvPr>
        </p:nvSpPr>
        <p:spPr/>
        <p:txBody>
          <a:bodyPr/>
          <a:lstStyle/>
          <a:p>
            <a:fld id="{17BF8AF0-D0E1-4D72-BE59-E2505FDC0498}"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914400" y="0"/>
            <a:ext cx="7239000" cy="1143000"/>
          </a:xfrm>
        </p:spPr>
        <p:txBody>
          <a:bodyPr>
            <a:normAutofit/>
          </a:bodyPr>
          <a:lstStyle/>
          <a:p>
            <a:pPr algn="ctr" eaLnBrk="1" hangingPunct="1"/>
            <a:r>
              <a:rPr lang="en-US" b="1" dirty="0" smtClean="0">
                <a:solidFill>
                  <a:schemeClr val="accent1">
                    <a:lumMod val="75000"/>
                  </a:schemeClr>
                </a:solidFill>
              </a:rPr>
              <a:t>What Can a School Staff Do?</a:t>
            </a:r>
          </a:p>
        </p:txBody>
      </p:sp>
      <p:sp>
        <p:nvSpPr>
          <p:cNvPr id="62468" name="Rectangle 3"/>
          <p:cNvSpPr>
            <a:spLocks noGrp="1" noChangeArrowheads="1"/>
          </p:cNvSpPr>
          <p:nvPr>
            <p:ph type="body" idx="4294967295"/>
          </p:nvPr>
        </p:nvSpPr>
        <p:spPr>
          <a:xfrm>
            <a:off x="152400" y="1371600"/>
            <a:ext cx="8763000" cy="4953000"/>
          </a:xfrm>
        </p:spPr>
        <p:txBody>
          <a:bodyPr>
            <a:normAutofit/>
          </a:bodyPr>
          <a:lstStyle/>
          <a:p>
            <a:pPr eaLnBrk="1" hangingPunct="1"/>
            <a:r>
              <a:rPr lang="en-US" dirty="0" smtClean="0">
                <a:latin typeface="+mj-lt"/>
              </a:rPr>
              <a:t>Recognize that exposure to trauma is the rule, not the exception, among children in the child welfare system.</a:t>
            </a:r>
          </a:p>
          <a:p>
            <a:pPr eaLnBrk="1" hangingPunct="1"/>
            <a:r>
              <a:rPr lang="en-US" dirty="0" smtClean="0">
                <a:latin typeface="+mj-lt"/>
              </a:rPr>
              <a:t>Recognize the signs, symptoms &amp; cumulative effect of child traumatic stress and how they vary in different age groups.</a:t>
            </a:r>
          </a:p>
          <a:p>
            <a:pPr eaLnBrk="1" hangingPunct="1"/>
            <a:r>
              <a:rPr lang="en-US" dirty="0" smtClean="0">
                <a:latin typeface="+mj-lt"/>
              </a:rPr>
              <a:t>Recognize that children’s “bad” behavior is sometimes an adaptation to trauma.</a:t>
            </a:r>
          </a:p>
          <a:p>
            <a:pPr eaLnBrk="1" hangingPunct="1"/>
            <a:r>
              <a:rPr lang="en-US" dirty="0" smtClean="0">
                <a:latin typeface="+mj-lt"/>
              </a:rPr>
              <a:t>Understand the impact of trauma on different developmental domains.</a:t>
            </a:r>
          </a:p>
          <a:p>
            <a:r>
              <a:rPr lang="en-US" dirty="0" smtClean="0">
                <a:latin typeface="+mj-lt"/>
                <a:ea typeface="ＭＳ Ｐゴシック" charset="-128"/>
              </a:rPr>
              <a:t>Help other staff understand how their own communication style brings on behavior that hinders learning (disruption, passivity, anxiety).</a:t>
            </a:r>
          </a:p>
          <a:p>
            <a:pPr lvl="1">
              <a:buNone/>
            </a:pPr>
            <a:endParaRPr lang="en-US" dirty="0" smtClean="0">
              <a:ea typeface="ＭＳ Ｐゴシック" charset="-128"/>
            </a:endParaRPr>
          </a:p>
          <a:p>
            <a:pPr eaLnBrk="1" hangingPunct="1"/>
            <a:endParaRPr lang="en-US" dirty="0" smtClean="0">
              <a:latin typeface="+mj-lt"/>
            </a:endParaRPr>
          </a:p>
        </p:txBody>
      </p:sp>
      <p:sp>
        <p:nvSpPr>
          <p:cNvPr id="5" name="Slide Number Placeholder 4"/>
          <p:cNvSpPr>
            <a:spLocks noGrp="1"/>
          </p:cNvSpPr>
          <p:nvPr>
            <p:ph type="sldNum" sz="quarter" idx="12"/>
          </p:nvPr>
        </p:nvSpPr>
        <p:spPr/>
        <p:txBody>
          <a:bodyPr/>
          <a:lstStyle/>
          <a:p>
            <a:fld id="{17BF8AF0-D0E1-4D72-BE59-E2505FDC049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4294967295"/>
          </p:nvPr>
        </p:nvSpPr>
        <p:spPr>
          <a:xfrm>
            <a:off x="304800" y="1295400"/>
            <a:ext cx="8610600" cy="4953000"/>
          </a:xfrm>
        </p:spPr>
        <p:txBody>
          <a:bodyPr>
            <a:normAutofit lnSpcReduction="10000"/>
          </a:bodyPr>
          <a:lstStyle/>
          <a:p>
            <a:pPr eaLnBrk="1" hangingPunct="1">
              <a:spcAft>
                <a:spcPct val="50000"/>
              </a:spcAft>
            </a:pPr>
            <a:r>
              <a:rPr lang="en-US" dirty="0" smtClean="0">
                <a:latin typeface="+mj-lt"/>
              </a:rPr>
              <a:t>Recognize that education system responses/interventions have the potential to either exacerbate or decrease the impact of previous traumas. </a:t>
            </a:r>
          </a:p>
          <a:p>
            <a:pPr marL="285750" indent="-285750" eaLnBrk="1" hangingPunct="1">
              <a:spcAft>
                <a:spcPct val="30000"/>
              </a:spcAft>
            </a:pPr>
            <a:r>
              <a:rPr lang="en-US" dirty="0" smtClean="0">
                <a:latin typeface="+mj-lt"/>
              </a:rPr>
              <a:t>Lessen the risk of system-induced secondary trauma by serving as a protective and stress-reducing buffer for children.</a:t>
            </a:r>
          </a:p>
          <a:p>
            <a:pPr marL="285750" lvl="1" indent="-285750" eaLnBrk="1" hangingPunct="1">
              <a:spcAft>
                <a:spcPct val="30000"/>
              </a:spcAft>
            </a:pPr>
            <a:r>
              <a:rPr lang="en-US" sz="2600" dirty="0" smtClean="0">
                <a:latin typeface="+mj-lt"/>
              </a:rPr>
              <a:t>Develop </a:t>
            </a:r>
            <a:r>
              <a:rPr lang="en-US" sz="2600" i="1" dirty="0" smtClean="0">
                <a:latin typeface="+mj-lt"/>
              </a:rPr>
              <a:t>trust</a:t>
            </a:r>
            <a:r>
              <a:rPr lang="en-US" sz="2600" dirty="0" smtClean="0">
                <a:latin typeface="+mj-lt"/>
              </a:rPr>
              <a:t> with children through listening, frequent contacts, and honesty in order to mitigate previous traumatic stress.</a:t>
            </a:r>
          </a:p>
          <a:p>
            <a:pPr marL="285750" lvl="1" indent="-285750" eaLnBrk="1" hangingPunct="1"/>
            <a:r>
              <a:rPr lang="en-US" sz="2600" dirty="0" smtClean="0">
                <a:latin typeface="+mj-lt"/>
              </a:rPr>
              <a:t>Avoid making professional promises that, if unfulfilled, are likely to increase </a:t>
            </a:r>
            <a:r>
              <a:rPr lang="en-US" sz="2600" dirty="0" err="1" smtClean="0">
                <a:latin typeface="+mj-lt"/>
              </a:rPr>
              <a:t>traumatization</a:t>
            </a:r>
            <a:r>
              <a:rPr lang="en-US" sz="2600" dirty="0" smtClean="0">
                <a:latin typeface="+mj-lt"/>
              </a:rPr>
              <a:t>.</a:t>
            </a:r>
          </a:p>
        </p:txBody>
      </p:sp>
      <p:sp>
        <p:nvSpPr>
          <p:cNvPr id="64517" name="Rectangle 6"/>
          <p:cNvSpPr>
            <a:spLocks noChangeArrowheads="1"/>
          </p:cNvSpPr>
          <p:nvPr/>
        </p:nvSpPr>
        <p:spPr bwMode="auto">
          <a:xfrm>
            <a:off x="762000" y="-76200"/>
            <a:ext cx="8305800" cy="1143000"/>
          </a:xfrm>
          <a:prstGeom prst="rect">
            <a:avLst/>
          </a:prstGeom>
          <a:noFill/>
          <a:ln w="9525">
            <a:noFill/>
            <a:miter lim="800000"/>
            <a:headEnd/>
            <a:tailEnd/>
          </a:ln>
        </p:spPr>
        <p:txBody>
          <a:bodyPr anchor="ctr"/>
          <a:lstStyle/>
          <a:p>
            <a:pPr algn="ctr">
              <a:lnSpc>
                <a:spcPct val="90000"/>
              </a:lnSpc>
            </a:pPr>
            <a:r>
              <a:rPr lang="en-US" sz="3600" b="1" dirty="0">
                <a:solidFill>
                  <a:schemeClr val="accent1">
                    <a:lumMod val="75000"/>
                  </a:schemeClr>
                </a:solidFill>
                <a:latin typeface="Franklin Gothic Book" pitchFamily="-110" charset="0"/>
              </a:rPr>
              <a:t>What Can a </a:t>
            </a:r>
            <a:r>
              <a:rPr lang="en-US" sz="3600" b="1" dirty="0" smtClean="0">
                <a:solidFill>
                  <a:schemeClr val="accent1">
                    <a:lumMod val="75000"/>
                  </a:schemeClr>
                </a:solidFill>
                <a:latin typeface="Franklin Gothic Book" pitchFamily="-110" charset="0"/>
              </a:rPr>
              <a:t>School Staff Do?</a:t>
            </a:r>
            <a:endParaRPr lang="en-US" sz="3600" b="1" dirty="0">
              <a:solidFill>
                <a:schemeClr val="accent1">
                  <a:lumMod val="75000"/>
                </a:schemeClr>
              </a:solidFill>
              <a:latin typeface="Franklin Gothic Book" pitchFamily="-110" charset="0"/>
            </a:endParaRPr>
          </a:p>
        </p:txBody>
      </p:sp>
      <p:sp>
        <p:nvSpPr>
          <p:cNvPr id="5" name="Slide Number Placeholder 4"/>
          <p:cNvSpPr>
            <a:spLocks noGrp="1"/>
          </p:cNvSpPr>
          <p:nvPr>
            <p:ph type="sldNum" sz="quarter" idx="12"/>
          </p:nvPr>
        </p:nvSpPr>
        <p:spPr/>
        <p:txBody>
          <a:bodyPr/>
          <a:lstStyle/>
          <a:p>
            <a:fld id="{17BF8AF0-D0E1-4D72-BE59-E2505FDC049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Diagram 1"/>
          <p:cNvPicPr>
            <a:picLocks noChangeArrowheads="1"/>
          </p:cNvPicPr>
          <p:nvPr/>
        </p:nvPicPr>
        <p:blipFill>
          <a:blip r:embed="rId3" cstate="print"/>
          <a:srcRect l="-4395" t="-375" r="-4492" b="-426"/>
          <a:stretch>
            <a:fillRect/>
          </a:stretch>
        </p:blipFill>
        <p:spPr bwMode="auto">
          <a:xfrm>
            <a:off x="1600200" y="1600200"/>
            <a:ext cx="6096000" cy="4876800"/>
          </a:xfrm>
          <a:prstGeom prst="rect">
            <a:avLst/>
          </a:prstGeom>
          <a:noFill/>
          <a:ln w="9525">
            <a:noFill/>
            <a:miter lim="800000"/>
            <a:headEnd/>
            <a:tailEnd/>
          </a:ln>
        </p:spPr>
      </p:pic>
      <p:sp>
        <p:nvSpPr>
          <p:cNvPr id="33795" name="Title 6"/>
          <p:cNvSpPr>
            <a:spLocks noGrp="1"/>
          </p:cNvSpPr>
          <p:nvPr>
            <p:ph type="title" idx="4294967295"/>
          </p:nvPr>
        </p:nvSpPr>
        <p:spPr>
          <a:xfrm>
            <a:off x="533400" y="0"/>
            <a:ext cx="8610600" cy="1143000"/>
          </a:xfrm>
        </p:spPr>
        <p:txBody>
          <a:bodyPr lIns="0" rIns="0" bIns="0">
            <a:normAutofit/>
          </a:bodyPr>
          <a:lstStyle/>
          <a:p>
            <a:pPr algn="ctr" eaLnBrk="1" hangingPunct="1"/>
            <a:r>
              <a:rPr lang="en-US" sz="3200" b="1" dirty="0" smtClean="0">
                <a:solidFill>
                  <a:schemeClr val="accent1">
                    <a:lumMod val="75000"/>
                  </a:schemeClr>
                </a:solidFill>
              </a:rPr>
              <a:t>Guiding Values of Trauma-Informed Care</a:t>
            </a:r>
            <a:br>
              <a:rPr lang="en-US" sz="3200" b="1" dirty="0" smtClean="0">
                <a:solidFill>
                  <a:schemeClr val="accent1">
                    <a:lumMod val="75000"/>
                  </a:schemeClr>
                </a:solidFill>
              </a:rPr>
            </a:br>
            <a:r>
              <a:rPr lang="en-US" sz="3200" b="1" dirty="0" smtClean="0">
                <a:solidFill>
                  <a:schemeClr val="accent1">
                    <a:lumMod val="75000"/>
                  </a:schemeClr>
                </a:solidFill>
              </a:rPr>
              <a:t>“Healing Happens in Relationship”</a:t>
            </a:r>
          </a:p>
        </p:txBody>
      </p:sp>
      <p:sp>
        <p:nvSpPr>
          <p:cNvPr id="5" name="Slide Number Placeholder 4"/>
          <p:cNvSpPr>
            <a:spLocks noGrp="1"/>
          </p:cNvSpPr>
          <p:nvPr>
            <p:ph type="sldNum" sz="quarter" idx="12"/>
          </p:nvPr>
        </p:nvSpPr>
        <p:spPr/>
        <p:txBody>
          <a:bodyPr/>
          <a:lstStyle/>
          <a:p>
            <a:fld id="{17BF8AF0-D0E1-4D72-BE59-E2505FDC049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7772400" cy="1143000"/>
          </a:xfrm>
        </p:spPr>
        <p:txBody>
          <a:bodyPr/>
          <a:lstStyle/>
          <a:p>
            <a:pPr algn="ctr" eaLnBrk="1" fontAlgn="auto" hangingPunct="1">
              <a:spcAft>
                <a:spcPts val="0"/>
              </a:spcAft>
              <a:defRPr/>
            </a:pPr>
            <a:r>
              <a:rPr lang="en-US" b="1" dirty="0"/>
              <a:t>Thoughts from Helen Keller </a:t>
            </a:r>
          </a:p>
        </p:txBody>
      </p:sp>
      <p:sp>
        <p:nvSpPr>
          <p:cNvPr id="2" name="Content Placeholder 1"/>
          <p:cNvSpPr>
            <a:spLocks noGrp="1"/>
          </p:cNvSpPr>
          <p:nvPr>
            <p:ph sz="quarter" idx="1"/>
          </p:nvPr>
        </p:nvSpPr>
        <p:spPr>
          <a:xfrm>
            <a:off x="381000" y="1447800"/>
            <a:ext cx="8763000" cy="5029200"/>
          </a:xfrm>
        </p:spPr>
        <p:txBody>
          <a:bodyPr>
            <a:normAutofit fontScale="92500" lnSpcReduction="20000"/>
          </a:bodyPr>
          <a:lstStyle/>
          <a:p>
            <a:pPr marL="0" indent="-256032" eaLnBrk="1" fontAlgn="auto" hangingPunct="1">
              <a:spcAft>
                <a:spcPts val="0"/>
              </a:spcAft>
              <a:buNone/>
              <a:defRPr/>
            </a:pPr>
            <a:r>
              <a:rPr lang="en-US" sz="2800" dirty="0" smtClean="0">
                <a:solidFill>
                  <a:srgbClr val="333333"/>
                </a:solidFill>
                <a:latin typeface="+mj-lt"/>
                <a:ea typeface="Times New Roman"/>
              </a:rPr>
              <a:t>The </a:t>
            </a:r>
            <a:r>
              <a:rPr lang="en-US" sz="2800" dirty="0">
                <a:solidFill>
                  <a:srgbClr val="333333"/>
                </a:solidFill>
                <a:latin typeface="+mj-lt"/>
                <a:ea typeface="Times New Roman"/>
              </a:rPr>
              <a:t>extraordinary Helen Keller, despite being blind and deaf, achieved so much in her life. She once said:</a:t>
            </a:r>
            <a:br>
              <a:rPr lang="en-US" sz="2800" dirty="0">
                <a:solidFill>
                  <a:srgbClr val="333333"/>
                </a:solidFill>
                <a:latin typeface="+mj-lt"/>
                <a:ea typeface="Times New Roman"/>
              </a:rPr>
            </a:br>
            <a:r>
              <a:rPr lang="en-US" sz="2800" dirty="0">
                <a:solidFill>
                  <a:srgbClr val="333333"/>
                </a:solidFill>
                <a:latin typeface="+mj-lt"/>
                <a:ea typeface="Times New Roman"/>
              </a:rPr>
              <a:t/>
            </a:r>
            <a:br>
              <a:rPr lang="en-US" sz="2800" dirty="0">
                <a:solidFill>
                  <a:srgbClr val="333333"/>
                </a:solidFill>
                <a:latin typeface="+mj-lt"/>
                <a:ea typeface="Times New Roman"/>
              </a:rPr>
            </a:br>
            <a:r>
              <a:rPr lang="en-US" sz="2800" b="1" dirty="0">
                <a:solidFill>
                  <a:srgbClr val="333333"/>
                </a:solidFill>
                <a:latin typeface="+mj-lt"/>
                <a:ea typeface="Times New Roman"/>
              </a:rPr>
              <a:t>“The world is moved not only by the mighty shoves of the heroes, but also by the aggregate of the tiny pushes of each honest worker.”</a:t>
            </a:r>
            <a:r>
              <a:rPr lang="en-US" sz="2800" dirty="0">
                <a:solidFill>
                  <a:srgbClr val="333333"/>
                </a:solidFill>
                <a:latin typeface="+mj-lt"/>
                <a:ea typeface="Times New Roman"/>
              </a:rPr>
              <a:t/>
            </a:r>
            <a:br>
              <a:rPr lang="en-US" sz="2800" dirty="0">
                <a:solidFill>
                  <a:srgbClr val="333333"/>
                </a:solidFill>
                <a:latin typeface="+mj-lt"/>
                <a:ea typeface="Times New Roman"/>
              </a:rPr>
            </a:br>
            <a:r>
              <a:rPr lang="en-US" sz="2800" dirty="0">
                <a:solidFill>
                  <a:srgbClr val="333333"/>
                </a:solidFill>
                <a:latin typeface="+mj-lt"/>
                <a:ea typeface="Times New Roman"/>
              </a:rPr>
              <a:t/>
            </a:r>
            <a:br>
              <a:rPr lang="en-US" sz="2800" dirty="0">
                <a:solidFill>
                  <a:srgbClr val="333333"/>
                </a:solidFill>
                <a:latin typeface="+mj-lt"/>
                <a:ea typeface="Times New Roman"/>
              </a:rPr>
            </a:br>
            <a:r>
              <a:rPr lang="en-US" sz="2800" dirty="0">
                <a:solidFill>
                  <a:srgbClr val="333333"/>
                </a:solidFill>
                <a:latin typeface="+mj-lt"/>
                <a:ea typeface="Times New Roman"/>
              </a:rPr>
              <a:t>Each of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is </a:t>
            </a:r>
            <a:r>
              <a:rPr lang="en-US" sz="2800" dirty="0" smtClean="0">
                <a:solidFill>
                  <a:srgbClr val="333333"/>
                </a:solidFill>
                <a:latin typeface="+mj-lt"/>
                <a:ea typeface="Times New Roman"/>
              </a:rPr>
              <a:t>a </a:t>
            </a:r>
            <a:r>
              <a:rPr lang="en-US" sz="2800" dirty="0">
                <a:solidFill>
                  <a:srgbClr val="333333"/>
                </a:solidFill>
                <a:latin typeface="+mj-lt"/>
                <a:ea typeface="Times New Roman"/>
              </a:rPr>
              <a:t>“honest worker” caring </a:t>
            </a:r>
            <a:r>
              <a:rPr lang="en-US" sz="2800" dirty="0" smtClean="0">
                <a:solidFill>
                  <a:srgbClr val="333333"/>
                </a:solidFill>
                <a:latin typeface="+mj-lt"/>
                <a:ea typeface="Times New Roman"/>
              </a:rPr>
              <a:t>and </a:t>
            </a:r>
            <a:r>
              <a:rPr lang="en-US" sz="2800" dirty="0">
                <a:solidFill>
                  <a:srgbClr val="333333"/>
                </a:solidFill>
                <a:latin typeface="+mj-lt"/>
                <a:ea typeface="Times New Roman"/>
              </a:rPr>
              <a:t>giving so much of </a:t>
            </a:r>
            <a:r>
              <a:rPr lang="en-US" sz="2800" dirty="0" smtClean="0">
                <a:solidFill>
                  <a:srgbClr val="333333"/>
                </a:solidFill>
                <a:latin typeface="+mj-lt"/>
                <a:ea typeface="Times New Roman"/>
              </a:rPr>
              <a:t>yourselves </a:t>
            </a:r>
            <a:r>
              <a:rPr lang="en-US" sz="2800" dirty="0">
                <a:solidFill>
                  <a:srgbClr val="333333"/>
                </a:solidFill>
                <a:latin typeface="+mj-lt"/>
                <a:ea typeface="Times New Roman"/>
              </a:rPr>
              <a:t>to </a:t>
            </a:r>
            <a:r>
              <a:rPr lang="en-US" sz="2800" dirty="0" smtClean="0">
                <a:solidFill>
                  <a:srgbClr val="333333"/>
                </a:solidFill>
                <a:latin typeface="+mj-lt"/>
                <a:ea typeface="Times New Roman"/>
              </a:rPr>
              <a:t>help others. </a:t>
            </a:r>
            <a:r>
              <a:rPr lang="en-US" sz="2800" dirty="0">
                <a:solidFill>
                  <a:srgbClr val="333333"/>
                </a:solidFill>
                <a:latin typeface="+mj-lt"/>
                <a:ea typeface="Times New Roman"/>
              </a:rPr>
              <a:t>If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all push a little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can move mountains and </a:t>
            </a:r>
            <a:r>
              <a:rPr lang="en-US" sz="2800" dirty="0" smtClean="0">
                <a:solidFill>
                  <a:srgbClr val="333333"/>
                </a:solidFill>
                <a:latin typeface="+mj-lt"/>
                <a:ea typeface="Times New Roman"/>
              </a:rPr>
              <a:t>yourselves</a:t>
            </a:r>
            <a:r>
              <a:rPr lang="en-US" sz="2800" dirty="0">
                <a:solidFill>
                  <a:srgbClr val="333333"/>
                </a:solidFill>
                <a:latin typeface="+mj-lt"/>
                <a:ea typeface="Times New Roman"/>
              </a:rPr>
              <a:t>.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are so intertwined,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caregivers and </a:t>
            </a:r>
            <a:r>
              <a:rPr lang="en-US" sz="2800" dirty="0" smtClean="0">
                <a:solidFill>
                  <a:srgbClr val="333333"/>
                </a:solidFill>
                <a:latin typeface="+mj-lt"/>
                <a:ea typeface="Times New Roman"/>
              </a:rPr>
              <a:t>your care </a:t>
            </a:r>
            <a:r>
              <a:rPr lang="en-US" sz="2800" dirty="0">
                <a:solidFill>
                  <a:srgbClr val="333333"/>
                </a:solidFill>
                <a:latin typeface="+mj-lt"/>
                <a:ea typeface="Times New Roman"/>
              </a:rPr>
              <a:t>recipients, that rules and regulations that are aimed at helping them also help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and rules and regulations that are designed to help </a:t>
            </a:r>
            <a:r>
              <a:rPr lang="en-US" sz="2800" dirty="0" smtClean="0">
                <a:solidFill>
                  <a:srgbClr val="333333"/>
                </a:solidFill>
                <a:latin typeface="+mj-lt"/>
                <a:ea typeface="Times New Roman"/>
              </a:rPr>
              <a:t>you </a:t>
            </a:r>
            <a:r>
              <a:rPr lang="en-US" sz="2800" dirty="0">
                <a:solidFill>
                  <a:srgbClr val="333333"/>
                </a:solidFill>
                <a:latin typeface="+mj-lt"/>
                <a:ea typeface="Times New Roman"/>
              </a:rPr>
              <a:t>also help them.</a:t>
            </a:r>
            <a:endParaRPr lang="en-US" sz="4000" dirty="0">
              <a:latin typeface="+mj-lt"/>
              <a:ea typeface="Times New Roman"/>
            </a:endParaRPr>
          </a:p>
          <a:p>
            <a:pPr marL="365760" indent="-256032" eaLnBrk="1" fontAlgn="auto" hangingPunct="1">
              <a:spcAft>
                <a:spcPts val="0"/>
              </a:spcAft>
              <a:buFont typeface="Wingdings 3"/>
              <a:buChar char=""/>
              <a:defRPr/>
            </a:pPr>
            <a:endParaRPr lang="en-US" dirty="0">
              <a:latin typeface="+mj-lt"/>
            </a:endParaRPr>
          </a:p>
        </p:txBody>
      </p:sp>
      <p:sp>
        <p:nvSpPr>
          <p:cNvPr id="5" name="Slide Number Placeholder 4"/>
          <p:cNvSpPr>
            <a:spLocks noGrp="1"/>
          </p:cNvSpPr>
          <p:nvPr>
            <p:ph type="sldNum" sz="quarter" idx="12"/>
          </p:nvPr>
        </p:nvSpPr>
        <p:spPr/>
        <p:txBody>
          <a:bodyPr/>
          <a:lstStyle/>
          <a:p>
            <a:fld id="{88A3D163-5284-41BD-AC31-2DB45DF8F7E7}" type="slidenum">
              <a:rPr lang="en-US" smtClean="0"/>
              <a:pPr/>
              <a:t>26</a:t>
            </a:fld>
            <a:endParaRPr lang="en-US"/>
          </a:p>
        </p:txBody>
      </p:sp>
    </p:spTree>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b="1" dirty="0" smtClean="0"/>
              <a:t>Questions?</a:t>
            </a:r>
            <a:endParaRPr lang="en-US" sz="8000" b="1" dirty="0"/>
          </a:p>
        </p:txBody>
      </p:sp>
      <p:sp>
        <p:nvSpPr>
          <p:cNvPr id="3" name="Slide Number Placeholder 2"/>
          <p:cNvSpPr>
            <a:spLocks noGrp="1"/>
          </p:cNvSpPr>
          <p:nvPr>
            <p:ph type="sldNum" sz="quarter" idx="12"/>
          </p:nvPr>
        </p:nvSpPr>
        <p:spPr/>
        <p:txBody>
          <a:bodyPr/>
          <a:lstStyle/>
          <a:p>
            <a:fld id="{17BF8AF0-D0E1-4D72-BE59-E2505FDC0498}" type="slidenum">
              <a:rPr lang="en-US" smtClean="0"/>
              <a:pPr/>
              <a:t>27</a:t>
            </a:fld>
            <a:endParaRPr lang="en-US"/>
          </a:p>
        </p:txBody>
      </p:sp>
      <p:sp>
        <p:nvSpPr>
          <p:cNvPr id="4" name="Content Placeholder 3"/>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Karen </a:t>
            </a:r>
            <a:r>
              <a:rPr lang="en-US" dirty="0"/>
              <a:t>Yost, MA, LSW, LPC,NCC, ALPS, </a:t>
            </a:r>
            <a:endParaRPr lang="en-US" dirty="0" smtClean="0"/>
          </a:p>
          <a:p>
            <a:pPr marL="0" indent="0" algn="ctr">
              <a:buNone/>
            </a:pPr>
            <a:r>
              <a:rPr lang="en-US" dirty="0" smtClean="0"/>
              <a:t>MAC</a:t>
            </a:r>
            <a:r>
              <a:rPr lang="en-US" dirty="0"/>
              <a:t>, CCDVC, CSOTS</a:t>
            </a:r>
          </a:p>
          <a:p>
            <a:pPr marL="0" indent="0" algn="ctr">
              <a:buNone/>
            </a:pPr>
            <a:r>
              <a:rPr lang="en-US" dirty="0"/>
              <a:t>Prestera Center for Mental Health Services</a:t>
            </a:r>
          </a:p>
          <a:p>
            <a:endParaRPr lang="en-US" dirty="0"/>
          </a:p>
        </p:txBody>
      </p:sp>
    </p:spTree>
    <p:extLst>
      <p:ext uri="{BB962C8B-B14F-4D97-AF65-F5344CB8AC3E}">
        <p14:creationId xmlns:p14="http://schemas.microsoft.com/office/powerpoint/2010/main" val="51205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b="1" dirty="0" smtClean="0">
                <a:solidFill>
                  <a:schemeClr val="accent1">
                    <a:lumMod val="75000"/>
                  </a:schemeClr>
                </a:solidFill>
              </a:rPr>
              <a:t>You Are Not Alone!</a:t>
            </a:r>
          </a:p>
        </p:txBody>
      </p:sp>
      <p:sp>
        <p:nvSpPr>
          <p:cNvPr id="7171" name="Rectangle 3"/>
          <p:cNvSpPr>
            <a:spLocks noGrp="1"/>
          </p:cNvSpPr>
          <p:nvPr>
            <p:ph sz="quarter" idx="1"/>
          </p:nvPr>
        </p:nvSpPr>
        <p:spPr>
          <a:xfrm>
            <a:off x="990600" y="1752600"/>
            <a:ext cx="7772400" cy="4572000"/>
          </a:xfrm>
        </p:spPr>
        <p:txBody>
          <a:bodyPr>
            <a:normAutofit lnSpcReduction="10000"/>
          </a:bodyPr>
          <a:lstStyle/>
          <a:p>
            <a:pPr>
              <a:lnSpc>
                <a:spcPct val="80000"/>
              </a:lnSpc>
            </a:pPr>
            <a:r>
              <a:rPr lang="en-US" sz="2800" dirty="0" smtClean="0">
                <a:latin typeface="+mj-lt"/>
              </a:rPr>
              <a:t>Youth with histories of trauma are likely to present to schools with some (or many) of these characteristics. </a:t>
            </a:r>
          </a:p>
          <a:p>
            <a:pPr>
              <a:lnSpc>
                <a:spcPct val="80000"/>
              </a:lnSpc>
            </a:pPr>
            <a:r>
              <a:rPr lang="en-US" sz="2800" dirty="0" smtClean="0">
                <a:latin typeface="+mj-lt"/>
              </a:rPr>
              <a:t>Their behavior can interfere with learning, student-teacher communication, impede compliance with instructions/rules, and generally, frustrate the school staff. </a:t>
            </a:r>
          </a:p>
          <a:p>
            <a:pPr>
              <a:lnSpc>
                <a:spcPct val="80000"/>
              </a:lnSpc>
            </a:pPr>
            <a:r>
              <a:rPr lang="en-US" sz="2800" dirty="0" smtClean="0">
                <a:latin typeface="+mj-lt"/>
              </a:rPr>
              <a:t>More importantly, these youth are at high risk for academic failure and deteriorating health.</a:t>
            </a:r>
          </a:p>
          <a:p>
            <a:pPr>
              <a:lnSpc>
                <a:spcPct val="80000"/>
              </a:lnSpc>
              <a:buFont typeface="Wingdings 2" pitchFamily="-110" charset="2"/>
              <a:buNone/>
            </a:pPr>
            <a:endParaRPr lang="en-US" sz="2200" dirty="0" smtClean="0">
              <a:latin typeface="+mj-lt"/>
            </a:endParaRPr>
          </a:p>
          <a:p>
            <a:pPr>
              <a:lnSpc>
                <a:spcPct val="80000"/>
              </a:lnSpc>
              <a:buFont typeface="Wingdings 2" pitchFamily="-110" charset="2"/>
              <a:buNone/>
            </a:pPr>
            <a:endParaRPr lang="en-US" sz="2200" dirty="0" smtClean="0">
              <a:latin typeface="+mj-lt"/>
            </a:endParaRPr>
          </a:p>
          <a:p>
            <a:pPr>
              <a:lnSpc>
                <a:spcPct val="80000"/>
              </a:lnSpc>
              <a:buFont typeface="Wingdings 2" pitchFamily="-110" charset="2"/>
              <a:buNone/>
            </a:pPr>
            <a:r>
              <a:rPr lang="en-US" sz="2200" b="1" dirty="0" smtClean="0">
                <a:latin typeface="+mj-lt"/>
              </a:rPr>
              <a:t>	</a:t>
            </a:r>
            <a:r>
              <a:rPr lang="en-US" sz="2800" b="1" dirty="0" smtClean="0">
                <a:latin typeface="+mj-lt"/>
              </a:rPr>
              <a:t>Most youth who have experienced trauma do not seek mental health services. </a:t>
            </a:r>
          </a:p>
          <a:p>
            <a:pPr>
              <a:lnSpc>
                <a:spcPct val="80000"/>
              </a:lnSpc>
              <a:buFont typeface="Wingdings 2" pitchFamily="-110" charset="2"/>
              <a:buNone/>
            </a:pPr>
            <a:endParaRPr lang="en-US" sz="2800" b="1" dirty="0" smtClean="0">
              <a:latin typeface="+mj-lt"/>
            </a:endParaRPr>
          </a:p>
          <a:p>
            <a:pPr>
              <a:lnSpc>
                <a:spcPct val="80000"/>
              </a:lnSpc>
              <a:buFont typeface="Wingdings 2" pitchFamily="-110" charset="2"/>
              <a:buNone/>
            </a:pPr>
            <a:endParaRPr lang="en-US" sz="2800" b="1" dirty="0" smtClean="0">
              <a:latin typeface="+mj-lt"/>
            </a:endParaRPr>
          </a:p>
          <a:p>
            <a:pPr algn="r">
              <a:lnSpc>
                <a:spcPct val="80000"/>
              </a:lnSpc>
              <a:buFont typeface="Wingdings 2" pitchFamily="-110" charset="2"/>
              <a:buNone/>
            </a:pPr>
            <a:endParaRPr lang="en-US" sz="1600" dirty="0" smtClean="0">
              <a:latin typeface="+mj-lt"/>
            </a:endParaRPr>
          </a:p>
        </p:txBody>
      </p:sp>
      <p:sp>
        <p:nvSpPr>
          <p:cNvPr id="5" name="Slide Number Placeholder 4"/>
          <p:cNvSpPr>
            <a:spLocks noGrp="1"/>
          </p:cNvSpPr>
          <p:nvPr>
            <p:ph type="sldNum" sz="quarter" idx="12"/>
          </p:nvPr>
        </p:nvSpPr>
        <p:spPr/>
        <p:txBody>
          <a:bodyPr/>
          <a:lstStyle/>
          <a:p>
            <a:fld id="{17BF8AF0-D0E1-4D72-BE59-E2505FDC049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57200"/>
            <a:ext cx="7239000" cy="923330"/>
          </a:xfrm>
          <a:prstGeom prst="rect">
            <a:avLst/>
          </a:prstGeom>
          <a:noFill/>
        </p:spPr>
        <p:txBody>
          <a:bodyPr wrap="square" rtlCol="0">
            <a:spAutoFit/>
          </a:bodyPr>
          <a:lstStyle/>
          <a:p>
            <a:pPr algn="ctr"/>
            <a:r>
              <a:rPr lang="en-US" sz="5400" dirty="0" smtClean="0">
                <a:latin typeface="+mj-lt"/>
              </a:rPr>
              <a:t>Trauma is the key</a:t>
            </a:r>
            <a:endParaRPr lang="en-US" sz="5400" dirty="0">
              <a:latin typeface="+mj-lt"/>
            </a:endParaRPr>
          </a:p>
        </p:txBody>
      </p:sp>
      <p:sp>
        <p:nvSpPr>
          <p:cNvPr id="5" name="TextBox 4"/>
          <p:cNvSpPr txBox="1"/>
          <p:nvPr/>
        </p:nvSpPr>
        <p:spPr>
          <a:xfrm>
            <a:off x="1066800" y="4953000"/>
            <a:ext cx="7315200" cy="1446550"/>
          </a:xfrm>
          <a:prstGeom prst="rect">
            <a:avLst/>
          </a:prstGeom>
          <a:noFill/>
        </p:spPr>
        <p:txBody>
          <a:bodyPr wrap="square" rtlCol="0">
            <a:spAutoFit/>
          </a:bodyPr>
          <a:lstStyle/>
          <a:p>
            <a:endParaRPr lang="en-US" sz="4400" dirty="0" smtClean="0">
              <a:latin typeface="+mj-lt"/>
            </a:endParaRPr>
          </a:p>
          <a:p>
            <a:r>
              <a:rPr lang="en-US" sz="4400" dirty="0" smtClean="0">
                <a:latin typeface="+mj-lt"/>
              </a:rPr>
              <a:t>       but is rarely on the radar!</a:t>
            </a:r>
            <a:endParaRPr lang="en-US" sz="4400" dirty="0">
              <a:latin typeface="+mj-lt"/>
            </a:endParaRPr>
          </a:p>
        </p:txBody>
      </p:sp>
      <p:pic>
        <p:nvPicPr>
          <p:cNvPr id="1026" name="Picture 2" descr="http://asset.zcache.com/assets/graphics/s.gif"/>
          <p:cNvPicPr>
            <a:picLocks noChangeAspect="1" noChangeArrowheads="1"/>
          </p:cNvPicPr>
          <p:nvPr/>
        </p:nvPicPr>
        <p:blipFill>
          <a:blip r:embed="rId3"/>
          <a:srcRect/>
          <a:stretch>
            <a:fillRect/>
          </a:stretch>
        </p:blipFill>
        <p:spPr bwMode="auto">
          <a:xfrm>
            <a:off x="92075" y="-2338388"/>
            <a:ext cx="4876800" cy="4876801"/>
          </a:xfrm>
          <a:prstGeom prst="rect">
            <a:avLst/>
          </a:prstGeom>
          <a:noFill/>
        </p:spPr>
      </p:pic>
      <p:pic>
        <p:nvPicPr>
          <p:cNvPr id="1028" name="Picture 4" descr="http://asset.zcache.com/assets/graphics/s.gif"/>
          <p:cNvPicPr>
            <a:picLocks noChangeAspect="1" noChangeArrowheads="1"/>
          </p:cNvPicPr>
          <p:nvPr/>
        </p:nvPicPr>
        <p:blipFill>
          <a:blip r:embed="rId3"/>
          <a:srcRect/>
          <a:stretch>
            <a:fillRect/>
          </a:stretch>
        </p:blipFill>
        <p:spPr bwMode="auto">
          <a:xfrm>
            <a:off x="92075" y="-2338388"/>
            <a:ext cx="4876800" cy="4876801"/>
          </a:xfrm>
          <a:prstGeom prst="rect">
            <a:avLst/>
          </a:prstGeom>
          <a:noFill/>
        </p:spPr>
      </p:pic>
      <p:pic>
        <p:nvPicPr>
          <p:cNvPr id="1030" name="Picture 6" descr="http://asset.zcache.com/assets/graphics/s.gif"/>
          <p:cNvPicPr>
            <a:picLocks noChangeAspect="1" noChangeArrowheads="1"/>
          </p:cNvPicPr>
          <p:nvPr/>
        </p:nvPicPr>
        <p:blipFill>
          <a:blip r:embed="rId3"/>
          <a:srcRect/>
          <a:stretch>
            <a:fillRect/>
          </a:stretch>
        </p:blipFill>
        <p:spPr bwMode="auto">
          <a:xfrm>
            <a:off x="92075" y="-2338388"/>
            <a:ext cx="4876800" cy="4876801"/>
          </a:xfrm>
          <a:prstGeom prst="rect">
            <a:avLst/>
          </a:prstGeom>
          <a:noFill/>
        </p:spPr>
      </p:pic>
      <p:pic>
        <p:nvPicPr>
          <p:cNvPr id="1032" name="Picture 8" descr="Radar screen by iolco51 - Simple radar screen initialy designed for my company, but so far unused."/>
          <p:cNvPicPr>
            <a:picLocks noChangeAspect="1" noChangeArrowheads="1"/>
          </p:cNvPicPr>
          <p:nvPr/>
        </p:nvPicPr>
        <p:blipFill>
          <a:blip r:embed="rId4"/>
          <a:srcRect/>
          <a:stretch>
            <a:fillRect/>
          </a:stretch>
        </p:blipFill>
        <p:spPr bwMode="auto">
          <a:xfrm>
            <a:off x="2667000" y="1676400"/>
            <a:ext cx="3705225" cy="3677436"/>
          </a:xfrm>
          <a:prstGeom prst="rect">
            <a:avLst/>
          </a:prstGeom>
          <a:noFill/>
        </p:spPr>
      </p:pic>
      <p:sp>
        <p:nvSpPr>
          <p:cNvPr id="10" name="Slide Number Placeholder 9"/>
          <p:cNvSpPr>
            <a:spLocks noGrp="1"/>
          </p:cNvSpPr>
          <p:nvPr>
            <p:ph type="sldNum" sz="quarter" idx="12"/>
          </p:nvPr>
        </p:nvSpPr>
        <p:spPr/>
        <p:txBody>
          <a:bodyPr/>
          <a:lstStyle/>
          <a:p>
            <a:fld id="{17BF8AF0-D0E1-4D72-BE59-E2505FDC049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b="1" dirty="0" smtClean="0">
                <a:solidFill>
                  <a:schemeClr val="accent2"/>
                </a:solidFill>
              </a:rPr>
              <a:t>Trauma Defined…</a:t>
            </a:r>
            <a:endParaRPr lang="en-US" b="1" dirty="0">
              <a:solidFill>
                <a:schemeClr val="accent2"/>
              </a:solidFill>
            </a:endParaRPr>
          </a:p>
        </p:txBody>
      </p:sp>
      <p:sp>
        <p:nvSpPr>
          <p:cNvPr id="3" name="Content Placeholder 2"/>
          <p:cNvSpPr>
            <a:spLocks noGrp="1"/>
          </p:cNvSpPr>
          <p:nvPr>
            <p:ph sz="quarter" idx="1"/>
          </p:nvPr>
        </p:nvSpPr>
        <p:spPr>
          <a:xfrm>
            <a:off x="152400" y="1600200"/>
            <a:ext cx="8991600" cy="5105400"/>
          </a:xfrm>
        </p:spPr>
        <p:txBody>
          <a:bodyPr>
            <a:normAutofit/>
          </a:bodyPr>
          <a:lstStyle/>
          <a:p>
            <a:r>
              <a:rPr lang="en-US" dirty="0" smtClean="0">
                <a:latin typeface="+mj-lt"/>
              </a:rPr>
              <a:t>“an emotional shock that creates significant and lasting damage to a person’s mental, physical and emotional growth.” </a:t>
            </a:r>
          </a:p>
          <a:p>
            <a:endParaRPr lang="en-US" dirty="0" smtClean="0">
              <a:latin typeface="+mj-lt"/>
            </a:endParaRPr>
          </a:p>
          <a:p>
            <a:r>
              <a:rPr lang="en-US" dirty="0" smtClean="0">
                <a:latin typeface="+mj-lt"/>
              </a:rPr>
              <a:t>Traumatic experiences can significantly alter a person’s perception of themselves, their environment, and the people around them.  In effect, trauma changes the way people view themselves, others and their world.  </a:t>
            </a:r>
          </a:p>
          <a:p>
            <a:pPr>
              <a:buNone/>
            </a:pPr>
            <a:endParaRPr lang="en-US" dirty="0" smtClean="0">
              <a:latin typeface="+mj-lt"/>
            </a:endParaRPr>
          </a:p>
          <a:p>
            <a:r>
              <a:rPr lang="en-US" dirty="0" smtClean="0">
                <a:latin typeface="+mj-lt"/>
              </a:rPr>
              <a:t>Can impact safety, well-being, permanence.</a:t>
            </a:r>
          </a:p>
          <a:p>
            <a:endParaRPr lang="en-US" dirty="0"/>
          </a:p>
        </p:txBody>
      </p:sp>
      <p:sp>
        <p:nvSpPr>
          <p:cNvPr id="4" name="Slide Number Placeholder 3"/>
          <p:cNvSpPr>
            <a:spLocks noGrp="1"/>
          </p:cNvSpPr>
          <p:nvPr>
            <p:ph type="sldNum" sz="quarter" idx="12"/>
          </p:nvPr>
        </p:nvSpPr>
        <p:spPr/>
        <p:txBody>
          <a:bodyPr/>
          <a:lstStyle/>
          <a:p>
            <a:fld id="{17BF8AF0-D0E1-4D72-BE59-E2505FDC0498}"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715962"/>
          </a:xfrm>
        </p:spPr>
        <p:txBody>
          <a:bodyPr>
            <a:noAutofit/>
          </a:bodyPr>
          <a:lstStyle/>
          <a:p>
            <a:pPr algn="ctr"/>
            <a:r>
              <a:rPr lang="en-US" sz="4400" b="1" dirty="0" smtClean="0">
                <a:solidFill>
                  <a:schemeClr val="accent1">
                    <a:lumMod val="75000"/>
                  </a:schemeClr>
                </a:solidFill>
              </a:rPr>
              <a:t>Prevalence</a:t>
            </a:r>
            <a:endParaRPr lang="en-US" sz="4400" b="1" dirty="0">
              <a:solidFill>
                <a:schemeClr val="accent1">
                  <a:lumMod val="75000"/>
                </a:schemeClr>
              </a:solidFill>
            </a:endParaRPr>
          </a:p>
        </p:txBody>
      </p:sp>
      <p:sp>
        <p:nvSpPr>
          <p:cNvPr id="3" name="Content Placeholder 2"/>
          <p:cNvSpPr>
            <a:spLocks noGrp="1"/>
          </p:cNvSpPr>
          <p:nvPr>
            <p:ph sz="quarter" idx="1"/>
          </p:nvPr>
        </p:nvSpPr>
        <p:spPr>
          <a:xfrm>
            <a:off x="228600" y="1219200"/>
            <a:ext cx="8686800" cy="5638800"/>
          </a:xfrm>
        </p:spPr>
        <p:txBody>
          <a:bodyPr>
            <a:normAutofit fontScale="92500" lnSpcReduction="20000"/>
          </a:bodyPr>
          <a:lstStyle/>
          <a:p>
            <a:r>
              <a:rPr lang="en-US" dirty="0" smtClean="0">
                <a:latin typeface="+mj-lt"/>
              </a:rPr>
              <a:t>70‐80% of mental health clients have severe trauma histories</a:t>
            </a:r>
          </a:p>
          <a:p>
            <a:endParaRPr lang="en-US" dirty="0" smtClean="0">
              <a:latin typeface="+mj-lt"/>
            </a:endParaRPr>
          </a:p>
          <a:p>
            <a:r>
              <a:rPr lang="en-US" dirty="0" smtClean="0">
                <a:latin typeface="+mj-lt"/>
              </a:rPr>
              <a:t>In state hospitals, estimates range up to 95%</a:t>
            </a:r>
          </a:p>
          <a:p>
            <a:endParaRPr lang="en-US" dirty="0" smtClean="0">
              <a:latin typeface="+mj-lt"/>
            </a:endParaRPr>
          </a:p>
          <a:p>
            <a:r>
              <a:rPr lang="en-US" dirty="0" smtClean="0">
                <a:latin typeface="+mj-lt"/>
              </a:rPr>
              <a:t>90% or more of women in jails and prisons are victims of physical or sexual abuse</a:t>
            </a:r>
          </a:p>
          <a:p>
            <a:endParaRPr lang="en-US" dirty="0" smtClean="0">
              <a:latin typeface="+mj-lt"/>
            </a:endParaRPr>
          </a:p>
          <a:p>
            <a:r>
              <a:rPr lang="en-US" dirty="0" smtClean="0">
                <a:latin typeface="+mj-lt"/>
              </a:rPr>
              <a:t>Up to 2/3 of men and women in substance abuse treatment report childhood abuse or neglect</a:t>
            </a:r>
          </a:p>
          <a:p>
            <a:endParaRPr lang="en-US" dirty="0" smtClean="0">
              <a:latin typeface="+mj-lt"/>
            </a:endParaRPr>
          </a:p>
          <a:p>
            <a:r>
              <a:rPr lang="en-US" dirty="0" smtClean="0">
                <a:latin typeface="+mj-lt"/>
              </a:rPr>
              <a:t>Similar statistics exist for foster care, juvenile justice, homeless shelters, welfare programs, etc</a:t>
            </a:r>
          </a:p>
          <a:p>
            <a:endParaRPr lang="en-US" dirty="0" smtClean="0">
              <a:latin typeface="+mj-lt"/>
            </a:endParaRPr>
          </a:p>
          <a:p>
            <a:r>
              <a:rPr lang="en-US" dirty="0" smtClean="0">
                <a:latin typeface="+mj-lt"/>
              </a:rPr>
              <a:t>Boys who experience or witness violence are 1000 times more likely to commit violence</a:t>
            </a:r>
          </a:p>
          <a:p>
            <a:endParaRPr lang="en-US" dirty="0"/>
          </a:p>
        </p:txBody>
      </p:sp>
      <p:sp>
        <p:nvSpPr>
          <p:cNvPr id="4" name="Slide Number Placeholder 3"/>
          <p:cNvSpPr>
            <a:spLocks noGrp="1"/>
          </p:cNvSpPr>
          <p:nvPr>
            <p:ph type="sldNum" sz="quarter" idx="12"/>
          </p:nvPr>
        </p:nvSpPr>
        <p:spPr/>
        <p:txBody>
          <a:bodyPr/>
          <a:lstStyle/>
          <a:p>
            <a:fld id="{17BF8AF0-D0E1-4D72-BE59-E2505FDC049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Trauma is…</a:t>
            </a:r>
            <a:endParaRPr lang="en-US" b="1" dirty="0">
              <a:solidFill>
                <a:schemeClr val="accent1">
                  <a:lumMod val="75000"/>
                </a:schemeClr>
              </a:solidFill>
            </a:endParaRPr>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latin typeface="+mj-lt"/>
              </a:rPr>
              <a:t>NOT a diagnostic category</a:t>
            </a:r>
          </a:p>
          <a:p>
            <a:endParaRPr lang="en-US" dirty="0" smtClean="0">
              <a:latin typeface="+mj-lt"/>
            </a:endParaRPr>
          </a:p>
          <a:p>
            <a:r>
              <a:rPr lang="en-US" dirty="0" smtClean="0">
                <a:latin typeface="+mj-lt"/>
              </a:rPr>
              <a:t>A series of experiences that elicits feelings of terror, powerlessness, &amp; out-of-control psychological arousal; result in survival driven behaviors, thoughts, emotions, &amp; needs. </a:t>
            </a:r>
          </a:p>
          <a:p>
            <a:endParaRPr lang="en-US" dirty="0" smtClean="0">
              <a:latin typeface="+mj-lt"/>
            </a:endParaRPr>
          </a:p>
          <a:p>
            <a:r>
              <a:rPr lang="en-US" dirty="0" smtClean="0">
                <a:latin typeface="+mj-lt"/>
              </a:rPr>
              <a:t>Often misinterpreted &amp; assigned as symptoms of disorders (depression, Bipolar Disorder, ADHD, Oppositional Defiant Disorder, Conduct Disorder, Attachment Disorder, etc.).</a:t>
            </a:r>
          </a:p>
          <a:p>
            <a:endParaRPr lang="en-US" dirty="0" smtClean="0">
              <a:latin typeface="+mj-lt"/>
            </a:endParaRPr>
          </a:p>
          <a:p>
            <a:r>
              <a:rPr lang="en-US" dirty="0" smtClean="0">
                <a:latin typeface="+mj-lt"/>
              </a:rPr>
              <a:t>These diagnoses generally do not capture full extent of developmental impact of trauma.</a:t>
            </a:r>
            <a:endParaRPr lang="en-US" dirty="0">
              <a:latin typeface="+mj-lt"/>
            </a:endParaRPr>
          </a:p>
        </p:txBody>
      </p:sp>
      <p:sp>
        <p:nvSpPr>
          <p:cNvPr id="4" name="Slide Number Placeholder 3"/>
          <p:cNvSpPr>
            <a:spLocks noGrp="1"/>
          </p:cNvSpPr>
          <p:nvPr>
            <p:ph type="sldNum" sz="quarter" idx="12"/>
          </p:nvPr>
        </p:nvSpPr>
        <p:spPr/>
        <p:txBody>
          <a:bodyPr/>
          <a:lstStyle/>
          <a:p>
            <a:fld id="{17BF8AF0-D0E1-4D72-BE59-E2505FDC049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584200"/>
          </a:xfrm>
          <a:prstGeom prst="rect">
            <a:avLst/>
          </a:prstGeom>
          <a:solidFill>
            <a:schemeClr val="tx1"/>
          </a:solidFill>
        </p:spPr>
        <p:txBody>
          <a:bodyPr>
            <a:spAutoFit/>
          </a:bodyPr>
          <a:lstStyle/>
          <a:p>
            <a:pPr algn="ctr" fontAlgn="auto">
              <a:spcBef>
                <a:spcPts val="0"/>
              </a:spcBef>
              <a:spcAft>
                <a:spcPts val="0"/>
              </a:spcAft>
              <a:defRPr/>
            </a:pPr>
            <a:r>
              <a:rPr lang="en-US" sz="3200" b="1" dirty="0">
                <a:solidFill>
                  <a:schemeClr val="bg1"/>
                </a:solidFill>
                <a:latin typeface="Arial" pitchFamily="34" charset="0"/>
                <a:cs typeface="Arial" pitchFamily="34" charset="0"/>
              </a:rPr>
              <a:t>Exposure to Trauma</a:t>
            </a:r>
          </a:p>
        </p:txBody>
      </p:sp>
      <p:sp>
        <p:nvSpPr>
          <p:cNvPr id="19459" name="TextBox 6"/>
          <p:cNvSpPr txBox="1">
            <a:spLocks noChangeArrowheads="1"/>
          </p:cNvSpPr>
          <p:nvPr/>
        </p:nvSpPr>
        <p:spPr bwMode="auto">
          <a:xfrm>
            <a:off x="685800" y="5410200"/>
            <a:ext cx="7620000" cy="461963"/>
          </a:xfrm>
          <a:prstGeom prst="rect">
            <a:avLst/>
          </a:prstGeom>
          <a:solidFill>
            <a:srgbClr val="FFFFCC"/>
          </a:solidFill>
          <a:ln w="9525">
            <a:noFill/>
            <a:miter lim="800000"/>
            <a:headEnd/>
            <a:tailEnd/>
          </a:ln>
        </p:spPr>
        <p:txBody>
          <a:bodyPr>
            <a:spAutoFit/>
          </a:bodyPr>
          <a:lstStyle/>
          <a:p>
            <a:pPr algn="ctr"/>
            <a:r>
              <a:rPr lang="en-US" sz="2400" dirty="0">
                <a:solidFill>
                  <a:srgbClr val="000066"/>
                </a:solidFill>
                <a:latin typeface="+mj-lt"/>
                <a:cs typeface="Arial" charset="0"/>
              </a:rPr>
              <a:t>Trauma is under-reported and under-diagnosed.</a:t>
            </a:r>
          </a:p>
        </p:txBody>
      </p:sp>
      <p:sp>
        <p:nvSpPr>
          <p:cNvPr id="19460" name="TextBox 7"/>
          <p:cNvSpPr txBox="1">
            <a:spLocks noChangeArrowheads="1"/>
          </p:cNvSpPr>
          <p:nvPr/>
        </p:nvSpPr>
        <p:spPr bwMode="auto">
          <a:xfrm>
            <a:off x="6934200" y="5943600"/>
            <a:ext cx="1219200" cy="276225"/>
          </a:xfrm>
          <a:prstGeom prst="rect">
            <a:avLst/>
          </a:prstGeom>
          <a:noFill/>
          <a:ln w="9525">
            <a:noFill/>
            <a:miter lim="800000"/>
            <a:headEnd/>
            <a:tailEnd/>
          </a:ln>
        </p:spPr>
        <p:txBody>
          <a:bodyPr>
            <a:spAutoFit/>
          </a:bodyPr>
          <a:lstStyle/>
          <a:p>
            <a:r>
              <a:rPr lang="en-US" sz="1200">
                <a:solidFill>
                  <a:srgbClr val="000066"/>
                </a:solidFill>
                <a:cs typeface="Arial" charset="0"/>
              </a:rPr>
              <a:t>(NTAC, 2004)</a:t>
            </a:r>
          </a:p>
        </p:txBody>
      </p:sp>
      <p:pic>
        <p:nvPicPr>
          <p:cNvPr id="26631" name="Picture 7"/>
          <p:cNvPicPr>
            <a:picLocks noChangeAspect="1" noChangeArrowheads="1"/>
          </p:cNvPicPr>
          <p:nvPr/>
        </p:nvPicPr>
        <p:blipFill>
          <a:blip r:embed="rId3" cstate="print"/>
          <a:srcRect r="19602"/>
          <a:stretch>
            <a:fillRect/>
          </a:stretch>
        </p:blipFill>
        <p:spPr bwMode="auto">
          <a:xfrm>
            <a:off x="4267200" y="1524000"/>
            <a:ext cx="4573636" cy="3810000"/>
          </a:xfrm>
          <a:prstGeom prst="rect">
            <a:avLst/>
          </a:prstGeom>
          <a:noFill/>
          <a:ln w="9525">
            <a:noFill/>
            <a:miter lim="800000"/>
            <a:headEnd/>
            <a:tailEnd/>
          </a:ln>
          <a:effectLst>
            <a:softEdge rad="635000"/>
          </a:effectLst>
        </p:spPr>
      </p:pic>
      <p:sp>
        <p:nvSpPr>
          <p:cNvPr id="19462" name="TextBox 4"/>
          <p:cNvSpPr txBox="1">
            <a:spLocks noChangeArrowheads="1"/>
          </p:cNvSpPr>
          <p:nvPr/>
        </p:nvSpPr>
        <p:spPr bwMode="auto">
          <a:xfrm>
            <a:off x="228600" y="1905000"/>
            <a:ext cx="4724400" cy="2678113"/>
          </a:xfrm>
          <a:prstGeom prst="rect">
            <a:avLst/>
          </a:prstGeom>
          <a:noFill/>
          <a:ln w="9525">
            <a:noFill/>
            <a:miter lim="800000"/>
            <a:headEnd/>
            <a:tailEnd/>
          </a:ln>
        </p:spPr>
        <p:txBody>
          <a:bodyPr>
            <a:spAutoFit/>
          </a:bodyPr>
          <a:lstStyle/>
          <a:p>
            <a:r>
              <a:rPr lang="en-US" sz="2400" dirty="0">
                <a:solidFill>
                  <a:srgbClr val="000066"/>
                </a:solidFill>
                <a:latin typeface="+mj-lt"/>
                <a:cs typeface="Arial" charset="0"/>
              </a:rPr>
              <a:t>Trauma can be:</a:t>
            </a:r>
          </a:p>
          <a:p>
            <a:endParaRPr lang="en-US" sz="2400" dirty="0">
              <a:solidFill>
                <a:srgbClr val="000066"/>
              </a:solidFill>
              <a:latin typeface="+mj-lt"/>
              <a:cs typeface="Arial" charset="0"/>
            </a:endParaRPr>
          </a:p>
          <a:p>
            <a:pPr lvl="1">
              <a:buFont typeface="Arial" charset="0"/>
              <a:buChar char="•"/>
            </a:pPr>
            <a:r>
              <a:rPr lang="en-US" sz="2400" dirty="0">
                <a:solidFill>
                  <a:srgbClr val="000066"/>
                </a:solidFill>
                <a:latin typeface="+mj-lt"/>
                <a:cs typeface="Arial" charset="0"/>
              </a:rPr>
              <a:t>A single event </a:t>
            </a:r>
          </a:p>
          <a:p>
            <a:pPr lvl="1"/>
            <a:endParaRPr lang="en-US" sz="2400" dirty="0">
              <a:solidFill>
                <a:srgbClr val="000066"/>
              </a:solidFill>
              <a:latin typeface="+mj-lt"/>
              <a:cs typeface="Arial" charset="0"/>
            </a:endParaRPr>
          </a:p>
          <a:p>
            <a:pPr lvl="1">
              <a:buFont typeface="Arial" charset="0"/>
              <a:buChar char="•"/>
            </a:pPr>
            <a:r>
              <a:rPr lang="en-US" sz="2400" dirty="0">
                <a:solidFill>
                  <a:srgbClr val="000066"/>
                </a:solidFill>
                <a:latin typeface="+mj-lt"/>
                <a:cs typeface="Arial" charset="0"/>
              </a:rPr>
              <a:t>A connected series of events</a:t>
            </a:r>
          </a:p>
          <a:p>
            <a:pPr lvl="1"/>
            <a:endParaRPr lang="en-US" sz="2400" dirty="0">
              <a:solidFill>
                <a:srgbClr val="000066"/>
              </a:solidFill>
              <a:latin typeface="+mj-lt"/>
              <a:cs typeface="Arial" charset="0"/>
            </a:endParaRPr>
          </a:p>
          <a:p>
            <a:pPr lvl="1">
              <a:buFont typeface="Arial" charset="0"/>
              <a:buChar char="•"/>
            </a:pPr>
            <a:r>
              <a:rPr lang="en-US" sz="2400" dirty="0">
                <a:solidFill>
                  <a:srgbClr val="000066"/>
                </a:solidFill>
                <a:latin typeface="+mj-lt"/>
                <a:cs typeface="Arial" charset="0"/>
              </a:rPr>
              <a:t>Chronic lasting stress</a:t>
            </a:r>
          </a:p>
        </p:txBody>
      </p:sp>
      <p:sp>
        <p:nvSpPr>
          <p:cNvPr id="7" name="Slide Number Placeholder 6"/>
          <p:cNvSpPr>
            <a:spLocks noGrp="1"/>
          </p:cNvSpPr>
          <p:nvPr>
            <p:ph type="sldNum" sz="quarter" idx="12"/>
          </p:nvPr>
        </p:nvSpPr>
        <p:spPr/>
        <p:txBody>
          <a:bodyPr/>
          <a:lstStyle/>
          <a:p>
            <a:fld id="{17BF8AF0-D0E1-4D72-BE59-E2505FDC0498}"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solidFill>
                  <a:schemeClr val="accent2"/>
                </a:solidFill>
              </a:rPr>
              <a:t>Types of Traumatic Experiences</a:t>
            </a:r>
            <a:endParaRPr lang="en-US" b="1" dirty="0">
              <a:solidFill>
                <a:schemeClr val="accent2"/>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latin typeface="+mj-lt"/>
              </a:rPr>
              <a:t>Loss of a loved one</a:t>
            </a:r>
          </a:p>
          <a:p>
            <a:r>
              <a:rPr lang="en-US" dirty="0" smtClean="0">
                <a:latin typeface="+mj-lt"/>
              </a:rPr>
              <a:t>Abandonment</a:t>
            </a:r>
          </a:p>
          <a:p>
            <a:r>
              <a:rPr lang="en-US" dirty="0" smtClean="0">
                <a:latin typeface="+mj-lt"/>
              </a:rPr>
              <a:t>Accidents	</a:t>
            </a:r>
          </a:p>
          <a:p>
            <a:r>
              <a:rPr lang="en-US" dirty="0" smtClean="0">
                <a:latin typeface="+mj-lt"/>
              </a:rPr>
              <a:t>Homelessness</a:t>
            </a:r>
          </a:p>
          <a:p>
            <a:r>
              <a:rPr lang="en-US" dirty="0" smtClean="0">
                <a:latin typeface="+mj-lt"/>
              </a:rPr>
              <a:t>Community/school violence</a:t>
            </a:r>
          </a:p>
          <a:p>
            <a:r>
              <a:rPr lang="en-US" dirty="0" smtClean="0">
                <a:latin typeface="+mj-lt"/>
              </a:rPr>
              <a:t>Bullying, including cyber-bullying</a:t>
            </a:r>
          </a:p>
          <a:p>
            <a:r>
              <a:rPr lang="en-US" dirty="0" smtClean="0">
                <a:latin typeface="+mj-lt"/>
              </a:rPr>
              <a:t>Domestic violence	</a:t>
            </a:r>
          </a:p>
          <a:p>
            <a:r>
              <a:rPr lang="en-US" dirty="0" smtClean="0">
                <a:latin typeface="+mj-lt"/>
              </a:rPr>
              <a:t>Neglect</a:t>
            </a:r>
          </a:p>
          <a:p>
            <a:r>
              <a:rPr lang="en-US" dirty="0" smtClean="0">
                <a:latin typeface="+mj-lt"/>
              </a:rPr>
              <a:t>Frequent moves</a:t>
            </a:r>
            <a:endParaRPr lang="en-US" dirty="0">
              <a:latin typeface="+mj-lt"/>
            </a:endParaRPr>
          </a:p>
        </p:txBody>
      </p:sp>
      <p:sp>
        <p:nvSpPr>
          <p:cNvPr id="6" name="Content Placeholder 5"/>
          <p:cNvSpPr>
            <a:spLocks noGrp="1"/>
          </p:cNvSpPr>
          <p:nvPr>
            <p:ph sz="quarter" idx="2"/>
          </p:nvPr>
        </p:nvSpPr>
        <p:spPr/>
        <p:txBody>
          <a:bodyPr>
            <a:normAutofit fontScale="92500" lnSpcReduction="10000"/>
          </a:bodyPr>
          <a:lstStyle/>
          <a:p>
            <a:r>
              <a:rPr lang="en-US" dirty="0" smtClean="0">
                <a:latin typeface="+mj-lt"/>
              </a:rPr>
              <a:t>Serious medical Illness</a:t>
            </a:r>
          </a:p>
          <a:p>
            <a:r>
              <a:rPr lang="en-US" dirty="0" smtClean="0">
                <a:latin typeface="+mj-lt"/>
              </a:rPr>
              <a:t>Physical abuse</a:t>
            </a:r>
          </a:p>
          <a:p>
            <a:r>
              <a:rPr lang="en-US" dirty="0" smtClean="0">
                <a:latin typeface="+mj-lt"/>
              </a:rPr>
              <a:t>Sexual abuse</a:t>
            </a:r>
          </a:p>
          <a:p>
            <a:r>
              <a:rPr lang="en-US" dirty="0" smtClean="0">
                <a:latin typeface="+mj-lt"/>
              </a:rPr>
              <a:t>Emotional/verbal abuse</a:t>
            </a:r>
          </a:p>
          <a:p>
            <a:r>
              <a:rPr lang="en-US" dirty="0" smtClean="0">
                <a:latin typeface="+mj-lt"/>
              </a:rPr>
              <a:t>Man-made or natural disasters</a:t>
            </a:r>
          </a:p>
          <a:p>
            <a:r>
              <a:rPr lang="en-US" dirty="0" smtClean="0">
                <a:latin typeface="+mj-lt"/>
              </a:rPr>
              <a:t>Witnessing violence</a:t>
            </a:r>
          </a:p>
          <a:p>
            <a:r>
              <a:rPr lang="en-US" dirty="0" smtClean="0">
                <a:latin typeface="+mj-lt"/>
              </a:rPr>
              <a:t>Terrorism</a:t>
            </a:r>
          </a:p>
          <a:p>
            <a:r>
              <a:rPr lang="en-US" dirty="0" smtClean="0">
                <a:latin typeface="+mj-lt"/>
              </a:rPr>
              <a:t>Refugee and War Zone trauma </a:t>
            </a:r>
          </a:p>
          <a:p>
            <a:endParaRPr lang="en-US" dirty="0" smtClean="0">
              <a:latin typeface="+mj-lt"/>
            </a:endParaRPr>
          </a:p>
          <a:p>
            <a:endParaRPr lang="en-US" dirty="0"/>
          </a:p>
        </p:txBody>
      </p:sp>
      <p:sp>
        <p:nvSpPr>
          <p:cNvPr id="7" name="Slide Number Placeholder 6"/>
          <p:cNvSpPr>
            <a:spLocks noGrp="1"/>
          </p:cNvSpPr>
          <p:nvPr>
            <p:ph type="sldNum" sz="quarter" idx="12"/>
          </p:nvPr>
        </p:nvSpPr>
        <p:spPr/>
        <p:txBody>
          <a:bodyPr/>
          <a:lstStyle/>
          <a:p>
            <a:fld id="{17BF8AF0-D0E1-4D72-BE59-E2505FDC0498}"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1493</TotalTime>
  <Words>1525</Words>
  <Application>Microsoft Office PowerPoint</Application>
  <PresentationFormat>On-screen Show (4:3)</PresentationFormat>
  <Paragraphs>233</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Trauma Sensitive Schools</vt:lpstr>
      <vt:lpstr>Have you ever had a student who was…</vt:lpstr>
      <vt:lpstr>You Are Not Alone!</vt:lpstr>
      <vt:lpstr>PowerPoint Presentation</vt:lpstr>
      <vt:lpstr>Trauma Defined…</vt:lpstr>
      <vt:lpstr>Prevalence</vt:lpstr>
      <vt:lpstr>Trauma is…</vt:lpstr>
      <vt:lpstr>PowerPoint Presentation</vt:lpstr>
      <vt:lpstr>Types of Traumatic Experiences</vt:lpstr>
      <vt:lpstr>PowerPoint Presentation</vt:lpstr>
      <vt:lpstr>PowerPoint Presentation</vt:lpstr>
      <vt:lpstr>Impact of Trauma Over the Life Span</vt:lpstr>
      <vt:lpstr>  Adverse childhood experiences    increase the risk of:</vt:lpstr>
      <vt:lpstr>  Adverse childhood experiences    increase the risk of:</vt:lpstr>
      <vt:lpstr>Trauma &amp; Cognitive Disability</vt:lpstr>
      <vt:lpstr>Impact on Learning &amp; School Behavior</vt:lpstr>
      <vt:lpstr>A word about punishment…</vt:lpstr>
      <vt:lpstr>School Punishment</vt:lpstr>
      <vt:lpstr>                 More Data</vt:lpstr>
      <vt:lpstr>                The Reality…</vt:lpstr>
      <vt:lpstr>TRAUMA-SENSITIVE CARE</vt:lpstr>
      <vt:lpstr>A Culture Shift: Core Principles of a Trauma-     Sensitive System </vt:lpstr>
      <vt:lpstr>What Can a School Staff Do?</vt:lpstr>
      <vt:lpstr>PowerPoint Presentation</vt:lpstr>
      <vt:lpstr>Guiding Values of Trauma-Informed Care “Healing Happens in Relationship”</vt:lpstr>
      <vt:lpstr>Thoughts from Helen Keller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Yost</dc:creator>
  <cp:lastModifiedBy>Leedy, Amy A.</cp:lastModifiedBy>
  <cp:revision>140</cp:revision>
  <dcterms:created xsi:type="dcterms:W3CDTF">2014-02-13T19:00:55Z</dcterms:created>
  <dcterms:modified xsi:type="dcterms:W3CDTF">2014-04-17T12:18:43Z</dcterms:modified>
</cp:coreProperties>
</file>