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259" r:id="rId29"/>
    <p:sldId id="260" r:id="rId30"/>
    <p:sldId id="261" r:id="rId31"/>
    <p:sldId id="262" r:id="rId32"/>
    <p:sldId id="263" r:id="rId33"/>
    <p:sldId id="318" r:id="rId34"/>
    <p:sldId id="319" r:id="rId35"/>
    <p:sldId id="264" r:id="rId36"/>
    <p:sldId id="270" r:id="rId37"/>
    <p:sldId id="265" r:id="rId38"/>
    <p:sldId id="303" r:id="rId39"/>
    <p:sldId id="266" r:id="rId40"/>
    <p:sldId id="306" r:id="rId41"/>
    <p:sldId id="305" r:id="rId42"/>
    <p:sldId id="301" r:id="rId43"/>
    <p:sldId id="313" r:id="rId44"/>
    <p:sldId id="321" r:id="rId45"/>
    <p:sldId id="322" r:id="rId46"/>
    <p:sldId id="323" r:id="rId47"/>
    <p:sldId id="324" r:id="rId48"/>
    <p:sldId id="271" r:id="rId49"/>
    <p:sldId id="302" r:id="rId50"/>
    <p:sldId id="275" r:id="rId51"/>
    <p:sldId id="276" r:id="rId52"/>
    <p:sldId id="278" r:id="rId53"/>
    <p:sldId id="279" r:id="rId54"/>
    <p:sldId id="281" r:id="rId55"/>
    <p:sldId id="282" r:id="rId56"/>
    <p:sldId id="314" r:id="rId57"/>
    <p:sldId id="315" r:id="rId58"/>
    <p:sldId id="316" r:id="rId59"/>
    <p:sldId id="309" r:id="rId60"/>
    <p:sldId id="283" r:id="rId61"/>
    <p:sldId id="304" r:id="rId62"/>
    <p:sldId id="308" r:id="rId63"/>
    <p:sldId id="310" r:id="rId64"/>
    <p:sldId id="311" r:id="rId65"/>
    <p:sldId id="290" r:id="rId66"/>
    <p:sldId id="291" r:id="rId67"/>
    <p:sldId id="292" r:id="rId68"/>
    <p:sldId id="312" r:id="rId69"/>
    <p:sldId id="293" r:id="rId70"/>
    <p:sldId id="297" r:id="rId71"/>
    <p:sldId id="298" r:id="rId72"/>
    <p:sldId id="299" r:id="rId7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8E9"/>
    <a:srgbClr val="1B2C69"/>
    <a:srgbClr val="949536"/>
    <a:srgbClr val="DBAA28"/>
    <a:srgbClr val="D98429"/>
    <a:srgbClr val="FFFDE2"/>
    <a:srgbClr val="FFFDDB"/>
    <a:srgbClr val="F4E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 snapToObjects="1">
      <p:cViewPr>
        <p:scale>
          <a:sx n="86" d="100"/>
          <a:sy n="86" d="100"/>
        </p:scale>
        <p:origin x="-8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F7F29-5C9A-4139-9CB4-008E79D240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8562F-01F1-4AE3-A773-21A71BD6512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1987: 	</a:t>
          </a:r>
          <a:r>
            <a:rPr lang="en-US" sz="2400" b="1" cap="none" dirty="0" smtClean="0">
              <a:solidFill>
                <a:schemeClr val="bg1"/>
              </a:solidFill>
            </a:rPr>
            <a:t>WV State Code 16-3-4</a:t>
          </a:r>
        </a:p>
      </dgm:t>
    </dgm:pt>
    <dgm:pt modelId="{FE03AE89-5B0D-4652-92B7-E2D9A2DCFF42}" type="parTrans" cxnId="{7437D946-7073-4E82-8B96-3159B3C0EF52}">
      <dgm:prSet/>
      <dgm:spPr/>
      <dgm:t>
        <a:bodyPr/>
        <a:lstStyle/>
        <a:p>
          <a:endParaRPr lang="en-US"/>
        </a:p>
      </dgm:t>
    </dgm:pt>
    <dgm:pt modelId="{BF0698E1-6CE1-4C31-BA29-15319F1095A7}" type="sibTrans" cxnId="{7437D946-7073-4E82-8B96-3159B3C0EF52}">
      <dgm:prSet/>
      <dgm:spPr/>
      <dgm:t>
        <a:bodyPr/>
        <a:lstStyle/>
        <a:p>
          <a:endParaRPr lang="en-US"/>
        </a:p>
      </dgm:t>
    </dgm:pt>
    <dgm:pt modelId="{C10BBB8F-024E-46D8-A370-5E8B3882750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cap="none" dirty="0" smtClean="0">
              <a:solidFill>
                <a:schemeClr val="bg1"/>
              </a:solidFill>
            </a:rPr>
            <a:t>2008:	WV code of state rules 64CSR95</a:t>
          </a:r>
        </a:p>
      </dgm:t>
    </dgm:pt>
    <dgm:pt modelId="{F0B04A27-0FB6-4927-A6F7-58DCDD059240}" type="parTrans" cxnId="{361345F0-8854-4459-AD34-A299A9A572C9}">
      <dgm:prSet/>
      <dgm:spPr/>
      <dgm:t>
        <a:bodyPr/>
        <a:lstStyle/>
        <a:p>
          <a:endParaRPr lang="en-US"/>
        </a:p>
      </dgm:t>
    </dgm:pt>
    <dgm:pt modelId="{407AA119-7A4B-4280-9F0B-0692DAFE7013}" type="sibTrans" cxnId="{361345F0-8854-4459-AD34-A299A9A572C9}">
      <dgm:prSet/>
      <dgm:spPr/>
      <dgm:t>
        <a:bodyPr/>
        <a:lstStyle/>
        <a:p>
          <a:endParaRPr lang="en-US"/>
        </a:p>
      </dgm:t>
    </dgm:pt>
    <dgm:pt modelId="{4A333236-572F-44C4-B628-A1576A0E7A1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cap="none" dirty="0" smtClean="0">
              <a:solidFill>
                <a:schemeClr val="bg1"/>
              </a:solidFill>
            </a:rPr>
            <a:t>2011:	WV code of state rules 64CSR95</a:t>
          </a:r>
        </a:p>
      </dgm:t>
    </dgm:pt>
    <dgm:pt modelId="{C60C34EF-B26C-49C1-B99C-4BA639282922}" type="parTrans" cxnId="{C21DE4AE-1938-4B9E-935B-96F0FA53BE5C}">
      <dgm:prSet/>
      <dgm:spPr/>
      <dgm:t>
        <a:bodyPr/>
        <a:lstStyle/>
        <a:p>
          <a:endParaRPr lang="en-US"/>
        </a:p>
      </dgm:t>
    </dgm:pt>
    <dgm:pt modelId="{A2CDD44C-2A77-4AE3-8B7F-CC5A47571A7E}" type="sibTrans" cxnId="{C21DE4AE-1938-4B9E-935B-96F0FA53BE5C}">
      <dgm:prSet/>
      <dgm:spPr/>
      <dgm:t>
        <a:bodyPr/>
        <a:lstStyle/>
        <a:p>
          <a:endParaRPr lang="en-US"/>
        </a:p>
      </dgm:t>
    </dgm:pt>
    <dgm:pt modelId="{B892E607-017B-47DB-9A4B-B059FB77EAA7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i="0" cap="none" dirty="0" smtClean="0"/>
            <a:t>Compulsory immunization of school children                           </a:t>
          </a:r>
          <a:r>
            <a:rPr lang="en-US" sz="2000" cap="none" dirty="0" smtClean="0"/>
            <a:t>Sets specific vaccine requirements for all children entering school for first time. Covers six diseases: </a:t>
          </a:r>
          <a:endParaRPr lang="en-US" sz="2000" b="1" dirty="0"/>
        </a:p>
      </dgm:t>
    </dgm:pt>
    <dgm:pt modelId="{1A16E6CF-FFB4-43D9-AFB6-70D88768C824}" type="parTrans" cxnId="{7F9233EC-00E8-468F-BAB5-F06250E8AFE6}">
      <dgm:prSet/>
      <dgm:spPr/>
      <dgm:t>
        <a:bodyPr/>
        <a:lstStyle/>
        <a:p>
          <a:endParaRPr lang="en-US"/>
        </a:p>
      </dgm:t>
    </dgm:pt>
    <dgm:pt modelId="{026EFF84-784A-4852-AE1E-E523A36B3220}" type="sibTrans" cxnId="{7F9233EC-00E8-468F-BAB5-F06250E8AFE6}">
      <dgm:prSet/>
      <dgm:spPr/>
      <dgm:t>
        <a:bodyPr/>
        <a:lstStyle/>
        <a:p>
          <a:endParaRPr lang="en-US"/>
        </a:p>
      </dgm:t>
    </dgm:pt>
    <dgm:pt modelId="{87CAD8AB-673B-4840-8E23-918E4C9E009B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cap="none" dirty="0" smtClean="0">
              <a:solidFill>
                <a:srgbClr val="C00000"/>
              </a:solidFill>
            </a:rPr>
            <a:t>Diphtheria, Polio, Measles, Rubella, Tetanus and Pertussis</a:t>
          </a:r>
          <a:endParaRPr lang="en-US" sz="2000" dirty="0">
            <a:solidFill>
              <a:srgbClr val="C00000"/>
            </a:solidFill>
          </a:endParaRPr>
        </a:p>
      </dgm:t>
    </dgm:pt>
    <dgm:pt modelId="{6133EFBD-06C9-4054-999D-B94CC84CCF8A}" type="parTrans" cxnId="{169A2A03-0114-4C5E-B700-D63F1CD4CD97}">
      <dgm:prSet/>
      <dgm:spPr/>
      <dgm:t>
        <a:bodyPr/>
        <a:lstStyle/>
        <a:p>
          <a:endParaRPr lang="en-US"/>
        </a:p>
      </dgm:t>
    </dgm:pt>
    <dgm:pt modelId="{D603500C-C19D-4B3B-AB03-432875E5E744}" type="sibTrans" cxnId="{169A2A03-0114-4C5E-B700-D63F1CD4CD97}">
      <dgm:prSet/>
      <dgm:spPr/>
      <dgm:t>
        <a:bodyPr/>
        <a:lstStyle/>
        <a:p>
          <a:endParaRPr lang="en-US"/>
        </a:p>
      </dgm:t>
    </dgm:pt>
    <dgm:pt modelId="{406F3385-5274-4D1A-A699-C86000BEA2F8}">
      <dgm:prSet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cap="none" dirty="0" smtClean="0"/>
            <a:t>Three additional vaccines are added for school admission:</a:t>
          </a:r>
          <a:endParaRPr lang="en-US" b="1" dirty="0"/>
        </a:p>
      </dgm:t>
    </dgm:pt>
    <dgm:pt modelId="{A39156CD-11A9-4860-8C8F-6EE190B7AF27}" type="parTrans" cxnId="{A99E28BB-C751-4945-A4F9-327D80CF69F1}">
      <dgm:prSet/>
      <dgm:spPr/>
      <dgm:t>
        <a:bodyPr/>
        <a:lstStyle/>
        <a:p>
          <a:endParaRPr lang="en-US"/>
        </a:p>
      </dgm:t>
    </dgm:pt>
    <dgm:pt modelId="{E26D2112-5772-4D61-A785-5E671DE2AF91}" type="sibTrans" cxnId="{A99E28BB-C751-4945-A4F9-327D80CF69F1}">
      <dgm:prSet/>
      <dgm:spPr/>
      <dgm:t>
        <a:bodyPr/>
        <a:lstStyle/>
        <a:p>
          <a:endParaRPr lang="en-US"/>
        </a:p>
      </dgm:t>
    </dgm:pt>
    <dgm:pt modelId="{AB9162B7-C2F7-4530-AA34-4D9334C64714}">
      <dgm:prSet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cap="none" dirty="0" smtClean="0"/>
            <a:t>Adds two adolescent vaccines: </a:t>
          </a:r>
          <a:endParaRPr lang="en-US" b="1" dirty="0"/>
        </a:p>
      </dgm:t>
    </dgm:pt>
    <dgm:pt modelId="{4210E364-DA0F-4638-8068-F60714DFDC95}" type="parTrans" cxnId="{42351904-8D45-4F8B-A18B-878B73AD9F65}">
      <dgm:prSet/>
      <dgm:spPr/>
      <dgm:t>
        <a:bodyPr/>
        <a:lstStyle/>
        <a:p>
          <a:endParaRPr lang="en-US"/>
        </a:p>
      </dgm:t>
    </dgm:pt>
    <dgm:pt modelId="{E8B1351C-F0C6-4C02-BC7D-B58F8CB0054A}" type="sibTrans" cxnId="{42351904-8D45-4F8B-A18B-878B73AD9F65}">
      <dgm:prSet/>
      <dgm:spPr/>
      <dgm:t>
        <a:bodyPr/>
        <a:lstStyle/>
        <a:p>
          <a:endParaRPr lang="en-US"/>
        </a:p>
      </dgm:t>
    </dgm:pt>
    <dgm:pt modelId="{9EA57D08-681F-4DA2-B96F-44347F576BA9}">
      <dgm:prSet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cap="none" dirty="0" err="1" smtClean="0">
              <a:solidFill>
                <a:srgbClr val="C00000"/>
              </a:solidFill>
            </a:rPr>
            <a:t>Tdap</a:t>
          </a:r>
          <a:r>
            <a:rPr lang="en-US" cap="none" dirty="0" smtClean="0">
              <a:solidFill>
                <a:srgbClr val="C00000"/>
              </a:solidFill>
            </a:rPr>
            <a:t> &amp; MCV</a:t>
          </a:r>
          <a:endParaRPr lang="en-US" cap="none" dirty="0">
            <a:solidFill>
              <a:srgbClr val="C00000"/>
            </a:solidFill>
          </a:endParaRPr>
        </a:p>
      </dgm:t>
    </dgm:pt>
    <dgm:pt modelId="{32548577-8F20-4109-A83A-5C63E3B756D9}" type="parTrans" cxnId="{6DA80E77-6F24-4C71-BCA2-CCCAC44FDDA1}">
      <dgm:prSet/>
      <dgm:spPr/>
      <dgm:t>
        <a:bodyPr/>
        <a:lstStyle/>
        <a:p>
          <a:endParaRPr lang="en-US"/>
        </a:p>
      </dgm:t>
    </dgm:pt>
    <dgm:pt modelId="{8E00BC01-544C-43B1-A806-3D61DE777DE1}" type="sibTrans" cxnId="{6DA80E77-6F24-4C71-BCA2-CCCAC44FDDA1}">
      <dgm:prSet/>
      <dgm:spPr/>
      <dgm:t>
        <a:bodyPr/>
        <a:lstStyle/>
        <a:p>
          <a:endParaRPr lang="en-US"/>
        </a:p>
      </dgm:t>
    </dgm:pt>
    <dgm:pt modelId="{E49F6EAA-3E35-4F5C-8775-1F7B1E1E87C2}">
      <dgm:prSet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cap="none" dirty="0" smtClean="0">
              <a:solidFill>
                <a:srgbClr val="C00000"/>
              </a:solidFill>
            </a:rPr>
            <a:t>Varicella, Hepatitis B, Mumps</a:t>
          </a:r>
          <a:endParaRPr lang="en-US" dirty="0"/>
        </a:p>
      </dgm:t>
    </dgm:pt>
    <dgm:pt modelId="{16EFCC35-F4F6-4BFE-A90A-AF0FEEFDBA5D}" type="parTrans" cxnId="{5AE4F46A-6FAB-4B66-9840-881ACA41FDDF}">
      <dgm:prSet/>
      <dgm:spPr/>
      <dgm:t>
        <a:bodyPr/>
        <a:lstStyle/>
        <a:p>
          <a:endParaRPr lang="en-US"/>
        </a:p>
      </dgm:t>
    </dgm:pt>
    <dgm:pt modelId="{B0F03211-6E2B-4663-9EA3-432399A3B05E}" type="sibTrans" cxnId="{5AE4F46A-6FAB-4B66-9840-881ACA41FDDF}">
      <dgm:prSet/>
      <dgm:spPr/>
      <dgm:t>
        <a:bodyPr/>
        <a:lstStyle/>
        <a:p>
          <a:endParaRPr lang="en-US"/>
        </a:p>
      </dgm:t>
    </dgm:pt>
    <dgm:pt modelId="{A19C7CCE-3CA0-450D-885B-32F26A5D559D}" type="pres">
      <dgm:prSet presAssocID="{2DAF7F29-5C9A-4139-9CB4-008E79D240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28CE82-1B24-4ADC-938E-A09F2679C3B7}" type="pres">
      <dgm:prSet presAssocID="{2278562F-01F1-4AE3-A773-21A71BD65127}" presName="parentLin" presStyleCnt="0"/>
      <dgm:spPr/>
    </dgm:pt>
    <dgm:pt modelId="{D58C98CB-8833-4CC6-AEEB-EF5F41BE540E}" type="pres">
      <dgm:prSet presAssocID="{2278562F-01F1-4AE3-A773-21A71BD6512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34E886B-FC40-4806-9D04-C64496595121}" type="pres">
      <dgm:prSet presAssocID="{2278562F-01F1-4AE3-A773-21A71BD6512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01A2B-6D02-4C9E-9578-7A5B78D2F12A}" type="pres">
      <dgm:prSet presAssocID="{2278562F-01F1-4AE3-A773-21A71BD65127}" presName="negativeSpace" presStyleCnt="0"/>
      <dgm:spPr/>
    </dgm:pt>
    <dgm:pt modelId="{6FDB3A23-825C-4F5C-B701-3A5EBDE1AC5E}" type="pres">
      <dgm:prSet presAssocID="{2278562F-01F1-4AE3-A773-21A71BD6512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206C4-5E01-487A-9A8A-F4F71E296271}" type="pres">
      <dgm:prSet presAssocID="{BF0698E1-6CE1-4C31-BA29-15319F1095A7}" presName="spaceBetweenRectangles" presStyleCnt="0"/>
      <dgm:spPr/>
    </dgm:pt>
    <dgm:pt modelId="{A92DD3BA-755A-49FC-9D3B-2F42DF798397}" type="pres">
      <dgm:prSet presAssocID="{C10BBB8F-024E-46D8-A370-5E8B3882750C}" presName="parentLin" presStyleCnt="0"/>
      <dgm:spPr/>
    </dgm:pt>
    <dgm:pt modelId="{8DC94A85-DB47-464D-B18C-44C58AB90844}" type="pres">
      <dgm:prSet presAssocID="{C10BBB8F-024E-46D8-A370-5E8B3882750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4F17913-EC8E-4B56-A76B-E0AA9785D251}" type="pres">
      <dgm:prSet presAssocID="{C10BBB8F-024E-46D8-A370-5E8B3882750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71ED1-53F4-42A3-BE9F-3B6B43A6FFA0}" type="pres">
      <dgm:prSet presAssocID="{C10BBB8F-024E-46D8-A370-5E8B3882750C}" presName="negativeSpace" presStyleCnt="0"/>
      <dgm:spPr/>
    </dgm:pt>
    <dgm:pt modelId="{400E179D-ED2A-4935-886B-F2DA96F4B84F}" type="pres">
      <dgm:prSet presAssocID="{C10BBB8F-024E-46D8-A370-5E8B3882750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DD20B-F848-43E1-B2CE-C17EE38B9FC4}" type="pres">
      <dgm:prSet presAssocID="{407AA119-7A4B-4280-9F0B-0692DAFE7013}" presName="spaceBetweenRectangles" presStyleCnt="0"/>
      <dgm:spPr/>
    </dgm:pt>
    <dgm:pt modelId="{632296FE-24CE-431D-B39F-D95E6B0F8A17}" type="pres">
      <dgm:prSet presAssocID="{4A333236-572F-44C4-B628-A1576A0E7A1A}" presName="parentLin" presStyleCnt="0"/>
      <dgm:spPr/>
    </dgm:pt>
    <dgm:pt modelId="{70930B91-0974-472E-8070-5634D4359005}" type="pres">
      <dgm:prSet presAssocID="{4A333236-572F-44C4-B628-A1576A0E7A1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00862F3-A6CC-4FB8-8725-F7163E9AA554}" type="pres">
      <dgm:prSet presAssocID="{4A333236-572F-44C4-B628-A1576A0E7A1A}" presName="parentText" presStyleLbl="node1" presStyleIdx="2" presStyleCnt="3" custLinFactNeighborX="-6522" custLinFactNeighborY="44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50AB0-2EE8-4865-9244-FDA7C9233C0B}" type="pres">
      <dgm:prSet presAssocID="{4A333236-572F-44C4-B628-A1576A0E7A1A}" presName="negativeSpace" presStyleCnt="0"/>
      <dgm:spPr/>
    </dgm:pt>
    <dgm:pt modelId="{B493EBAE-4C63-4B3E-94BF-882306C40452}" type="pres">
      <dgm:prSet presAssocID="{4A333236-572F-44C4-B628-A1576A0E7A1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C5E2C0-FE94-41EB-9864-D975710AC497}" type="presOf" srcId="{406F3385-5274-4D1A-A699-C86000BEA2F8}" destId="{400E179D-ED2A-4935-886B-F2DA96F4B84F}" srcOrd="0" destOrd="0" presId="urn:microsoft.com/office/officeart/2005/8/layout/list1"/>
    <dgm:cxn modelId="{C21DE4AE-1938-4B9E-935B-96F0FA53BE5C}" srcId="{2DAF7F29-5C9A-4139-9CB4-008E79D240CB}" destId="{4A333236-572F-44C4-B628-A1576A0E7A1A}" srcOrd="2" destOrd="0" parTransId="{C60C34EF-B26C-49C1-B99C-4BA639282922}" sibTransId="{A2CDD44C-2A77-4AE3-8B7F-CC5A47571A7E}"/>
    <dgm:cxn modelId="{7437D946-7073-4E82-8B96-3159B3C0EF52}" srcId="{2DAF7F29-5C9A-4139-9CB4-008E79D240CB}" destId="{2278562F-01F1-4AE3-A773-21A71BD65127}" srcOrd="0" destOrd="0" parTransId="{FE03AE89-5B0D-4652-92B7-E2D9A2DCFF42}" sibTransId="{BF0698E1-6CE1-4C31-BA29-15319F1095A7}"/>
    <dgm:cxn modelId="{7F9233EC-00E8-468F-BAB5-F06250E8AFE6}" srcId="{2278562F-01F1-4AE3-A773-21A71BD65127}" destId="{B892E607-017B-47DB-9A4B-B059FB77EAA7}" srcOrd="0" destOrd="0" parTransId="{1A16E6CF-FFB4-43D9-AFB6-70D88768C824}" sibTransId="{026EFF84-784A-4852-AE1E-E523A36B3220}"/>
    <dgm:cxn modelId="{361345F0-8854-4459-AD34-A299A9A572C9}" srcId="{2DAF7F29-5C9A-4139-9CB4-008E79D240CB}" destId="{C10BBB8F-024E-46D8-A370-5E8B3882750C}" srcOrd="1" destOrd="0" parTransId="{F0B04A27-0FB6-4927-A6F7-58DCDD059240}" sibTransId="{407AA119-7A4B-4280-9F0B-0692DAFE7013}"/>
    <dgm:cxn modelId="{0A57661C-1977-448D-A02C-0AC9706741E5}" type="presOf" srcId="{C10BBB8F-024E-46D8-A370-5E8B3882750C}" destId="{8DC94A85-DB47-464D-B18C-44C58AB90844}" srcOrd="0" destOrd="0" presId="urn:microsoft.com/office/officeart/2005/8/layout/list1"/>
    <dgm:cxn modelId="{9811DFB8-9DE4-40C8-9FE8-F7871DF5BC3C}" type="presOf" srcId="{87CAD8AB-673B-4840-8E23-918E4C9E009B}" destId="{6FDB3A23-825C-4F5C-B701-3A5EBDE1AC5E}" srcOrd="0" destOrd="1" presId="urn:microsoft.com/office/officeart/2005/8/layout/list1"/>
    <dgm:cxn modelId="{F42492AF-A7CE-4268-A6A2-47DFBC36570A}" type="presOf" srcId="{C10BBB8F-024E-46D8-A370-5E8B3882750C}" destId="{F4F17913-EC8E-4B56-A76B-E0AA9785D251}" srcOrd="1" destOrd="0" presId="urn:microsoft.com/office/officeart/2005/8/layout/list1"/>
    <dgm:cxn modelId="{169A2A03-0114-4C5E-B700-D63F1CD4CD97}" srcId="{2278562F-01F1-4AE3-A773-21A71BD65127}" destId="{87CAD8AB-673B-4840-8E23-918E4C9E009B}" srcOrd="1" destOrd="0" parTransId="{6133EFBD-06C9-4054-999D-B94CC84CCF8A}" sibTransId="{D603500C-C19D-4B3B-AB03-432875E5E744}"/>
    <dgm:cxn modelId="{90D7359E-E6A2-4031-BE51-2FADE9090E40}" type="presOf" srcId="{2278562F-01F1-4AE3-A773-21A71BD65127}" destId="{934E886B-FC40-4806-9D04-C64496595121}" srcOrd="1" destOrd="0" presId="urn:microsoft.com/office/officeart/2005/8/layout/list1"/>
    <dgm:cxn modelId="{773CC588-C6D9-4F4F-AA4B-BD1DA56F80F5}" type="presOf" srcId="{2278562F-01F1-4AE3-A773-21A71BD65127}" destId="{D58C98CB-8833-4CC6-AEEB-EF5F41BE540E}" srcOrd="0" destOrd="0" presId="urn:microsoft.com/office/officeart/2005/8/layout/list1"/>
    <dgm:cxn modelId="{171039A7-9C60-4666-BCFA-44B0E42234DD}" type="presOf" srcId="{9EA57D08-681F-4DA2-B96F-44347F576BA9}" destId="{B493EBAE-4C63-4B3E-94BF-882306C40452}" srcOrd="0" destOrd="1" presId="urn:microsoft.com/office/officeart/2005/8/layout/list1"/>
    <dgm:cxn modelId="{32C9B163-9564-4212-AD10-3809F7A5154F}" type="presOf" srcId="{4A333236-572F-44C4-B628-A1576A0E7A1A}" destId="{E00862F3-A6CC-4FB8-8725-F7163E9AA554}" srcOrd="1" destOrd="0" presId="urn:microsoft.com/office/officeart/2005/8/layout/list1"/>
    <dgm:cxn modelId="{6DA80E77-6F24-4C71-BCA2-CCCAC44FDDA1}" srcId="{4A333236-572F-44C4-B628-A1576A0E7A1A}" destId="{9EA57D08-681F-4DA2-B96F-44347F576BA9}" srcOrd="1" destOrd="0" parTransId="{32548577-8F20-4109-A83A-5C63E3B756D9}" sibTransId="{8E00BC01-544C-43B1-A806-3D61DE777DE1}"/>
    <dgm:cxn modelId="{03BAADA4-B661-4338-846B-0DBBD261D81F}" type="presOf" srcId="{4A333236-572F-44C4-B628-A1576A0E7A1A}" destId="{70930B91-0974-472E-8070-5634D4359005}" srcOrd="0" destOrd="0" presId="urn:microsoft.com/office/officeart/2005/8/layout/list1"/>
    <dgm:cxn modelId="{42351904-8D45-4F8B-A18B-878B73AD9F65}" srcId="{4A333236-572F-44C4-B628-A1576A0E7A1A}" destId="{AB9162B7-C2F7-4530-AA34-4D9334C64714}" srcOrd="0" destOrd="0" parTransId="{4210E364-DA0F-4638-8068-F60714DFDC95}" sibTransId="{E8B1351C-F0C6-4C02-BC7D-B58F8CB0054A}"/>
    <dgm:cxn modelId="{5AE4F46A-6FAB-4B66-9840-881ACA41FDDF}" srcId="{C10BBB8F-024E-46D8-A370-5E8B3882750C}" destId="{E49F6EAA-3E35-4F5C-8775-1F7B1E1E87C2}" srcOrd="1" destOrd="0" parTransId="{16EFCC35-F4F6-4BFE-A90A-AF0FEEFDBA5D}" sibTransId="{B0F03211-6E2B-4663-9EA3-432399A3B05E}"/>
    <dgm:cxn modelId="{C909018C-6EEF-41CD-9AD9-0DFAA499A9EE}" type="presOf" srcId="{2DAF7F29-5C9A-4139-9CB4-008E79D240CB}" destId="{A19C7CCE-3CA0-450D-885B-32F26A5D559D}" srcOrd="0" destOrd="0" presId="urn:microsoft.com/office/officeart/2005/8/layout/list1"/>
    <dgm:cxn modelId="{615A7374-D88B-42A8-BD26-AF64A840F4BA}" type="presOf" srcId="{B892E607-017B-47DB-9A4B-B059FB77EAA7}" destId="{6FDB3A23-825C-4F5C-B701-3A5EBDE1AC5E}" srcOrd="0" destOrd="0" presId="urn:microsoft.com/office/officeart/2005/8/layout/list1"/>
    <dgm:cxn modelId="{DBBA9685-CE33-42A8-82EF-28A680281512}" type="presOf" srcId="{E49F6EAA-3E35-4F5C-8775-1F7B1E1E87C2}" destId="{400E179D-ED2A-4935-886B-F2DA96F4B84F}" srcOrd="0" destOrd="1" presId="urn:microsoft.com/office/officeart/2005/8/layout/list1"/>
    <dgm:cxn modelId="{ADCFF2A7-5AA1-43FF-952F-EF4F2D2FB146}" type="presOf" srcId="{AB9162B7-C2F7-4530-AA34-4D9334C64714}" destId="{B493EBAE-4C63-4B3E-94BF-882306C40452}" srcOrd="0" destOrd="0" presId="urn:microsoft.com/office/officeart/2005/8/layout/list1"/>
    <dgm:cxn modelId="{A99E28BB-C751-4945-A4F9-327D80CF69F1}" srcId="{C10BBB8F-024E-46D8-A370-5E8B3882750C}" destId="{406F3385-5274-4D1A-A699-C86000BEA2F8}" srcOrd="0" destOrd="0" parTransId="{A39156CD-11A9-4860-8C8F-6EE190B7AF27}" sibTransId="{E26D2112-5772-4D61-A785-5E671DE2AF91}"/>
    <dgm:cxn modelId="{AB14CFEA-3B5C-440D-909B-279081E4D481}" type="presParOf" srcId="{A19C7CCE-3CA0-450D-885B-32F26A5D559D}" destId="{A328CE82-1B24-4ADC-938E-A09F2679C3B7}" srcOrd="0" destOrd="0" presId="urn:microsoft.com/office/officeart/2005/8/layout/list1"/>
    <dgm:cxn modelId="{8B1D343B-45C7-4377-AB33-AB8AD1E4C84D}" type="presParOf" srcId="{A328CE82-1B24-4ADC-938E-A09F2679C3B7}" destId="{D58C98CB-8833-4CC6-AEEB-EF5F41BE540E}" srcOrd="0" destOrd="0" presId="urn:microsoft.com/office/officeart/2005/8/layout/list1"/>
    <dgm:cxn modelId="{BA579B10-DD01-4EE9-BC44-6C393A8C40DC}" type="presParOf" srcId="{A328CE82-1B24-4ADC-938E-A09F2679C3B7}" destId="{934E886B-FC40-4806-9D04-C64496595121}" srcOrd="1" destOrd="0" presId="urn:microsoft.com/office/officeart/2005/8/layout/list1"/>
    <dgm:cxn modelId="{FBA81B9B-6AC0-464B-A048-309B6F54E869}" type="presParOf" srcId="{A19C7CCE-3CA0-450D-885B-32F26A5D559D}" destId="{0DC01A2B-6D02-4C9E-9578-7A5B78D2F12A}" srcOrd="1" destOrd="0" presId="urn:microsoft.com/office/officeart/2005/8/layout/list1"/>
    <dgm:cxn modelId="{BCFA36CA-ABAE-4899-9FCB-2A42CBFF887E}" type="presParOf" srcId="{A19C7CCE-3CA0-450D-885B-32F26A5D559D}" destId="{6FDB3A23-825C-4F5C-B701-3A5EBDE1AC5E}" srcOrd="2" destOrd="0" presId="urn:microsoft.com/office/officeart/2005/8/layout/list1"/>
    <dgm:cxn modelId="{BB35543C-BB73-4D4B-A212-DB88CABACA76}" type="presParOf" srcId="{A19C7CCE-3CA0-450D-885B-32F26A5D559D}" destId="{78D206C4-5E01-487A-9A8A-F4F71E296271}" srcOrd="3" destOrd="0" presId="urn:microsoft.com/office/officeart/2005/8/layout/list1"/>
    <dgm:cxn modelId="{5DE4BCD9-0427-4569-9F4C-C84114093F1C}" type="presParOf" srcId="{A19C7CCE-3CA0-450D-885B-32F26A5D559D}" destId="{A92DD3BA-755A-49FC-9D3B-2F42DF798397}" srcOrd="4" destOrd="0" presId="urn:microsoft.com/office/officeart/2005/8/layout/list1"/>
    <dgm:cxn modelId="{2A05FD44-CC7E-474B-9F33-DFADF67CECA3}" type="presParOf" srcId="{A92DD3BA-755A-49FC-9D3B-2F42DF798397}" destId="{8DC94A85-DB47-464D-B18C-44C58AB90844}" srcOrd="0" destOrd="0" presId="urn:microsoft.com/office/officeart/2005/8/layout/list1"/>
    <dgm:cxn modelId="{1AB076D5-3D3B-4D1F-BD75-0242D774ABCB}" type="presParOf" srcId="{A92DD3BA-755A-49FC-9D3B-2F42DF798397}" destId="{F4F17913-EC8E-4B56-A76B-E0AA9785D251}" srcOrd="1" destOrd="0" presId="urn:microsoft.com/office/officeart/2005/8/layout/list1"/>
    <dgm:cxn modelId="{4CA6405E-E1BB-43EE-9931-3813B15A304D}" type="presParOf" srcId="{A19C7CCE-3CA0-450D-885B-32F26A5D559D}" destId="{EA171ED1-53F4-42A3-BE9F-3B6B43A6FFA0}" srcOrd="5" destOrd="0" presId="urn:microsoft.com/office/officeart/2005/8/layout/list1"/>
    <dgm:cxn modelId="{498B08D3-9790-4851-9ED7-ED61BD7B06A9}" type="presParOf" srcId="{A19C7CCE-3CA0-450D-885B-32F26A5D559D}" destId="{400E179D-ED2A-4935-886B-F2DA96F4B84F}" srcOrd="6" destOrd="0" presId="urn:microsoft.com/office/officeart/2005/8/layout/list1"/>
    <dgm:cxn modelId="{AF1FD36F-7199-4C05-BC87-082D8BC8EE73}" type="presParOf" srcId="{A19C7CCE-3CA0-450D-885B-32F26A5D559D}" destId="{8EFDD20B-F848-43E1-B2CE-C17EE38B9FC4}" srcOrd="7" destOrd="0" presId="urn:microsoft.com/office/officeart/2005/8/layout/list1"/>
    <dgm:cxn modelId="{E765A38D-09D2-4086-9BD2-15A21390738A}" type="presParOf" srcId="{A19C7CCE-3CA0-450D-885B-32F26A5D559D}" destId="{632296FE-24CE-431D-B39F-D95E6B0F8A17}" srcOrd="8" destOrd="0" presId="urn:microsoft.com/office/officeart/2005/8/layout/list1"/>
    <dgm:cxn modelId="{76181309-7B4B-4B0B-817D-C926C1B01AD3}" type="presParOf" srcId="{632296FE-24CE-431D-B39F-D95E6B0F8A17}" destId="{70930B91-0974-472E-8070-5634D4359005}" srcOrd="0" destOrd="0" presId="urn:microsoft.com/office/officeart/2005/8/layout/list1"/>
    <dgm:cxn modelId="{E2300F17-0FCD-4A71-8A88-1F69F64A19EB}" type="presParOf" srcId="{632296FE-24CE-431D-B39F-D95E6B0F8A17}" destId="{E00862F3-A6CC-4FB8-8725-F7163E9AA554}" srcOrd="1" destOrd="0" presId="urn:microsoft.com/office/officeart/2005/8/layout/list1"/>
    <dgm:cxn modelId="{27506AFF-7583-4EF2-8C5A-CB8845D03F3E}" type="presParOf" srcId="{A19C7CCE-3CA0-450D-885B-32F26A5D559D}" destId="{0A850AB0-2EE8-4865-9244-FDA7C9233C0B}" srcOrd="9" destOrd="0" presId="urn:microsoft.com/office/officeart/2005/8/layout/list1"/>
    <dgm:cxn modelId="{7CC0C13B-CDDA-45E0-90E6-4E68D8C268E4}" type="presParOf" srcId="{A19C7CCE-3CA0-450D-885B-32F26A5D559D}" destId="{B493EBAE-4C63-4B3E-94BF-882306C404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3FCA57-CA1D-4B1E-85B8-8032B2CBA8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C63BB3-731E-4864-A07F-85ECD96B40AE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400" b="1" dirty="0" smtClean="0">
              <a:solidFill>
                <a:schemeClr val="bg1"/>
              </a:solidFill>
            </a:rPr>
            <a:t>Effective June 1, 2012</a:t>
          </a:r>
          <a:r>
            <a:rPr lang="en-US" altLang="en-US" sz="2400" b="1" dirty="0" smtClean="0">
              <a:solidFill>
                <a:schemeClr val="tx1"/>
              </a:solidFill>
            </a:rPr>
            <a:t>, and prior to the beginning of the school year 2012 – 2013, </a:t>
          </a:r>
          <a:r>
            <a:rPr lang="en-US" altLang="en-US" sz="2400" b="1" dirty="0" err="1" smtClean="0">
              <a:solidFill>
                <a:schemeClr val="tx1"/>
              </a:solidFill>
            </a:rPr>
            <a:t>Tdap</a:t>
          </a:r>
          <a:r>
            <a:rPr lang="en-US" altLang="en-US" sz="2400" b="1" dirty="0" smtClean="0">
              <a:solidFill>
                <a:schemeClr val="tx1"/>
              </a:solidFill>
            </a:rPr>
            <a:t> and MCV4 vaccines became required for children attending middle and high schools in West Virginia</a:t>
          </a:r>
          <a:r>
            <a:rPr lang="en-US" altLang="en-US" sz="2000" b="1" dirty="0" smtClean="0">
              <a:solidFill>
                <a:schemeClr val="tx1"/>
              </a:solidFill>
            </a:rPr>
            <a:t> </a:t>
          </a:r>
        </a:p>
      </dgm:t>
    </dgm:pt>
    <dgm:pt modelId="{93BA4D67-3396-44A6-9600-3739EDD5230C}" type="parTrans" cxnId="{00A5F3C4-3B18-4E51-B72F-FF7206AC6025}">
      <dgm:prSet/>
      <dgm:spPr/>
      <dgm:t>
        <a:bodyPr/>
        <a:lstStyle/>
        <a:p>
          <a:endParaRPr lang="en-US"/>
        </a:p>
      </dgm:t>
    </dgm:pt>
    <dgm:pt modelId="{3CFFD668-E37D-42B5-ABD9-D524730AF013}" type="sibTrans" cxnId="{00A5F3C4-3B18-4E51-B72F-FF7206AC6025}">
      <dgm:prSet/>
      <dgm:spPr/>
      <dgm:t>
        <a:bodyPr/>
        <a:lstStyle/>
        <a:p>
          <a:endParaRPr lang="en-US"/>
        </a:p>
      </dgm:t>
    </dgm:pt>
    <dgm:pt modelId="{B9DE9EFF-8BBE-4BB1-80F3-B5023EED53C0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400" b="1" dirty="0" smtClean="0">
              <a:solidFill>
                <a:schemeClr val="bg1"/>
              </a:solidFill>
            </a:rPr>
            <a:t>Proof of vaccination </a:t>
          </a:r>
          <a:r>
            <a:rPr lang="en-US" altLang="en-US" sz="2400" b="1" dirty="0" smtClean="0">
              <a:solidFill>
                <a:schemeClr val="tx1"/>
              </a:solidFill>
            </a:rPr>
            <a:t>shall be presented upon entry to the 7</a:t>
          </a:r>
          <a:r>
            <a:rPr lang="en-US" altLang="en-US" sz="2400" b="1" baseline="30000" dirty="0" smtClean="0">
              <a:solidFill>
                <a:schemeClr val="tx1"/>
              </a:solidFill>
            </a:rPr>
            <a:t>th</a:t>
          </a:r>
          <a:r>
            <a:rPr lang="en-US" altLang="en-US" sz="2400" b="1" dirty="0" smtClean="0">
              <a:solidFill>
                <a:schemeClr val="tx1"/>
              </a:solidFill>
            </a:rPr>
            <a:t> and 12</a:t>
          </a:r>
          <a:r>
            <a:rPr lang="en-US" altLang="en-US" sz="2400" b="1" baseline="30000" dirty="0" smtClean="0">
              <a:solidFill>
                <a:schemeClr val="tx1"/>
              </a:solidFill>
            </a:rPr>
            <a:t>th</a:t>
          </a:r>
          <a:r>
            <a:rPr lang="en-US" altLang="en-US" sz="2400" b="1" dirty="0" smtClean="0">
              <a:solidFill>
                <a:schemeClr val="tx1"/>
              </a:solidFill>
            </a:rPr>
            <a:t> grades, as indicated</a:t>
          </a:r>
          <a:endParaRPr lang="en-US" sz="2400" b="1" dirty="0">
            <a:solidFill>
              <a:schemeClr val="tx1"/>
            </a:solidFill>
          </a:endParaRPr>
        </a:p>
      </dgm:t>
    </dgm:pt>
    <dgm:pt modelId="{64981F0D-FD0D-41F9-8B72-F15A9DC40EF4}" type="parTrans" cxnId="{A9F9A3AD-8460-4895-A98C-60B6B1DBD7F1}">
      <dgm:prSet/>
      <dgm:spPr/>
      <dgm:t>
        <a:bodyPr/>
        <a:lstStyle/>
        <a:p>
          <a:endParaRPr lang="en-US"/>
        </a:p>
      </dgm:t>
    </dgm:pt>
    <dgm:pt modelId="{1063B436-6CDB-4EB4-9062-5C79CD5ABAA9}" type="sibTrans" cxnId="{A9F9A3AD-8460-4895-A98C-60B6B1DBD7F1}">
      <dgm:prSet/>
      <dgm:spPr/>
      <dgm:t>
        <a:bodyPr/>
        <a:lstStyle/>
        <a:p>
          <a:endParaRPr lang="en-US"/>
        </a:p>
      </dgm:t>
    </dgm:pt>
    <dgm:pt modelId="{A7E41329-613E-41D2-8FC1-79E3079FC7FD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400" b="1" u="sng" dirty="0" err="1" smtClean="0">
              <a:solidFill>
                <a:schemeClr val="bg1"/>
              </a:solidFill>
            </a:rPr>
            <a:t>Tdap</a:t>
          </a:r>
          <a:r>
            <a:rPr lang="en-US" altLang="en-US" sz="2400" b="1" dirty="0" smtClean="0">
              <a:solidFill>
                <a:schemeClr val="tx1"/>
              </a:solidFill>
            </a:rPr>
            <a:t>: One dose before 7</a:t>
          </a:r>
          <a:r>
            <a:rPr lang="en-US" altLang="en-US" sz="2400" b="1" baseline="30000" dirty="0" smtClean="0">
              <a:solidFill>
                <a:schemeClr val="tx1"/>
              </a:solidFill>
            </a:rPr>
            <a:t>th</a:t>
          </a:r>
          <a:r>
            <a:rPr lang="en-US" altLang="en-US" sz="2400" b="1" dirty="0" smtClean="0">
              <a:solidFill>
                <a:schemeClr val="tx1"/>
              </a:solidFill>
            </a:rPr>
            <a:t> or 12</a:t>
          </a:r>
          <a:r>
            <a:rPr lang="en-US" altLang="en-US" sz="2400" b="1" baseline="30000" dirty="0" smtClean="0">
              <a:solidFill>
                <a:schemeClr val="tx1"/>
              </a:solidFill>
            </a:rPr>
            <a:t>th</a:t>
          </a:r>
          <a:r>
            <a:rPr lang="en-US" altLang="en-US" sz="2400" b="1" dirty="0" smtClean="0">
              <a:solidFill>
                <a:schemeClr val="tx1"/>
              </a:solidFill>
            </a:rPr>
            <a:t> grade entry</a:t>
          </a:r>
        </a:p>
      </dgm:t>
    </dgm:pt>
    <dgm:pt modelId="{7145EBED-ED47-4791-AD83-D900B85E59FF}" type="parTrans" cxnId="{64BB3615-2E0A-4929-9EB8-DA03548581C6}">
      <dgm:prSet/>
      <dgm:spPr/>
      <dgm:t>
        <a:bodyPr/>
        <a:lstStyle/>
        <a:p>
          <a:endParaRPr lang="en-US"/>
        </a:p>
      </dgm:t>
    </dgm:pt>
    <dgm:pt modelId="{B697C0DE-2882-4540-AD9B-B4C56D8081BD}" type="sibTrans" cxnId="{64BB3615-2E0A-4929-9EB8-DA03548581C6}">
      <dgm:prSet/>
      <dgm:spPr/>
      <dgm:t>
        <a:bodyPr/>
        <a:lstStyle/>
        <a:p>
          <a:endParaRPr lang="en-US"/>
        </a:p>
      </dgm:t>
    </dgm:pt>
    <dgm:pt modelId="{EDD3421F-22EE-41D0-9F5F-246B17970D7F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400" b="1" u="sng" dirty="0" smtClean="0">
              <a:solidFill>
                <a:schemeClr val="bg1"/>
              </a:solidFill>
            </a:rPr>
            <a:t>Meningococcal</a:t>
          </a:r>
          <a:r>
            <a:rPr lang="en-US" altLang="en-US" sz="2400" b="1" dirty="0" smtClean="0">
              <a:solidFill>
                <a:schemeClr val="tx1"/>
              </a:solidFill>
            </a:rPr>
            <a:t>:  One dose before 7</a:t>
          </a:r>
          <a:r>
            <a:rPr lang="en-US" altLang="en-US" sz="2400" b="1" baseline="30000" dirty="0" smtClean="0">
              <a:solidFill>
                <a:schemeClr val="tx1"/>
              </a:solidFill>
            </a:rPr>
            <a:t>th</a:t>
          </a:r>
          <a:r>
            <a:rPr lang="en-US" altLang="en-US" sz="2400" b="1" dirty="0" smtClean="0">
              <a:solidFill>
                <a:schemeClr val="tx1"/>
              </a:solidFill>
            </a:rPr>
            <a:t> grade entry; 2</a:t>
          </a:r>
          <a:r>
            <a:rPr lang="en-US" altLang="en-US" sz="2400" b="1" baseline="30000" dirty="0" smtClean="0">
              <a:solidFill>
                <a:schemeClr val="tx1"/>
              </a:solidFill>
            </a:rPr>
            <a:t>nd</a:t>
          </a:r>
          <a:r>
            <a:rPr lang="en-US" altLang="en-US" sz="2400" b="1" dirty="0" smtClean="0">
              <a:solidFill>
                <a:schemeClr val="tx1"/>
              </a:solidFill>
            </a:rPr>
            <a:t> (booster, age appropriate) dose required before 12</a:t>
          </a:r>
          <a:r>
            <a:rPr lang="en-US" altLang="en-US" sz="2400" b="1" baseline="30000" dirty="0" smtClean="0">
              <a:solidFill>
                <a:schemeClr val="tx1"/>
              </a:solidFill>
            </a:rPr>
            <a:t>th</a:t>
          </a:r>
          <a:r>
            <a:rPr lang="en-US" altLang="en-US" sz="2400" b="1" dirty="0" smtClean="0">
              <a:solidFill>
                <a:schemeClr val="tx1"/>
              </a:solidFill>
            </a:rPr>
            <a:t> grade entry</a:t>
          </a:r>
        </a:p>
      </dgm:t>
    </dgm:pt>
    <dgm:pt modelId="{AAA938DB-C2C5-48A0-97AF-D66DA85B00C5}" type="parTrans" cxnId="{3539FCA7-D8D7-4289-A34B-587CE3C077D9}">
      <dgm:prSet/>
      <dgm:spPr/>
      <dgm:t>
        <a:bodyPr/>
        <a:lstStyle/>
        <a:p>
          <a:endParaRPr lang="en-US"/>
        </a:p>
      </dgm:t>
    </dgm:pt>
    <dgm:pt modelId="{77CBAE28-DA4E-43F9-AA15-82B1B8417F37}" type="sibTrans" cxnId="{3539FCA7-D8D7-4289-A34B-587CE3C077D9}">
      <dgm:prSet/>
      <dgm:spPr/>
      <dgm:t>
        <a:bodyPr/>
        <a:lstStyle/>
        <a:p>
          <a:endParaRPr lang="en-US"/>
        </a:p>
      </dgm:t>
    </dgm:pt>
    <dgm:pt modelId="{9D760EAE-7502-4D7A-AE41-A3EA42458F08}" type="pres">
      <dgm:prSet presAssocID="{AF3FCA57-CA1D-4B1E-85B8-8032B2CBA8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F3AD8-37FA-4C34-9C53-5694E2D54F4D}" type="pres">
      <dgm:prSet presAssocID="{B9DE9EFF-8BBE-4BB1-80F3-B5023EED53C0}" presName="parentText" presStyleLbl="node1" presStyleIdx="0" presStyleCnt="4" custScaleY="71733" custLinFactY="773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8D342-3B98-441E-9031-DF08CB2ACE0D}" type="pres">
      <dgm:prSet presAssocID="{1063B436-6CDB-4EB4-9062-5C79CD5ABAA9}" presName="spacer" presStyleCnt="0"/>
      <dgm:spPr/>
    </dgm:pt>
    <dgm:pt modelId="{096D29AD-C847-4331-B5AF-745D934E0728}" type="pres">
      <dgm:prSet presAssocID="{17C63BB3-731E-4864-A07F-85ECD96B40AE}" presName="parentText" presStyleLbl="node1" presStyleIdx="1" presStyleCnt="4" custScaleY="84545" custLinFactY="-861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F958F-FFDC-4BC8-9840-D06F3F9458B0}" type="pres">
      <dgm:prSet presAssocID="{3CFFD668-E37D-42B5-ABD9-D524730AF013}" presName="spacer" presStyleCnt="0"/>
      <dgm:spPr/>
    </dgm:pt>
    <dgm:pt modelId="{7C1445AE-679C-4D88-8A63-C57B234F9D71}" type="pres">
      <dgm:prSet presAssocID="{EDD3421F-22EE-41D0-9F5F-246B17970D7F}" presName="parentText" presStyleLbl="node1" presStyleIdx="2" presStyleCnt="4" custScaleY="76807" custLinFactY="6040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622E1-1563-4690-947B-D56267A25274}" type="pres">
      <dgm:prSet presAssocID="{77CBAE28-DA4E-43F9-AA15-82B1B8417F37}" presName="spacer" presStyleCnt="0"/>
      <dgm:spPr/>
    </dgm:pt>
    <dgm:pt modelId="{E6D4448B-C199-4254-AA59-E1D7233570E6}" type="pres">
      <dgm:prSet presAssocID="{A7E41329-613E-41D2-8FC1-79E3079FC7FD}" presName="parentText" presStyleLbl="node1" presStyleIdx="3" presStyleCnt="4" custScaleY="63265" custLinFactY="-8200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39FCA7-D8D7-4289-A34B-587CE3C077D9}" srcId="{AF3FCA57-CA1D-4B1E-85B8-8032B2CBA8C4}" destId="{EDD3421F-22EE-41D0-9F5F-246B17970D7F}" srcOrd="2" destOrd="0" parTransId="{AAA938DB-C2C5-48A0-97AF-D66DA85B00C5}" sibTransId="{77CBAE28-DA4E-43F9-AA15-82B1B8417F37}"/>
    <dgm:cxn modelId="{A9F9A3AD-8460-4895-A98C-60B6B1DBD7F1}" srcId="{AF3FCA57-CA1D-4B1E-85B8-8032B2CBA8C4}" destId="{B9DE9EFF-8BBE-4BB1-80F3-B5023EED53C0}" srcOrd="0" destOrd="0" parTransId="{64981F0D-FD0D-41F9-8B72-F15A9DC40EF4}" sibTransId="{1063B436-6CDB-4EB4-9062-5C79CD5ABAA9}"/>
    <dgm:cxn modelId="{00A5F3C4-3B18-4E51-B72F-FF7206AC6025}" srcId="{AF3FCA57-CA1D-4B1E-85B8-8032B2CBA8C4}" destId="{17C63BB3-731E-4864-A07F-85ECD96B40AE}" srcOrd="1" destOrd="0" parTransId="{93BA4D67-3396-44A6-9600-3739EDD5230C}" sibTransId="{3CFFD668-E37D-42B5-ABD9-D524730AF013}"/>
    <dgm:cxn modelId="{E97FDC40-7525-4192-9C47-622D28CE51A6}" type="presOf" srcId="{17C63BB3-731E-4864-A07F-85ECD96B40AE}" destId="{096D29AD-C847-4331-B5AF-745D934E0728}" srcOrd="0" destOrd="0" presId="urn:microsoft.com/office/officeart/2005/8/layout/vList2"/>
    <dgm:cxn modelId="{BA3E62C4-74FD-4DB8-B38F-9C5501F59F31}" type="presOf" srcId="{EDD3421F-22EE-41D0-9F5F-246B17970D7F}" destId="{7C1445AE-679C-4D88-8A63-C57B234F9D71}" srcOrd="0" destOrd="0" presId="urn:microsoft.com/office/officeart/2005/8/layout/vList2"/>
    <dgm:cxn modelId="{64BB3615-2E0A-4929-9EB8-DA03548581C6}" srcId="{AF3FCA57-CA1D-4B1E-85B8-8032B2CBA8C4}" destId="{A7E41329-613E-41D2-8FC1-79E3079FC7FD}" srcOrd="3" destOrd="0" parTransId="{7145EBED-ED47-4791-AD83-D900B85E59FF}" sibTransId="{B697C0DE-2882-4540-AD9B-B4C56D8081BD}"/>
    <dgm:cxn modelId="{093BFA55-60EE-4208-9E84-69A39574EA17}" type="presOf" srcId="{AF3FCA57-CA1D-4B1E-85B8-8032B2CBA8C4}" destId="{9D760EAE-7502-4D7A-AE41-A3EA42458F08}" srcOrd="0" destOrd="0" presId="urn:microsoft.com/office/officeart/2005/8/layout/vList2"/>
    <dgm:cxn modelId="{419BFCAD-863A-4A1C-B701-3A01B689141E}" type="presOf" srcId="{A7E41329-613E-41D2-8FC1-79E3079FC7FD}" destId="{E6D4448B-C199-4254-AA59-E1D7233570E6}" srcOrd="0" destOrd="0" presId="urn:microsoft.com/office/officeart/2005/8/layout/vList2"/>
    <dgm:cxn modelId="{34D5C011-0ACD-4378-B153-80993D976A9C}" type="presOf" srcId="{B9DE9EFF-8BBE-4BB1-80F3-B5023EED53C0}" destId="{F7BF3AD8-37FA-4C34-9C53-5694E2D54F4D}" srcOrd="0" destOrd="0" presId="urn:microsoft.com/office/officeart/2005/8/layout/vList2"/>
    <dgm:cxn modelId="{FAF4E691-8A6A-464A-B003-DCCF3E520591}" type="presParOf" srcId="{9D760EAE-7502-4D7A-AE41-A3EA42458F08}" destId="{F7BF3AD8-37FA-4C34-9C53-5694E2D54F4D}" srcOrd="0" destOrd="0" presId="urn:microsoft.com/office/officeart/2005/8/layout/vList2"/>
    <dgm:cxn modelId="{A6143E4D-CFFD-4B7D-8604-1723A87B00A5}" type="presParOf" srcId="{9D760EAE-7502-4D7A-AE41-A3EA42458F08}" destId="{0AC8D342-3B98-441E-9031-DF08CB2ACE0D}" srcOrd="1" destOrd="0" presId="urn:microsoft.com/office/officeart/2005/8/layout/vList2"/>
    <dgm:cxn modelId="{1456663D-D663-4516-AF8D-34FBB07CD4C1}" type="presParOf" srcId="{9D760EAE-7502-4D7A-AE41-A3EA42458F08}" destId="{096D29AD-C847-4331-B5AF-745D934E0728}" srcOrd="2" destOrd="0" presId="urn:microsoft.com/office/officeart/2005/8/layout/vList2"/>
    <dgm:cxn modelId="{C00191ED-4E4B-4D0F-8047-E8276BA99DDC}" type="presParOf" srcId="{9D760EAE-7502-4D7A-AE41-A3EA42458F08}" destId="{D1BF958F-FFDC-4BC8-9840-D06F3F9458B0}" srcOrd="3" destOrd="0" presId="urn:microsoft.com/office/officeart/2005/8/layout/vList2"/>
    <dgm:cxn modelId="{DDDFD36F-7A2E-49BB-B2BE-C91362AF7425}" type="presParOf" srcId="{9D760EAE-7502-4D7A-AE41-A3EA42458F08}" destId="{7C1445AE-679C-4D88-8A63-C57B234F9D71}" srcOrd="4" destOrd="0" presId="urn:microsoft.com/office/officeart/2005/8/layout/vList2"/>
    <dgm:cxn modelId="{FCCB4E1C-13F1-418B-B5A3-B47A5A829D88}" type="presParOf" srcId="{9D760EAE-7502-4D7A-AE41-A3EA42458F08}" destId="{245622E1-1563-4690-947B-D56267A25274}" srcOrd="5" destOrd="0" presId="urn:microsoft.com/office/officeart/2005/8/layout/vList2"/>
    <dgm:cxn modelId="{A090B21B-54F2-4324-99F0-D30DF5A91FA1}" type="presParOf" srcId="{9D760EAE-7502-4D7A-AE41-A3EA42458F08}" destId="{E6D4448B-C199-4254-AA59-E1D7233570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8D78FA-5FC9-4A45-9A49-BF27E35E0FC7}" type="doc">
      <dgm:prSet loTypeId="urn:diagrams.loki3.com/VaryingWidthList+Icon" loCatId="list" qsTypeId="urn:microsoft.com/office/officeart/2005/8/quickstyle/simple1" qsCatId="simple" csTypeId="urn:microsoft.com/office/officeart/2005/8/colors/colorful1" csCatId="colorful" phldr="1"/>
      <dgm:spPr/>
    </dgm:pt>
    <dgm:pt modelId="{62737D46-119A-48B5-9C70-E2FA4198A789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800" b="1" dirty="0" smtClean="0">
              <a:solidFill>
                <a:schemeClr val="tx1"/>
              </a:solidFill>
            </a:rPr>
            <a:t>The provisions of this rule may not apply if a child has a valid medical contraindication or precaution to a particular vaccine</a:t>
          </a:r>
          <a:endParaRPr lang="en-US" sz="2800" b="1" dirty="0">
            <a:solidFill>
              <a:schemeClr val="tx1"/>
            </a:solidFill>
          </a:endParaRPr>
        </a:p>
      </dgm:t>
    </dgm:pt>
    <dgm:pt modelId="{18DF2AC4-EEB1-470B-BC6F-300222554930}" type="parTrans" cxnId="{508241AB-0F33-42B4-ADE0-A2F15D90008D}">
      <dgm:prSet/>
      <dgm:spPr/>
      <dgm:t>
        <a:bodyPr/>
        <a:lstStyle/>
        <a:p>
          <a:endParaRPr lang="en-US"/>
        </a:p>
      </dgm:t>
    </dgm:pt>
    <dgm:pt modelId="{73171EA4-110E-4A0F-A2EB-CDDC9637FF04}" type="sibTrans" cxnId="{508241AB-0F33-42B4-ADE0-A2F15D90008D}">
      <dgm:prSet/>
      <dgm:spPr/>
      <dgm:t>
        <a:bodyPr/>
        <a:lstStyle/>
        <a:p>
          <a:endParaRPr lang="en-US"/>
        </a:p>
      </dgm:t>
    </dgm:pt>
    <dgm:pt modelId="{86CD06FE-4910-447D-8C5D-4059580AAB43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Medical exemption request must be from a physician who has treated or examined the child and submitted to the local health officer in the county where the child will attend school</a:t>
          </a:r>
          <a:endParaRPr lang="en-US" sz="2800" b="1" dirty="0">
            <a:solidFill>
              <a:schemeClr val="tx1"/>
            </a:solidFill>
          </a:endParaRPr>
        </a:p>
      </dgm:t>
    </dgm:pt>
    <dgm:pt modelId="{2B1EB780-5458-4461-963B-9408080346C7}" type="parTrans" cxnId="{C4CD631D-9AF8-4D13-8966-462BC35F4B99}">
      <dgm:prSet/>
      <dgm:spPr/>
      <dgm:t>
        <a:bodyPr/>
        <a:lstStyle/>
        <a:p>
          <a:endParaRPr lang="en-US"/>
        </a:p>
      </dgm:t>
    </dgm:pt>
    <dgm:pt modelId="{DB1F4D9A-D0AA-4D58-954A-F26E49F6F5C9}" type="sibTrans" cxnId="{C4CD631D-9AF8-4D13-8966-462BC35F4B99}">
      <dgm:prSet/>
      <dgm:spPr/>
      <dgm:t>
        <a:bodyPr/>
        <a:lstStyle/>
        <a:p>
          <a:endParaRPr lang="en-US"/>
        </a:p>
      </dgm:t>
    </dgm:pt>
    <dgm:pt modelId="{6D9E537C-C4CB-47BB-B403-A53AE2547D9D}" type="pres">
      <dgm:prSet presAssocID="{8C8D78FA-5FC9-4A45-9A49-BF27E35E0FC7}" presName="Name0" presStyleCnt="0">
        <dgm:presLayoutVars>
          <dgm:resizeHandles/>
        </dgm:presLayoutVars>
      </dgm:prSet>
      <dgm:spPr/>
    </dgm:pt>
    <dgm:pt modelId="{5DDF2554-1B98-4798-B52A-BC1CDAC98610}" type="pres">
      <dgm:prSet presAssocID="{62737D46-119A-48B5-9C70-E2FA4198A789}" presName="text" presStyleLbl="node1" presStyleIdx="0" presStyleCnt="2" custLinFactNeighborX="-283" custLinFactNeighborY="-45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E0359-E6BC-47D5-AC49-FB8DEC6CE16D}" type="pres">
      <dgm:prSet presAssocID="{73171EA4-110E-4A0F-A2EB-CDDC9637FF04}" presName="space" presStyleCnt="0"/>
      <dgm:spPr/>
    </dgm:pt>
    <dgm:pt modelId="{E95B697E-02AA-44C3-B67C-49BA99F92952}" type="pres">
      <dgm:prSet presAssocID="{86CD06FE-4910-447D-8C5D-4059580AAB4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8241AB-0F33-42B4-ADE0-A2F15D90008D}" srcId="{8C8D78FA-5FC9-4A45-9A49-BF27E35E0FC7}" destId="{62737D46-119A-48B5-9C70-E2FA4198A789}" srcOrd="0" destOrd="0" parTransId="{18DF2AC4-EEB1-470B-BC6F-300222554930}" sibTransId="{73171EA4-110E-4A0F-A2EB-CDDC9637FF04}"/>
    <dgm:cxn modelId="{C4CD631D-9AF8-4D13-8966-462BC35F4B99}" srcId="{8C8D78FA-5FC9-4A45-9A49-BF27E35E0FC7}" destId="{86CD06FE-4910-447D-8C5D-4059580AAB43}" srcOrd="1" destOrd="0" parTransId="{2B1EB780-5458-4461-963B-9408080346C7}" sibTransId="{DB1F4D9A-D0AA-4D58-954A-F26E49F6F5C9}"/>
    <dgm:cxn modelId="{C5D98F81-7B62-4406-8433-D1BAC1C80E31}" type="presOf" srcId="{8C8D78FA-5FC9-4A45-9A49-BF27E35E0FC7}" destId="{6D9E537C-C4CB-47BB-B403-A53AE2547D9D}" srcOrd="0" destOrd="0" presId="urn:diagrams.loki3.com/VaryingWidthList+Icon"/>
    <dgm:cxn modelId="{853EF7A0-D7BC-450F-BFD9-000B0057C167}" type="presOf" srcId="{62737D46-119A-48B5-9C70-E2FA4198A789}" destId="{5DDF2554-1B98-4798-B52A-BC1CDAC98610}" srcOrd="0" destOrd="0" presId="urn:diagrams.loki3.com/VaryingWidthList+Icon"/>
    <dgm:cxn modelId="{B3FADB89-7282-4654-A2C9-562D59F1E758}" type="presOf" srcId="{86CD06FE-4910-447D-8C5D-4059580AAB43}" destId="{E95B697E-02AA-44C3-B67C-49BA99F92952}" srcOrd="0" destOrd="0" presId="urn:diagrams.loki3.com/VaryingWidthList+Icon"/>
    <dgm:cxn modelId="{7653380A-4F40-4350-9DFE-68763FA19181}" type="presParOf" srcId="{6D9E537C-C4CB-47BB-B403-A53AE2547D9D}" destId="{5DDF2554-1B98-4798-B52A-BC1CDAC98610}" srcOrd="0" destOrd="0" presId="urn:diagrams.loki3.com/VaryingWidthList+Icon"/>
    <dgm:cxn modelId="{FDC947E1-C20C-42A2-BE8A-EE8B5C9CE7E3}" type="presParOf" srcId="{6D9E537C-C4CB-47BB-B403-A53AE2547D9D}" destId="{410E0359-E6BC-47D5-AC49-FB8DEC6CE16D}" srcOrd="1" destOrd="0" presId="urn:diagrams.loki3.com/VaryingWidthList+Icon"/>
    <dgm:cxn modelId="{A4F9802B-5F61-4A14-AC0E-A9486F4CFF8E}" type="presParOf" srcId="{6D9E537C-C4CB-47BB-B403-A53AE2547D9D}" destId="{E95B697E-02AA-44C3-B67C-49BA99F92952}" srcOrd="2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5FF940-5D5F-4568-9B8E-BA58844DE1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CD8FF8-D914-406B-95CD-19932510A801}">
      <dgm:prSet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    Weakened immune system due to a permanent or temporary    condition – e.g. certain diseases, medications, cancer, chemotherapy, radiation treatment, etc. </a:t>
          </a:r>
        </a:p>
      </dgm:t>
    </dgm:pt>
    <dgm:pt modelId="{4964505B-A501-449F-AF5E-8E50425EA28D}" type="parTrans" cxnId="{46031BBE-8A10-4E6C-91DA-F5FF69ACAD9E}">
      <dgm:prSet/>
      <dgm:spPr/>
      <dgm:t>
        <a:bodyPr/>
        <a:lstStyle/>
        <a:p>
          <a:endParaRPr lang="en-US"/>
        </a:p>
      </dgm:t>
    </dgm:pt>
    <dgm:pt modelId="{92159470-7BA6-4720-9D95-1E241E125247}" type="sibTrans" cxnId="{46031BBE-8A10-4E6C-91DA-F5FF69ACAD9E}">
      <dgm:prSet/>
      <dgm:spPr/>
      <dgm:t>
        <a:bodyPr/>
        <a:lstStyle/>
        <a:p>
          <a:endParaRPr lang="en-US"/>
        </a:p>
      </dgm:t>
    </dgm:pt>
    <dgm:pt modelId="{94D86129-DC92-40E9-8DD6-8F92BFCBEC60}">
      <dgm:prSet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    Severe allergy to a vaccine component</a:t>
          </a:r>
          <a:endParaRPr lang="en-US" sz="2400" b="1" dirty="0">
            <a:solidFill>
              <a:schemeClr val="bg1"/>
            </a:solidFill>
          </a:endParaRPr>
        </a:p>
      </dgm:t>
    </dgm:pt>
    <dgm:pt modelId="{FAD7A823-D01B-44F7-A8EC-825B2944833C}" type="parTrans" cxnId="{B63E758F-D7AF-4F68-B247-86DBD03452E0}">
      <dgm:prSet/>
      <dgm:spPr/>
      <dgm:t>
        <a:bodyPr/>
        <a:lstStyle/>
        <a:p>
          <a:endParaRPr lang="en-US"/>
        </a:p>
      </dgm:t>
    </dgm:pt>
    <dgm:pt modelId="{A423449A-15F4-4E36-B504-F06DD088F5C7}" type="sibTrans" cxnId="{B63E758F-D7AF-4F68-B247-86DBD03452E0}">
      <dgm:prSet/>
      <dgm:spPr/>
      <dgm:t>
        <a:bodyPr/>
        <a:lstStyle/>
        <a:p>
          <a:endParaRPr lang="en-US"/>
        </a:p>
      </dgm:t>
    </dgm:pt>
    <dgm:pt modelId="{DF7FA750-EFAD-4DB8-9D85-2395C0EC063C}">
      <dgm:prSet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    Serious adverse event associated with a previous vaccination</a:t>
          </a:r>
          <a:endParaRPr lang="en-US" sz="2400" b="1" dirty="0">
            <a:solidFill>
              <a:schemeClr val="bg1"/>
            </a:solidFill>
          </a:endParaRPr>
        </a:p>
      </dgm:t>
    </dgm:pt>
    <dgm:pt modelId="{F4F3F9C0-17E3-41F9-8564-84A0E35867FC}" type="parTrans" cxnId="{8D626FCD-91B2-4CB6-9D31-6B5B5B4A3C36}">
      <dgm:prSet/>
      <dgm:spPr/>
      <dgm:t>
        <a:bodyPr/>
        <a:lstStyle/>
        <a:p>
          <a:endParaRPr lang="en-US"/>
        </a:p>
      </dgm:t>
    </dgm:pt>
    <dgm:pt modelId="{94EB13E6-51C3-4EC3-8328-AD53926843ED}" type="sibTrans" cxnId="{8D626FCD-91B2-4CB6-9D31-6B5B5B4A3C36}">
      <dgm:prSet/>
      <dgm:spPr/>
      <dgm:t>
        <a:bodyPr/>
        <a:lstStyle/>
        <a:p>
          <a:endParaRPr lang="en-US"/>
        </a:p>
      </dgm:t>
    </dgm:pt>
    <dgm:pt modelId="{E0E794C0-AEAC-4A56-878D-ACDD5EBD7D0C}" type="pres">
      <dgm:prSet presAssocID="{DA5FF940-5D5F-4568-9B8E-BA58844DE1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F3D446-D988-4C5B-9AE2-D20D2DCF56E2}" type="pres">
      <dgm:prSet presAssocID="{DF7FA750-EFAD-4DB8-9D85-2395C0EC063C}" presName="parentText" presStyleLbl="node1" presStyleIdx="0" presStyleCnt="3" custLinFactY="200898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6F962-416A-45CF-960B-36FC161057E6}" type="pres">
      <dgm:prSet presAssocID="{94EB13E6-51C3-4EC3-8328-AD53926843ED}" presName="spacer" presStyleCnt="0"/>
      <dgm:spPr/>
    </dgm:pt>
    <dgm:pt modelId="{F4105C91-6B89-4A0A-B536-D2845484DF0F}" type="pres">
      <dgm:prSet presAssocID="{94D86129-DC92-40E9-8DD6-8F92BFCBEC60}" presName="parentText" presStyleLbl="node1" presStyleIdx="1" presStyleCnt="3" custLinFactNeighborY="39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C4A2D-F218-4C48-AC97-23780591E46E}" type="pres">
      <dgm:prSet presAssocID="{A423449A-15F4-4E36-B504-F06DD088F5C7}" presName="spacer" presStyleCnt="0"/>
      <dgm:spPr/>
    </dgm:pt>
    <dgm:pt modelId="{E2DC446D-C2FE-4FC8-BDF6-4B51D0684256}" type="pres">
      <dgm:prSet presAssocID="{64CD8FF8-D914-406B-95CD-19932510A801}" presName="parentText" presStyleLbl="node1" presStyleIdx="2" presStyleCnt="3" custLinFactY="-201063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9ACABA-1DFF-460B-AA46-A284FEB46462}" type="presOf" srcId="{64CD8FF8-D914-406B-95CD-19932510A801}" destId="{E2DC446D-C2FE-4FC8-BDF6-4B51D0684256}" srcOrd="0" destOrd="0" presId="urn:microsoft.com/office/officeart/2005/8/layout/vList2"/>
    <dgm:cxn modelId="{CED00EA0-0FFD-4AE8-B81F-2FAB67DF9CAE}" type="presOf" srcId="{94D86129-DC92-40E9-8DD6-8F92BFCBEC60}" destId="{F4105C91-6B89-4A0A-B536-D2845484DF0F}" srcOrd="0" destOrd="0" presId="urn:microsoft.com/office/officeart/2005/8/layout/vList2"/>
    <dgm:cxn modelId="{FCCFBEE9-5409-4B7A-8F8D-D03A9EA994A8}" type="presOf" srcId="{DA5FF940-5D5F-4568-9B8E-BA58844DE119}" destId="{E0E794C0-AEAC-4A56-878D-ACDD5EBD7D0C}" srcOrd="0" destOrd="0" presId="urn:microsoft.com/office/officeart/2005/8/layout/vList2"/>
    <dgm:cxn modelId="{8D626FCD-91B2-4CB6-9D31-6B5B5B4A3C36}" srcId="{DA5FF940-5D5F-4568-9B8E-BA58844DE119}" destId="{DF7FA750-EFAD-4DB8-9D85-2395C0EC063C}" srcOrd="0" destOrd="0" parTransId="{F4F3F9C0-17E3-41F9-8564-84A0E35867FC}" sibTransId="{94EB13E6-51C3-4EC3-8328-AD53926843ED}"/>
    <dgm:cxn modelId="{B63E758F-D7AF-4F68-B247-86DBD03452E0}" srcId="{DA5FF940-5D5F-4568-9B8E-BA58844DE119}" destId="{94D86129-DC92-40E9-8DD6-8F92BFCBEC60}" srcOrd="1" destOrd="0" parTransId="{FAD7A823-D01B-44F7-A8EC-825B2944833C}" sibTransId="{A423449A-15F4-4E36-B504-F06DD088F5C7}"/>
    <dgm:cxn modelId="{46031BBE-8A10-4E6C-91DA-F5FF69ACAD9E}" srcId="{DA5FF940-5D5F-4568-9B8E-BA58844DE119}" destId="{64CD8FF8-D914-406B-95CD-19932510A801}" srcOrd="2" destOrd="0" parTransId="{4964505B-A501-449F-AF5E-8E50425EA28D}" sibTransId="{92159470-7BA6-4720-9D95-1E241E125247}"/>
    <dgm:cxn modelId="{0343EB2B-FA4F-4D32-BCF0-74F7DC63A864}" type="presOf" srcId="{DF7FA750-EFAD-4DB8-9D85-2395C0EC063C}" destId="{4FF3D446-D988-4C5B-9AE2-D20D2DCF56E2}" srcOrd="0" destOrd="0" presId="urn:microsoft.com/office/officeart/2005/8/layout/vList2"/>
    <dgm:cxn modelId="{62AC5921-2F3B-4023-9619-41FE91B6920F}" type="presParOf" srcId="{E0E794C0-AEAC-4A56-878D-ACDD5EBD7D0C}" destId="{4FF3D446-D988-4C5B-9AE2-D20D2DCF56E2}" srcOrd="0" destOrd="0" presId="urn:microsoft.com/office/officeart/2005/8/layout/vList2"/>
    <dgm:cxn modelId="{A897B626-50DD-4956-B457-93819FA13C58}" type="presParOf" srcId="{E0E794C0-AEAC-4A56-878D-ACDD5EBD7D0C}" destId="{7466F962-416A-45CF-960B-36FC161057E6}" srcOrd="1" destOrd="0" presId="urn:microsoft.com/office/officeart/2005/8/layout/vList2"/>
    <dgm:cxn modelId="{BF747C0E-5991-456B-90A3-0DEDFAC82ECB}" type="presParOf" srcId="{E0E794C0-AEAC-4A56-878D-ACDD5EBD7D0C}" destId="{F4105C91-6B89-4A0A-B536-D2845484DF0F}" srcOrd="2" destOrd="0" presId="urn:microsoft.com/office/officeart/2005/8/layout/vList2"/>
    <dgm:cxn modelId="{7FCD8D2C-81D9-40CB-9646-AF5E16059417}" type="presParOf" srcId="{E0E794C0-AEAC-4A56-878D-ACDD5EBD7D0C}" destId="{DCCC4A2D-F218-4C48-AC97-23780591E46E}" srcOrd="3" destOrd="0" presId="urn:microsoft.com/office/officeart/2005/8/layout/vList2"/>
    <dgm:cxn modelId="{24262FBE-ACB8-4674-9AD6-54623EFC21E4}" type="presParOf" srcId="{E0E794C0-AEAC-4A56-878D-ACDD5EBD7D0C}" destId="{E2DC446D-C2FE-4FC8-BDF6-4B51D06842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F76597-14F1-447D-B6A1-A39F27E58F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F1D990-A399-44BC-8E32-1100BADA1A35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   which vaccine or vaccines the child should be exempt from receiving</a:t>
          </a:r>
        </a:p>
      </dgm:t>
    </dgm:pt>
    <dgm:pt modelId="{BD2D7CDE-D21F-4E50-A555-F54F8B3FFFE5}" type="parTrans" cxnId="{3014F80B-4417-4C57-B8B4-E991A2918452}">
      <dgm:prSet/>
      <dgm:spPr/>
      <dgm:t>
        <a:bodyPr/>
        <a:lstStyle/>
        <a:p>
          <a:endParaRPr lang="en-US"/>
        </a:p>
      </dgm:t>
    </dgm:pt>
    <dgm:pt modelId="{1C8465CB-D818-4D01-861F-CC460C35EFC5}" type="sibTrans" cxnId="{3014F80B-4417-4C57-B8B4-E991A2918452}">
      <dgm:prSet/>
      <dgm:spPr/>
      <dgm:t>
        <a:bodyPr/>
        <a:lstStyle/>
        <a:p>
          <a:endParaRPr lang="en-US"/>
        </a:p>
      </dgm:t>
    </dgm:pt>
    <dgm:pt modelId="{994E03C0-A901-42FD-82C7-A46DED7AA2FB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   an explanation of the medical contraindication or precaution relied upon to make the request</a:t>
          </a:r>
        </a:p>
      </dgm:t>
    </dgm:pt>
    <dgm:pt modelId="{FF68361B-58F8-4C1D-BAD5-7746C2AAB46B}" type="parTrans" cxnId="{81A45484-4F3A-4972-B3E1-B2707E5B1627}">
      <dgm:prSet/>
      <dgm:spPr/>
      <dgm:t>
        <a:bodyPr/>
        <a:lstStyle/>
        <a:p>
          <a:endParaRPr lang="en-US"/>
        </a:p>
      </dgm:t>
    </dgm:pt>
    <dgm:pt modelId="{CF51EE37-48AC-4093-8A3C-7EF5B13EE7E0}" type="sibTrans" cxnId="{81A45484-4F3A-4972-B3E1-B2707E5B1627}">
      <dgm:prSet/>
      <dgm:spPr/>
      <dgm:t>
        <a:bodyPr/>
        <a:lstStyle/>
        <a:p>
          <a:endParaRPr lang="en-US"/>
        </a:p>
      </dgm:t>
    </dgm:pt>
    <dgm:pt modelId="{F6B8DF79-DCC8-451A-8B38-83D5A467BA4A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   whether the exemption is permanent or temporary  </a:t>
          </a:r>
          <a:endParaRPr lang="en-US" sz="2800" b="1" dirty="0">
            <a:solidFill>
              <a:schemeClr val="bg1"/>
            </a:solidFill>
          </a:endParaRPr>
        </a:p>
      </dgm:t>
    </dgm:pt>
    <dgm:pt modelId="{CEFF0BA0-AE08-4353-AA06-43EAC2EF49AB}" type="parTrans" cxnId="{60F03DB2-9BF8-4FFB-ADF6-8C24F0054B2C}">
      <dgm:prSet/>
      <dgm:spPr/>
      <dgm:t>
        <a:bodyPr/>
        <a:lstStyle/>
        <a:p>
          <a:endParaRPr lang="en-US"/>
        </a:p>
      </dgm:t>
    </dgm:pt>
    <dgm:pt modelId="{D638DAF3-FC0C-475B-9616-982C0A35B4F7}" type="sibTrans" cxnId="{60F03DB2-9BF8-4FFB-ADF6-8C24F0054B2C}">
      <dgm:prSet/>
      <dgm:spPr/>
      <dgm:t>
        <a:bodyPr/>
        <a:lstStyle/>
        <a:p>
          <a:endParaRPr lang="en-US"/>
        </a:p>
      </dgm:t>
    </dgm:pt>
    <dgm:pt modelId="{0FE0FE7E-67BB-4594-AE97-0C8472A858C9}" type="pres">
      <dgm:prSet presAssocID="{47F76597-14F1-447D-B6A1-A39F27E58F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A6D066-9478-435B-8B04-DBF85EF27C46}" type="pres">
      <dgm:prSet presAssocID="{D1F1D990-A399-44BC-8E32-1100BADA1A35}" presName="parentText" presStyleLbl="node1" presStyleIdx="0" presStyleCnt="3" custScaleY="99002" custLinFactY="-483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54E16-AD10-4393-8652-37E06F67CDE3}" type="pres">
      <dgm:prSet presAssocID="{1C8465CB-D818-4D01-861F-CC460C35EFC5}" presName="spacer" presStyleCnt="0"/>
      <dgm:spPr/>
    </dgm:pt>
    <dgm:pt modelId="{66529D4D-BC94-4BEE-A523-6B247353773C}" type="pres">
      <dgm:prSet presAssocID="{F6B8DF79-DCC8-451A-8B38-83D5A467BA4A}" presName="parentText" presStyleLbl="node1" presStyleIdx="1" presStyleCnt="3" custLinFactY="946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C2B52-BE65-4BC7-A4AA-46CC65E6A71E}" type="pres">
      <dgm:prSet presAssocID="{D638DAF3-FC0C-475B-9616-982C0A35B4F7}" presName="spacer" presStyleCnt="0"/>
      <dgm:spPr/>
    </dgm:pt>
    <dgm:pt modelId="{EE29AF5E-D107-4642-8D65-35ECD7929113}" type="pres">
      <dgm:prSet presAssocID="{994E03C0-A901-42FD-82C7-A46DED7AA2FB}" presName="parentText" presStyleLbl="node1" presStyleIdx="2" presStyleCnt="3" custLinFactY="-100000" custLinFactNeighborY="-1495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3C341B-E18C-49BB-9714-A1C8AC82966E}" type="presOf" srcId="{D1F1D990-A399-44BC-8E32-1100BADA1A35}" destId="{9EA6D066-9478-435B-8B04-DBF85EF27C46}" srcOrd="0" destOrd="0" presId="urn:microsoft.com/office/officeart/2005/8/layout/vList2"/>
    <dgm:cxn modelId="{FB93E4C6-8CB3-4007-B171-A5C23E7EADB1}" type="presOf" srcId="{F6B8DF79-DCC8-451A-8B38-83D5A467BA4A}" destId="{66529D4D-BC94-4BEE-A523-6B247353773C}" srcOrd="0" destOrd="0" presId="urn:microsoft.com/office/officeart/2005/8/layout/vList2"/>
    <dgm:cxn modelId="{81A45484-4F3A-4972-B3E1-B2707E5B1627}" srcId="{47F76597-14F1-447D-B6A1-A39F27E58FD0}" destId="{994E03C0-A901-42FD-82C7-A46DED7AA2FB}" srcOrd="2" destOrd="0" parTransId="{FF68361B-58F8-4C1D-BAD5-7746C2AAB46B}" sibTransId="{CF51EE37-48AC-4093-8A3C-7EF5B13EE7E0}"/>
    <dgm:cxn modelId="{6E84F6D4-9581-4896-9603-16C2792E4843}" type="presOf" srcId="{47F76597-14F1-447D-B6A1-A39F27E58FD0}" destId="{0FE0FE7E-67BB-4594-AE97-0C8472A858C9}" srcOrd="0" destOrd="0" presId="urn:microsoft.com/office/officeart/2005/8/layout/vList2"/>
    <dgm:cxn modelId="{60F03DB2-9BF8-4FFB-ADF6-8C24F0054B2C}" srcId="{47F76597-14F1-447D-B6A1-A39F27E58FD0}" destId="{F6B8DF79-DCC8-451A-8B38-83D5A467BA4A}" srcOrd="1" destOrd="0" parTransId="{CEFF0BA0-AE08-4353-AA06-43EAC2EF49AB}" sibTransId="{D638DAF3-FC0C-475B-9616-982C0A35B4F7}"/>
    <dgm:cxn modelId="{5AC70EF8-0823-4445-9428-249B4ECA6428}" type="presOf" srcId="{994E03C0-A901-42FD-82C7-A46DED7AA2FB}" destId="{EE29AF5E-D107-4642-8D65-35ECD7929113}" srcOrd="0" destOrd="0" presId="urn:microsoft.com/office/officeart/2005/8/layout/vList2"/>
    <dgm:cxn modelId="{3014F80B-4417-4C57-B8B4-E991A2918452}" srcId="{47F76597-14F1-447D-B6A1-A39F27E58FD0}" destId="{D1F1D990-A399-44BC-8E32-1100BADA1A35}" srcOrd="0" destOrd="0" parTransId="{BD2D7CDE-D21F-4E50-A555-F54F8B3FFFE5}" sibTransId="{1C8465CB-D818-4D01-861F-CC460C35EFC5}"/>
    <dgm:cxn modelId="{297E1817-91B5-4EFD-82AC-A43EDB805390}" type="presParOf" srcId="{0FE0FE7E-67BB-4594-AE97-0C8472A858C9}" destId="{9EA6D066-9478-435B-8B04-DBF85EF27C46}" srcOrd="0" destOrd="0" presId="urn:microsoft.com/office/officeart/2005/8/layout/vList2"/>
    <dgm:cxn modelId="{D46B68C8-0253-4912-8CC6-414C86EFD599}" type="presParOf" srcId="{0FE0FE7E-67BB-4594-AE97-0C8472A858C9}" destId="{F0254E16-AD10-4393-8652-37E06F67CDE3}" srcOrd="1" destOrd="0" presId="urn:microsoft.com/office/officeart/2005/8/layout/vList2"/>
    <dgm:cxn modelId="{8D0B27C3-D0BA-4ED4-A78F-925D30026800}" type="presParOf" srcId="{0FE0FE7E-67BB-4594-AE97-0C8472A858C9}" destId="{66529D4D-BC94-4BEE-A523-6B247353773C}" srcOrd="2" destOrd="0" presId="urn:microsoft.com/office/officeart/2005/8/layout/vList2"/>
    <dgm:cxn modelId="{78CEF0E9-5929-4242-994B-2834FAD5EB7B}" type="presParOf" srcId="{0FE0FE7E-67BB-4594-AE97-0C8472A858C9}" destId="{1B3C2B52-BE65-4BC7-A4AA-46CC65E6A71E}" srcOrd="3" destOrd="0" presId="urn:microsoft.com/office/officeart/2005/8/layout/vList2"/>
    <dgm:cxn modelId="{8FECAA89-EA1A-4FA3-B861-96B2A6EF7F38}" type="presParOf" srcId="{0FE0FE7E-67BB-4594-AE97-0C8472A858C9}" destId="{EE29AF5E-D107-4642-8D65-35ECD79291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0E2A01-79AF-4A50-8202-E7F6F79B513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D7EC77-107E-4CA1-B99E-C4DAF6119D1B}">
      <dgm:prSet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cap="none" dirty="0" smtClean="0">
              <a:solidFill>
                <a:schemeClr val="bg1"/>
              </a:solidFill>
            </a:rPr>
            <a:t>Use of experimental or unlicensed products to provide immunization</a:t>
          </a:r>
          <a:r>
            <a:rPr lang="en-US" sz="2000" cap="none" dirty="0" smtClean="0">
              <a:solidFill>
                <a:schemeClr val="bg1"/>
              </a:solidFill>
            </a:rPr>
            <a:t>    </a:t>
          </a:r>
        </a:p>
      </dgm:t>
    </dgm:pt>
    <dgm:pt modelId="{75267B09-CE0A-4D39-9CD1-2B688F728BF4}" type="parTrans" cxnId="{7E44E983-D529-4608-A9E2-B74348DA28C2}">
      <dgm:prSet/>
      <dgm:spPr/>
      <dgm:t>
        <a:bodyPr/>
        <a:lstStyle/>
        <a:p>
          <a:endParaRPr lang="en-US"/>
        </a:p>
      </dgm:t>
    </dgm:pt>
    <dgm:pt modelId="{0906D3D5-74C7-46B8-ACE4-A84D183E94BF}" type="sibTrans" cxnId="{7E44E983-D529-4608-A9E2-B74348DA28C2}">
      <dgm:prSet/>
      <dgm:spPr/>
      <dgm:t>
        <a:bodyPr/>
        <a:lstStyle/>
        <a:p>
          <a:endParaRPr lang="en-US"/>
        </a:p>
      </dgm:t>
    </dgm:pt>
    <dgm:pt modelId="{E1F17534-23B4-448D-9B06-31996A9E393F}">
      <dgm:prSet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cap="none" dirty="0" smtClean="0">
              <a:solidFill>
                <a:schemeClr val="bg1"/>
              </a:solidFill>
            </a:rPr>
            <a:t>Family has history of vaccine reactions</a:t>
          </a:r>
          <a:endParaRPr lang="en-US" sz="2000" b="1" dirty="0">
            <a:solidFill>
              <a:schemeClr val="bg1"/>
            </a:solidFill>
          </a:endParaRPr>
        </a:p>
      </dgm:t>
    </dgm:pt>
    <dgm:pt modelId="{06B7AA8C-F240-46D9-94AA-F1ED747164AF}" type="parTrans" cxnId="{A371D841-C3A5-4DEB-88F5-5008B9C8D13F}">
      <dgm:prSet/>
      <dgm:spPr/>
      <dgm:t>
        <a:bodyPr/>
        <a:lstStyle/>
        <a:p>
          <a:endParaRPr lang="en-US"/>
        </a:p>
      </dgm:t>
    </dgm:pt>
    <dgm:pt modelId="{0DE8F80A-8082-4590-9F12-A0FF494584F6}" type="sibTrans" cxnId="{A371D841-C3A5-4DEB-88F5-5008B9C8D13F}">
      <dgm:prSet/>
      <dgm:spPr/>
      <dgm:t>
        <a:bodyPr/>
        <a:lstStyle/>
        <a:p>
          <a:endParaRPr lang="en-US"/>
        </a:p>
      </dgm:t>
    </dgm:pt>
    <dgm:pt modelId="{533EB80C-A773-4C79-A747-180FA193B278}">
      <dgm:prSet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cap="none" dirty="0" smtClean="0">
              <a:solidFill>
                <a:schemeClr val="bg1"/>
              </a:solidFill>
            </a:rPr>
            <a:t>Requests which incorporate philosophical and religious objections to immunization   </a:t>
          </a:r>
        </a:p>
      </dgm:t>
    </dgm:pt>
    <dgm:pt modelId="{E1D4D2A1-6556-4D35-9D81-47ACFD819FCF}" type="parTrans" cxnId="{111E30F0-BB86-44F0-A3D1-330205AA9518}">
      <dgm:prSet/>
      <dgm:spPr/>
      <dgm:t>
        <a:bodyPr/>
        <a:lstStyle/>
        <a:p>
          <a:endParaRPr lang="en-US"/>
        </a:p>
      </dgm:t>
    </dgm:pt>
    <dgm:pt modelId="{80C021D9-BCB8-4821-BDCD-016D8044778C}" type="sibTrans" cxnId="{111E30F0-BB86-44F0-A3D1-330205AA9518}">
      <dgm:prSet/>
      <dgm:spPr/>
      <dgm:t>
        <a:bodyPr/>
        <a:lstStyle/>
        <a:p>
          <a:endParaRPr lang="en-US"/>
        </a:p>
      </dgm:t>
    </dgm:pt>
    <dgm:pt modelId="{73BE98EA-C7DD-42F8-9137-BB69FF4D7241}">
      <dgm:prSet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cap="none" dirty="0" smtClean="0">
              <a:solidFill>
                <a:schemeClr val="bg1"/>
              </a:solidFill>
            </a:rPr>
            <a:t>Common, non-serious side effect to a previous vaccination</a:t>
          </a:r>
          <a:endParaRPr lang="en-US" sz="2000" b="1" dirty="0">
            <a:solidFill>
              <a:schemeClr val="bg1"/>
            </a:solidFill>
          </a:endParaRPr>
        </a:p>
      </dgm:t>
    </dgm:pt>
    <dgm:pt modelId="{68432E8F-1E3E-49F8-BA4E-7AD486AEFB38}" type="parTrans" cxnId="{CA4BAA52-AAD2-482F-9746-08DF58A6C9F0}">
      <dgm:prSet/>
      <dgm:spPr/>
      <dgm:t>
        <a:bodyPr/>
        <a:lstStyle/>
        <a:p>
          <a:endParaRPr lang="en-US"/>
        </a:p>
      </dgm:t>
    </dgm:pt>
    <dgm:pt modelId="{2147B288-A4CF-4CBD-A699-E36CA46F31E7}" type="sibTrans" cxnId="{CA4BAA52-AAD2-482F-9746-08DF58A6C9F0}">
      <dgm:prSet/>
      <dgm:spPr/>
      <dgm:t>
        <a:bodyPr/>
        <a:lstStyle/>
        <a:p>
          <a:endParaRPr lang="en-US"/>
        </a:p>
      </dgm:t>
    </dgm:pt>
    <dgm:pt modelId="{726FB558-3099-4AF0-A7A4-572C89541EFB}">
      <dgm:prSet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cap="none" dirty="0" smtClean="0">
              <a:solidFill>
                <a:schemeClr val="bg1"/>
              </a:solidFill>
            </a:rPr>
            <a:t>Parental anxiety/adherence to “slow” vaccine schedule and any other reasons not supported by current medical standards</a:t>
          </a:r>
          <a:endParaRPr lang="en-US" sz="2000" b="1" dirty="0">
            <a:solidFill>
              <a:schemeClr val="bg1"/>
            </a:solidFill>
          </a:endParaRPr>
        </a:p>
      </dgm:t>
    </dgm:pt>
    <dgm:pt modelId="{87AE2230-02A8-447C-A013-D150EFAE7CD3}" type="parTrans" cxnId="{AC41AF8A-DCA3-400B-B9C5-9C99BD05926B}">
      <dgm:prSet/>
      <dgm:spPr/>
      <dgm:t>
        <a:bodyPr/>
        <a:lstStyle/>
        <a:p>
          <a:endParaRPr lang="en-US"/>
        </a:p>
      </dgm:t>
    </dgm:pt>
    <dgm:pt modelId="{C3C264A3-B979-49D4-9976-B1077265D3CA}" type="sibTrans" cxnId="{AC41AF8A-DCA3-400B-B9C5-9C99BD05926B}">
      <dgm:prSet/>
      <dgm:spPr/>
      <dgm:t>
        <a:bodyPr/>
        <a:lstStyle/>
        <a:p>
          <a:endParaRPr lang="en-US"/>
        </a:p>
      </dgm:t>
    </dgm:pt>
    <dgm:pt modelId="{AFD02B40-77BE-414D-A265-5282D64F95C1}" type="pres">
      <dgm:prSet presAssocID="{A00E2A01-79AF-4A50-8202-E7F6F79B51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D117C2-E6B0-42A1-A310-AD9F8BB409F3}" type="pres">
      <dgm:prSet presAssocID="{09D7EC77-107E-4CA1-B99E-C4DAF6119D1B}" presName="node" presStyleLbl="node1" presStyleIdx="0" presStyleCnt="5" custScaleY="127159" custLinFactNeighborY="-23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A632B-95D3-468E-A53F-60B54E5EB109}" type="pres">
      <dgm:prSet presAssocID="{0906D3D5-74C7-46B8-ACE4-A84D183E94BF}" presName="sibTrans" presStyleCnt="0"/>
      <dgm:spPr/>
    </dgm:pt>
    <dgm:pt modelId="{9BF5C08B-3257-4EBA-8EBC-1013835B3D8F}" type="pres">
      <dgm:prSet presAssocID="{E1F17534-23B4-448D-9B06-31996A9E393F}" presName="node" presStyleLbl="node1" presStyleIdx="1" presStyleCnt="5" custScaleY="124221" custLinFactNeighborX="17720" custLinFactNeighborY="-23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FB33-9BEE-42E4-945B-BA525F708D4C}" type="pres">
      <dgm:prSet presAssocID="{0DE8F80A-8082-4590-9F12-A0FF494584F6}" presName="sibTrans" presStyleCnt="0"/>
      <dgm:spPr/>
    </dgm:pt>
    <dgm:pt modelId="{7C50CEE2-42B1-441F-A91D-8D3772423B2B}" type="pres">
      <dgm:prSet presAssocID="{533EB80C-A773-4C79-A747-180FA193B278}" presName="node" presStyleLbl="node1" presStyleIdx="2" presStyleCnt="5" custScaleX="131129" custScaleY="151625" custLinFactX="-73904" custLinFactY="6020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46A1D-C934-43DE-B66F-D37044CC10DB}" type="pres">
      <dgm:prSet presAssocID="{80C021D9-BCB8-4821-BDCD-016D8044778C}" presName="sibTrans" presStyleCnt="0"/>
      <dgm:spPr/>
    </dgm:pt>
    <dgm:pt modelId="{3CA534B4-5299-4725-9DFF-E13F7E155924}" type="pres">
      <dgm:prSet presAssocID="{73BE98EA-C7DD-42F8-9137-BB69FF4D7241}" presName="node" presStyleLbl="node1" presStyleIdx="3" presStyleCnt="5" custScaleX="94730" custScaleY="122972" custLinFactX="94146" custLinFactY="-95301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6B5DD-3490-4542-A7A2-C5A480D92FC3}" type="pres">
      <dgm:prSet presAssocID="{2147B288-A4CF-4CBD-A699-E36CA46F31E7}" presName="sibTrans" presStyleCnt="0"/>
      <dgm:spPr/>
    </dgm:pt>
    <dgm:pt modelId="{69391FEA-DA42-432D-B4B4-F92B387A47F2}" type="pres">
      <dgm:prSet presAssocID="{726FB558-3099-4AF0-A7A4-572C89541EFB}" presName="node" presStyleLbl="node1" presStyleIdx="4" presStyleCnt="5" custScaleX="135024" custScaleY="158433" custLinFactNeighborX="32220" custLinFactNeighborY="-8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1318F2-8764-46B8-A6E5-865A12C13A8C}" type="presOf" srcId="{533EB80C-A773-4C79-A747-180FA193B278}" destId="{7C50CEE2-42B1-441F-A91D-8D3772423B2B}" srcOrd="0" destOrd="0" presId="urn:microsoft.com/office/officeart/2005/8/layout/default"/>
    <dgm:cxn modelId="{B4ED1A4B-4F56-48E2-8B64-95A6B89AEF74}" type="presOf" srcId="{E1F17534-23B4-448D-9B06-31996A9E393F}" destId="{9BF5C08B-3257-4EBA-8EBC-1013835B3D8F}" srcOrd="0" destOrd="0" presId="urn:microsoft.com/office/officeart/2005/8/layout/default"/>
    <dgm:cxn modelId="{7E44E983-D529-4608-A9E2-B74348DA28C2}" srcId="{A00E2A01-79AF-4A50-8202-E7F6F79B5137}" destId="{09D7EC77-107E-4CA1-B99E-C4DAF6119D1B}" srcOrd="0" destOrd="0" parTransId="{75267B09-CE0A-4D39-9CD1-2B688F728BF4}" sibTransId="{0906D3D5-74C7-46B8-ACE4-A84D183E94BF}"/>
    <dgm:cxn modelId="{AC41AF8A-DCA3-400B-B9C5-9C99BD05926B}" srcId="{A00E2A01-79AF-4A50-8202-E7F6F79B5137}" destId="{726FB558-3099-4AF0-A7A4-572C89541EFB}" srcOrd="4" destOrd="0" parTransId="{87AE2230-02A8-447C-A013-D150EFAE7CD3}" sibTransId="{C3C264A3-B979-49D4-9976-B1077265D3CA}"/>
    <dgm:cxn modelId="{CA4BAA52-AAD2-482F-9746-08DF58A6C9F0}" srcId="{A00E2A01-79AF-4A50-8202-E7F6F79B5137}" destId="{73BE98EA-C7DD-42F8-9137-BB69FF4D7241}" srcOrd="3" destOrd="0" parTransId="{68432E8F-1E3E-49F8-BA4E-7AD486AEFB38}" sibTransId="{2147B288-A4CF-4CBD-A699-E36CA46F31E7}"/>
    <dgm:cxn modelId="{DE63A9C1-5038-4BDF-B6D0-E162DF4CDDB0}" type="presOf" srcId="{73BE98EA-C7DD-42F8-9137-BB69FF4D7241}" destId="{3CA534B4-5299-4725-9DFF-E13F7E155924}" srcOrd="0" destOrd="0" presId="urn:microsoft.com/office/officeart/2005/8/layout/default"/>
    <dgm:cxn modelId="{E2B50078-D120-4F27-8AB0-0C9863F74C7A}" type="presOf" srcId="{09D7EC77-107E-4CA1-B99E-C4DAF6119D1B}" destId="{C5D117C2-E6B0-42A1-A310-AD9F8BB409F3}" srcOrd="0" destOrd="0" presId="urn:microsoft.com/office/officeart/2005/8/layout/default"/>
    <dgm:cxn modelId="{A371D841-C3A5-4DEB-88F5-5008B9C8D13F}" srcId="{A00E2A01-79AF-4A50-8202-E7F6F79B5137}" destId="{E1F17534-23B4-448D-9B06-31996A9E393F}" srcOrd="1" destOrd="0" parTransId="{06B7AA8C-F240-46D9-94AA-F1ED747164AF}" sibTransId="{0DE8F80A-8082-4590-9F12-A0FF494584F6}"/>
    <dgm:cxn modelId="{F34ECF65-FFD7-4AD6-9115-708803ABB4E5}" type="presOf" srcId="{A00E2A01-79AF-4A50-8202-E7F6F79B5137}" destId="{AFD02B40-77BE-414D-A265-5282D64F95C1}" srcOrd="0" destOrd="0" presId="urn:microsoft.com/office/officeart/2005/8/layout/default"/>
    <dgm:cxn modelId="{0C417D79-C490-4BEE-A9A9-0FD5B651B299}" type="presOf" srcId="{726FB558-3099-4AF0-A7A4-572C89541EFB}" destId="{69391FEA-DA42-432D-B4B4-F92B387A47F2}" srcOrd="0" destOrd="0" presId="urn:microsoft.com/office/officeart/2005/8/layout/default"/>
    <dgm:cxn modelId="{111E30F0-BB86-44F0-A3D1-330205AA9518}" srcId="{A00E2A01-79AF-4A50-8202-E7F6F79B5137}" destId="{533EB80C-A773-4C79-A747-180FA193B278}" srcOrd="2" destOrd="0" parTransId="{E1D4D2A1-6556-4D35-9D81-47ACFD819FCF}" sibTransId="{80C021D9-BCB8-4821-BDCD-016D8044778C}"/>
    <dgm:cxn modelId="{357D3239-AADE-4B12-A5CF-686C3BA346F7}" type="presParOf" srcId="{AFD02B40-77BE-414D-A265-5282D64F95C1}" destId="{C5D117C2-E6B0-42A1-A310-AD9F8BB409F3}" srcOrd="0" destOrd="0" presId="urn:microsoft.com/office/officeart/2005/8/layout/default"/>
    <dgm:cxn modelId="{520AED08-2B65-4F98-89D9-232E5A2DF146}" type="presParOf" srcId="{AFD02B40-77BE-414D-A265-5282D64F95C1}" destId="{D55A632B-95D3-468E-A53F-60B54E5EB109}" srcOrd="1" destOrd="0" presId="urn:microsoft.com/office/officeart/2005/8/layout/default"/>
    <dgm:cxn modelId="{D8C997FE-8AE2-49CC-B120-C931B88A0111}" type="presParOf" srcId="{AFD02B40-77BE-414D-A265-5282D64F95C1}" destId="{9BF5C08B-3257-4EBA-8EBC-1013835B3D8F}" srcOrd="2" destOrd="0" presId="urn:microsoft.com/office/officeart/2005/8/layout/default"/>
    <dgm:cxn modelId="{1E73C42D-A41D-417D-8C09-BBD7FDE75831}" type="presParOf" srcId="{AFD02B40-77BE-414D-A265-5282D64F95C1}" destId="{17BBFB33-9BEE-42E4-945B-BA525F708D4C}" srcOrd="3" destOrd="0" presId="urn:microsoft.com/office/officeart/2005/8/layout/default"/>
    <dgm:cxn modelId="{115AFCCE-3018-4474-8AA5-CF871B67BFF7}" type="presParOf" srcId="{AFD02B40-77BE-414D-A265-5282D64F95C1}" destId="{7C50CEE2-42B1-441F-A91D-8D3772423B2B}" srcOrd="4" destOrd="0" presId="urn:microsoft.com/office/officeart/2005/8/layout/default"/>
    <dgm:cxn modelId="{D0553730-B4A9-4382-AE53-57075AE62462}" type="presParOf" srcId="{AFD02B40-77BE-414D-A265-5282D64F95C1}" destId="{85C46A1D-C934-43DE-B66F-D37044CC10DB}" srcOrd="5" destOrd="0" presId="urn:microsoft.com/office/officeart/2005/8/layout/default"/>
    <dgm:cxn modelId="{FD7C91EF-959C-4C0B-B5B2-40F52E913BC2}" type="presParOf" srcId="{AFD02B40-77BE-414D-A265-5282D64F95C1}" destId="{3CA534B4-5299-4725-9DFF-E13F7E155924}" srcOrd="6" destOrd="0" presId="urn:microsoft.com/office/officeart/2005/8/layout/default"/>
    <dgm:cxn modelId="{07C8A05C-243E-4A82-A47B-9E6EF8995DB4}" type="presParOf" srcId="{AFD02B40-77BE-414D-A265-5282D64F95C1}" destId="{8D26B5DD-3490-4542-A7A2-C5A480D92FC3}" srcOrd="7" destOrd="0" presId="urn:microsoft.com/office/officeart/2005/8/layout/default"/>
    <dgm:cxn modelId="{7CB56FFB-ED84-4E8B-85EA-CB5730B3330D}" type="presParOf" srcId="{AFD02B40-77BE-414D-A265-5282D64F95C1}" destId="{69391FEA-DA42-432D-B4B4-F92B387A47F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867C95-E192-4319-9578-9AE2F91E353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278D215-87C2-43CB-8C23-EEFA925B515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en-US" sz="2400" b="1" dirty="0" smtClean="0">
              <a:solidFill>
                <a:schemeClr val="bg1"/>
              </a:solidFill>
            </a:rPr>
            <a:t>1</a:t>
          </a:r>
          <a:r>
            <a:rPr lang="en-US" altLang="en-US" sz="2000" b="1" dirty="0" smtClean="0">
              <a:solidFill>
                <a:schemeClr val="bg1"/>
              </a:solidFill>
            </a:rPr>
            <a:t>. </a:t>
          </a:r>
        </a:p>
        <a:p>
          <a:r>
            <a:rPr lang="en-US" altLang="en-US" sz="2000" b="1" dirty="0" smtClean="0">
              <a:solidFill>
                <a:schemeClr val="bg1"/>
              </a:solidFill>
            </a:rPr>
            <a:t>Requests for medical exemption from vaccine requirements shall be reviewed and approved or denied initially by the local health officer in the county where the requestor attends school </a:t>
          </a:r>
        </a:p>
      </dgm:t>
    </dgm:pt>
    <dgm:pt modelId="{CB674A9A-84B8-47FB-9EA1-982C35EE0414}" type="parTrans" cxnId="{B65C47B4-0A1A-4AC9-BE0E-8B85942BF23F}">
      <dgm:prSet/>
      <dgm:spPr/>
      <dgm:t>
        <a:bodyPr/>
        <a:lstStyle/>
        <a:p>
          <a:endParaRPr lang="en-US"/>
        </a:p>
      </dgm:t>
    </dgm:pt>
    <dgm:pt modelId="{CE428B35-D325-4CB1-855B-A39B2A641E3F}" type="sibTrans" cxnId="{B65C47B4-0A1A-4AC9-BE0E-8B85942BF23F}">
      <dgm:prSet/>
      <dgm:spPr/>
      <dgm:t>
        <a:bodyPr/>
        <a:lstStyle/>
        <a:p>
          <a:endParaRPr lang="en-US"/>
        </a:p>
      </dgm:t>
    </dgm:pt>
    <dgm:pt modelId="{C268D85E-B55E-4EFD-A862-4494D1F0E39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en-US" sz="2400" b="1" dirty="0" smtClean="0">
              <a:solidFill>
                <a:schemeClr val="bg1"/>
              </a:solidFill>
            </a:rPr>
            <a:t>2</a:t>
          </a:r>
          <a:r>
            <a:rPr lang="en-US" altLang="en-US" sz="2000" b="1" dirty="0" smtClean="0">
              <a:solidFill>
                <a:schemeClr val="bg1"/>
              </a:solidFill>
            </a:rPr>
            <a:t>.</a:t>
          </a:r>
        </a:p>
        <a:p>
          <a:r>
            <a:rPr lang="en-US" altLang="en-US" sz="2000" b="1" dirty="0" smtClean="0">
              <a:solidFill>
                <a:schemeClr val="bg1"/>
              </a:solidFill>
            </a:rPr>
            <a:t>Approval or denial of a request shall be in writing and a copy of the response shall be sent to the State Health Officer</a:t>
          </a:r>
        </a:p>
      </dgm:t>
    </dgm:pt>
    <dgm:pt modelId="{96EEDAA0-AAD6-477F-B506-750964EE4487}" type="parTrans" cxnId="{A0745A39-CE5B-4F96-92F6-36DBD3CF90A6}">
      <dgm:prSet/>
      <dgm:spPr/>
      <dgm:t>
        <a:bodyPr/>
        <a:lstStyle/>
        <a:p>
          <a:endParaRPr lang="en-US"/>
        </a:p>
      </dgm:t>
    </dgm:pt>
    <dgm:pt modelId="{119BE3DE-E4BA-4B6E-9D81-2B740B920E0B}" type="sibTrans" cxnId="{A0745A39-CE5B-4F96-92F6-36DBD3CF90A6}">
      <dgm:prSet/>
      <dgm:spPr/>
      <dgm:t>
        <a:bodyPr/>
        <a:lstStyle/>
        <a:p>
          <a:endParaRPr lang="en-US"/>
        </a:p>
      </dgm:t>
    </dgm:pt>
    <dgm:pt modelId="{704CC172-9DB7-45CE-8C50-0E3C112AD6F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en-US" sz="2400" b="1" dirty="0" smtClean="0">
              <a:solidFill>
                <a:schemeClr val="bg1"/>
              </a:solidFill>
            </a:rPr>
            <a:t>3</a:t>
          </a:r>
          <a:r>
            <a:rPr lang="en-US" altLang="en-US" sz="1800" b="1" dirty="0" smtClean="0">
              <a:solidFill>
                <a:schemeClr val="bg1"/>
              </a:solidFill>
            </a:rPr>
            <a:t>.</a:t>
          </a:r>
        </a:p>
        <a:p>
          <a:r>
            <a:rPr lang="en-US" altLang="en-US" sz="1600" b="1" dirty="0" smtClean="0">
              <a:solidFill>
                <a:schemeClr val="bg1"/>
              </a:solidFill>
            </a:rPr>
            <a:t>Local health officials shall verify that immunization exemptions are entered into the West Virginia Statewide Immunization Information System -- WVSIIS-- to enable support of individuals at increased risk of disease in an outbreak and to aid in disease control and surveillance (10.4)</a:t>
          </a:r>
        </a:p>
      </dgm:t>
    </dgm:pt>
    <dgm:pt modelId="{6437ECED-2632-4443-8427-FEF47A755C48}" type="parTrans" cxnId="{E689A47A-823F-4CF1-BD8E-B8A677CD5376}">
      <dgm:prSet/>
      <dgm:spPr/>
      <dgm:t>
        <a:bodyPr/>
        <a:lstStyle/>
        <a:p>
          <a:endParaRPr lang="en-US"/>
        </a:p>
      </dgm:t>
    </dgm:pt>
    <dgm:pt modelId="{0F2492A5-A861-4821-88BA-50EE51FE7A39}" type="sibTrans" cxnId="{E689A47A-823F-4CF1-BD8E-B8A677CD5376}">
      <dgm:prSet/>
      <dgm:spPr/>
      <dgm:t>
        <a:bodyPr/>
        <a:lstStyle/>
        <a:p>
          <a:endParaRPr lang="en-US"/>
        </a:p>
      </dgm:t>
    </dgm:pt>
    <dgm:pt modelId="{4615AE9B-8C27-4924-A0C5-BF317A6AD2E9}" type="pres">
      <dgm:prSet presAssocID="{46867C95-E192-4319-9578-9AE2F91E353F}" presName="CompostProcess" presStyleCnt="0">
        <dgm:presLayoutVars>
          <dgm:dir/>
          <dgm:resizeHandles val="exact"/>
        </dgm:presLayoutVars>
      </dgm:prSet>
      <dgm:spPr/>
    </dgm:pt>
    <dgm:pt modelId="{C2388430-5908-4E2A-B5F9-41259DB9F067}" type="pres">
      <dgm:prSet presAssocID="{46867C95-E192-4319-9578-9AE2F91E353F}" presName="arrow" presStyleLbl="bgShp" presStyleIdx="0" presStyleCnt="1" custScaleX="114954" custLinFactNeighborX="1347"/>
      <dgm:spPr>
        <a:solidFill>
          <a:srgbClr val="FF0000"/>
        </a:solidFill>
      </dgm:spPr>
    </dgm:pt>
    <dgm:pt modelId="{AB0C696F-B6DA-4582-84FA-2DA57E01F339}" type="pres">
      <dgm:prSet presAssocID="{46867C95-E192-4319-9578-9AE2F91E353F}" presName="linearProcess" presStyleCnt="0"/>
      <dgm:spPr/>
    </dgm:pt>
    <dgm:pt modelId="{BB714D5A-18CD-4118-8FDE-21374D9441C8}" type="pres">
      <dgm:prSet presAssocID="{B278D215-87C2-43CB-8C23-EEFA925B515A}" presName="textNode" presStyleLbl="node1" presStyleIdx="0" presStyleCnt="3" custScaleY="207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0A557-A32D-411F-B8BE-EDEF979653F0}" type="pres">
      <dgm:prSet presAssocID="{CE428B35-D325-4CB1-855B-A39B2A641E3F}" presName="sibTrans" presStyleCnt="0"/>
      <dgm:spPr/>
    </dgm:pt>
    <dgm:pt modelId="{15FC0B8E-1213-49E7-BDEE-825DF9E6AF6F}" type="pres">
      <dgm:prSet presAssocID="{C268D85E-B55E-4EFD-A862-4494D1F0E391}" presName="textNode" presStyleLbl="node1" presStyleIdx="1" presStyleCnt="3" custScaleY="206271" custLinFactNeighborX="-46482" custLinFactNeighborY="-1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6D565-2617-4A4A-8132-13A3BFB347B6}" type="pres">
      <dgm:prSet presAssocID="{119BE3DE-E4BA-4B6E-9D81-2B740B920E0B}" presName="sibTrans" presStyleCnt="0"/>
      <dgm:spPr/>
    </dgm:pt>
    <dgm:pt modelId="{A562BABE-63D8-4B4F-AFA9-F5ABCE9873C2}" type="pres">
      <dgm:prSet presAssocID="{704CC172-9DB7-45CE-8C50-0E3C112AD6F7}" presName="textNode" presStyleLbl="node1" presStyleIdx="2" presStyleCnt="3" custScaleY="206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8657CF-CF0F-43F4-9F42-FC23F6E38B72}" type="presOf" srcId="{B278D215-87C2-43CB-8C23-EEFA925B515A}" destId="{BB714D5A-18CD-4118-8FDE-21374D9441C8}" srcOrd="0" destOrd="0" presId="urn:microsoft.com/office/officeart/2005/8/layout/hProcess9"/>
    <dgm:cxn modelId="{E75E1BAA-22BA-4D71-A515-5E4510F23734}" type="presOf" srcId="{C268D85E-B55E-4EFD-A862-4494D1F0E391}" destId="{15FC0B8E-1213-49E7-BDEE-825DF9E6AF6F}" srcOrd="0" destOrd="0" presId="urn:microsoft.com/office/officeart/2005/8/layout/hProcess9"/>
    <dgm:cxn modelId="{E689A47A-823F-4CF1-BD8E-B8A677CD5376}" srcId="{46867C95-E192-4319-9578-9AE2F91E353F}" destId="{704CC172-9DB7-45CE-8C50-0E3C112AD6F7}" srcOrd="2" destOrd="0" parTransId="{6437ECED-2632-4443-8427-FEF47A755C48}" sibTransId="{0F2492A5-A861-4821-88BA-50EE51FE7A39}"/>
    <dgm:cxn modelId="{753A482A-7CAB-4537-991E-C6E4A2D35A3F}" type="presOf" srcId="{704CC172-9DB7-45CE-8C50-0E3C112AD6F7}" destId="{A562BABE-63D8-4B4F-AFA9-F5ABCE9873C2}" srcOrd="0" destOrd="0" presId="urn:microsoft.com/office/officeart/2005/8/layout/hProcess9"/>
    <dgm:cxn modelId="{A0745A39-CE5B-4F96-92F6-36DBD3CF90A6}" srcId="{46867C95-E192-4319-9578-9AE2F91E353F}" destId="{C268D85E-B55E-4EFD-A862-4494D1F0E391}" srcOrd="1" destOrd="0" parTransId="{96EEDAA0-AAD6-477F-B506-750964EE4487}" sibTransId="{119BE3DE-E4BA-4B6E-9D81-2B740B920E0B}"/>
    <dgm:cxn modelId="{B65C47B4-0A1A-4AC9-BE0E-8B85942BF23F}" srcId="{46867C95-E192-4319-9578-9AE2F91E353F}" destId="{B278D215-87C2-43CB-8C23-EEFA925B515A}" srcOrd="0" destOrd="0" parTransId="{CB674A9A-84B8-47FB-9EA1-982C35EE0414}" sibTransId="{CE428B35-D325-4CB1-855B-A39B2A641E3F}"/>
    <dgm:cxn modelId="{9DF26499-9240-432A-A2E0-16FD1A91343B}" type="presOf" srcId="{46867C95-E192-4319-9578-9AE2F91E353F}" destId="{4615AE9B-8C27-4924-A0C5-BF317A6AD2E9}" srcOrd="0" destOrd="0" presId="urn:microsoft.com/office/officeart/2005/8/layout/hProcess9"/>
    <dgm:cxn modelId="{F729B25B-451B-49E2-A177-AB22952AD657}" type="presParOf" srcId="{4615AE9B-8C27-4924-A0C5-BF317A6AD2E9}" destId="{C2388430-5908-4E2A-B5F9-41259DB9F067}" srcOrd="0" destOrd="0" presId="urn:microsoft.com/office/officeart/2005/8/layout/hProcess9"/>
    <dgm:cxn modelId="{067BA7B4-01A7-45E1-BA1D-45D57F6B9FBC}" type="presParOf" srcId="{4615AE9B-8C27-4924-A0C5-BF317A6AD2E9}" destId="{AB0C696F-B6DA-4582-84FA-2DA57E01F339}" srcOrd="1" destOrd="0" presId="urn:microsoft.com/office/officeart/2005/8/layout/hProcess9"/>
    <dgm:cxn modelId="{6F8EC550-E167-4AB4-B77B-2FDBCE4EB0F9}" type="presParOf" srcId="{AB0C696F-B6DA-4582-84FA-2DA57E01F339}" destId="{BB714D5A-18CD-4118-8FDE-21374D9441C8}" srcOrd="0" destOrd="0" presId="urn:microsoft.com/office/officeart/2005/8/layout/hProcess9"/>
    <dgm:cxn modelId="{8A216563-AFAC-45B2-9582-A8705C0FB60D}" type="presParOf" srcId="{AB0C696F-B6DA-4582-84FA-2DA57E01F339}" destId="{2830A557-A32D-411F-B8BE-EDEF979653F0}" srcOrd="1" destOrd="0" presId="urn:microsoft.com/office/officeart/2005/8/layout/hProcess9"/>
    <dgm:cxn modelId="{7C9F1DF5-927E-4FBD-838B-A273B03A77E7}" type="presParOf" srcId="{AB0C696F-B6DA-4582-84FA-2DA57E01F339}" destId="{15FC0B8E-1213-49E7-BDEE-825DF9E6AF6F}" srcOrd="2" destOrd="0" presId="urn:microsoft.com/office/officeart/2005/8/layout/hProcess9"/>
    <dgm:cxn modelId="{440CA4AB-B5CE-4555-ACEE-686205299F83}" type="presParOf" srcId="{AB0C696F-B6DA-4582-84FA-2DA57E01F339}" destId="{9626D565-2617-4A4A-8132-13A3BFB347B6}" srcOrd="3" destOrd="0" presId="urn:microsoft.com/office/officeart/2005/8/layout/hProcess9"/>
    <dgm:cxn modelId="{093C9D4A-F375-4732-8998-D8C5535A38BC}" type="presParOf" srcId="{AB0C696F-B6DA-4582-84FA-2DA57E01F339}" destId="{A562BABE-63D8-4B4F-AFA9-F5ABCE9873C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C640B3-2A12-4CF2-8226-1EEC3551AF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A96984-13CF-4654-9D46-CB947E2B789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4.</a:t>
          </a:r>
        </a:p>
        <a:p>
          <a:r>
            <a:rPr lang="en-US" sz="2400" b="1" dirty="0" smtClean="0">
              <a:solidFill>
                <a:schemeClr val="bg1"/>
              </a:solidFill>
            </a:rPr>
            <a:t>The local health officer’s decision on a request for a medical exemption from immunization may be reviewed by the State Health Officer</a:t>
          </a:r>
          <a:endParaRPr lang="en-US" sz="2400" b="1" dirty="0">
            <a:solidFill>
              <a:schemeClr val="bg1"/>
            </a:solidFill>
          </a:endParaRPr>
        </a:p>
      </dgm:t>
    </dgm:pt>
    <dgm:pt modelId="{10B0FCD9-550C-4D36-9E2C-FAB3DF4A4ACC}" type="parTrans" cxnId="{83ED4513-F1A5-401F-AFD8-AD42BB2C8B15}">
      <dgm:prSet/>
      <dgm:spPr/>
      <dgm:t>
        <a:bodyPr/>
        <a:lstStyle/>
        <a:p>
          <a:endParaRPr lang="en-US"/>
        </a:p>
      </dgm:t>
    </dgm:pt>
    <dgm:pt modelId="{41C28BC3-2D56-4AF9-B6E0-AD17F437B96B}" type="sibTrans" cxnId="{83ED4513-F1A5-401F-AFD8-AD42BB2C8B15}">
      <dgm:prSet/>
      <dgm:spPr/>
      <dgm:t>
        <a:bodyPr/>
        <a:lstStyle/>
        <a:p>
          <a:endParaRPr lang="en-US"/>
        </a:p>
      </dgm:t>
    </dgm:pt>
    <dgm:pt modelId="{95B53E50-8B83-447D-8DD2-AC15F89962D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5.</a:t>
          </a:r>
        </a:p>
        <a:p>
          <a:r>
            <a:rPr lang="en-US" sz="2400" b="1" dirty="0" smtClean="0">
              <a:solidFill>
                <a:schemeClr val="bg1"/>
              </a:solidFill>
            </a:rPr>
            <a:t>The request for state level review and the State Health Officer’s decision on such requests shall be in writing</a:t>
          </a:r>
          <a:endParaRPr lang="en-US" sz="2400" b="1" dirty="0">
            <a:solidFill>
              <a:schemeClr val="bg1"/>
            </a:solidFill>
          </a:endParaRPr>
        </a:p>
      </dgm:t>
    </dgm:pt>
    <dgm:pt modelId="{BD760A9A-18AF-4919-959A-364EAED5DA0A}" type="parTrans" cxnId="{45BB8867-7739-4087-82E6-BDE7BC3F6297}">
      <dgm:prSet/>
      <dgm:spPr/>
      <dgm:t>
        <a:bodyPr/>
        <a:lstStyle/>
        <a:p>
          <a:endParaRPr lang="en-US"/>
        </a:p>
      </dgm:t>
    </dgm:pt>
    <dgm:pt modelId="{C83F1992-2F88-47C2-88BB-44F885AC4217}" type="sibTrans" cxnId="{45BB8867-7739-4087-82E6-BDE7BC3F6297}">
      <dgm:prSet/>
      <dgm:spPr/>
      <dgm:t>
        <a:bodyPr/>
        <a:lstStyle/>
        <a:p>
          <a:endParaRPr lang="en-US"/>
        </a:p>
      </dgm:t>
    </dgm:pt>
    <dgm:pt modelId="{365A0D64-36F8-47E8-ADC9-A46014BF9C9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6.</a:t>
          </a:r>
        </a:p>
        <a:p>
          <a:r>
            <a:rPr lang="en-US" sz="2400" b="1" dirty="0" smtClean="0">
              <a:solidFill>
                <a:schemeClr val="bg1"/>
              </a:solidFill>
            </a:rPr>
            <a:t>Decisions of the State Health Officer may be appealed as described in procedural rule 64CSR1 </a:t>
          </a:r>
        </a:p>
      </dgm:t>
    </dgm:pt>
    <dgm:pt modelId="{833B432F-F3F3-4790-9164-D62B59CF7F56}" type="parTrans" cxnId="{AB282004-A0B8-489D-B912-F99034B525FE}">
      <dgm:prSet/>
      <dgm:spPr/>
      <dgm:t>
        <a:bodyPr/>
        <a:lstStyle/>
        <a:p>
          <a:endParaRPr lang="en-US"/>
        </a:p>
      </dgm:t>
    </dgm:pt>
    <dgm:pt modelId="{FB3943CC-B4C6-4A05-94AF-AC8520DDB7B4}" type="sibTrans" cxnId="{AB282004-A0B8-489D-B912-F99034B525FE}">
      <dgm:prSet/>
      <dgm:spPr/>
      <dgm:t>
        <a:bodyPr/>
        <a:lstStyle/>
        <a:p>
          <a:endParaRPr lang="en-US"/>
        </a:p>
      </dgm:t>
    </dgm:pt>
    <dgm:pt modelId="{307EAB3D-D668-4D76-913A-C43E603EA6EE}" type="pres">
      <dgm:prSet presAssocID="{80C640B3-2A12-4CF2-8226-1EEC3551AF8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80239C-DF05-4FA6-B06B-B9446D25BA10}" type="pres">
      <dgm:prSet presAssocID="{80C640B3-2A12-4CF2-8226-1EEC3551AF84}" presName="arrow" presStyleLbl="bgShp" presStyleIdx="0" presStyleCnt="1" custScaleX="117647" custLinFactNeighborX="0" custLinFactNeighborY="1834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08DA9219-2A0D-4C98-A5E9-DDE5411E2E09}" type="pres">
      <dgm:prSet presAssocID="{80C640B3-2A12-4CF2-8226-1EEC3551AF84}" presName="linearProcess" presStyleCnt="0"/>
      <dgm:spPr/>
    </dgm:pt>
    <dgm:pt modelId="{131BEFAF-757C-4312-9917-EA32C70E20E1}" type="pres">
      <dgm:prSet presAssocID="{95B53E50-8B83-447D-8DD2-AC15F89962D1}" presName="textNode" presStyleLbl="node1" presStyleIdx="0" presStyleCnt="3" custScaleX="100083" custScaleY="193169" custLinFactX="97239" custLinFactNeighborX="100000" custLinFactNeighborY="-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DE78A-304C-4EE1-BF20-910EB6CC7006}" type="pres">
      <dgm:prSet presAssocID="{C83F1992-2F88-47C2-88BB-44F885AC4217}" presName="sibTrans" presStyleCnt="0"/>
      <dgm:spPr/>
    </dgm:pt>
    <dgm:pt modelId="{D4A0BEAF-2F23-4B7F-B7E5-8F18A385276A}" type="pres">
      <dgm:prSet presAssocID="{365A0D64-36F8-47E8-ADC9-A46014BF9C9A}" presName="textNode" presStyleLbl="node1" presStyleIdx="1" presStyleCnt="3" custScaleX="94102" custScaleY="192051" custLinFactX="97712" custLinFactNeighborX="100000" custLinFactNeighborY="-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FB074-8173-421C-AA39-778E9BE95C26}" type="pres">
      <dgm:prSet presAssocID="{FB3943CC-B4C6-4A05-94AF-AC8520DDB7B4}" presName="sibTrans" presStyleCnt="0"/>
      <dgm:spPr/>
    </dgm:pt>
    <dgm:pt modelId="{FDDDD923-2576-4676-AEB0-D7A29C41D58B}" type="pres">
      <dgm:prSet presAssocID="{35A96984-13CF-4654-9D46-CB947E2B7892}" presName="textNode" presStyleLbl="node1" presStyleIdx="2" presStyleCnt="3" custScaleX="105353" custScaleY="192236" custLinFactX="-300000" custLinFactNeighborX="-301248" custLinFactNeighborY="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75C764-139B-408B-BB64-A8948E98FB1A}" type="presOf" srcId="{95B53E50-8B83-447D-8DD2-AC15F89962D1}" destId="{131BEFAF-757C-4312-9917-EA32C70E20E1}" srcOrd="0" destOrd="0" presId="urn:microsoft.com/office/officeart/2005/8/layout/hProcess9"/>
    <dgm:cxn modelId="{AB282004-A0B8-489D-B912-F99034B525FE}" srcId="{80C640B3-2A12-4CF2-8226-1EEC3551AF84}" destId="{365A0D64-36F8-47E8-ADC9-A46014BF9C9A}" srcOrd="1" destOrd="0" parTransId="{833B432F-F3F3-4790-9164-D62B59CF7F56}" sibTransId="{FB3943CC-B4C6-4A05-94AF-AC8520DDB7B4}"/>
    <dgm:cxn modelId="{6E48E2B9-03D4-437D-BA7F-CD00FD377EA8}" type="presOf" srcId="{365A0D64-36F8-47E8-ADC9-A46014BF9C9A}" destId="{D4A0BEAF-2F23-4B7F-B7E5-8F18A385276A}" srcOrd="0" destOrd="0" presId="urn:microsoft.com/office/officeart/2005/8/layout/hProcess9"/>
    <dgm:cxn modelId="{83ED4513-F1A5-401F-AFD8-AD42BB2C8B15}" srcId="{80C640B3-2A12-4CF2-8226-1EEC3551AF84}" destId="{35A96984-13CF-4654-9D46-CB947E2B7892}" srcOrd="2" destOrd="0" parTransId="{10B0FCD9-550C-4D36-9E2C-FAB3DF4A4ACC}" sibTransId="{41C28BC3-2D56-4AF9-B6E0-AD17F437B96B}"/>
    <dgm:cxn modelId="{9A09E7A0-2FE2-4F47-BC3C-A9ED2625BCB1}" type="presOf" srcId="{80C640B3-2A12-4CF2-8226-1EEC3551AF84}" destId="{307EAB3D-D668-4D76-913A-C43E603EA6EE}" srcOrd="0" destOrd="0" presId="urn:microsoft.com/office/officeart/2005/8/layout/hProcess9"/>
    <dgm:cxn modelId="{45BB8867-7739-4087-82E6-BDE7BC3F6297}" srcId="{80C640B3-2A12-4CF2-8226-1EEC3551AF84}" destId="{95B53E50-8B83-447D-8DD2-AC15F89962D1}" srcOrd="0" destOrd="0" parTransId="{BD760A9A-18AF-4919-959A-364EAED5DA0A}" sibTransId="{C83F1992-2F88-47C2-88BB-44F885AC4217}"/>
    <dgm:cxn modelId="{20DC2EED-3700-4192-A8D9-A57A2D8AA7E9}" type="presOf" srcId="{35A96984-13CF-4654-9D46-CB947E2B7892}" destId="{FDDDD923-2576-4676-AEB0-D7A29C41D58B}" srcOrd="0" destOrd="0" presId="urn:microsoft.com/office/officeart/2005/8/layout/hProcess9"/>
    <dgm:cxn modelId="{7728AF6C-284C-402E-B5E4-CE7476381DE3}" type="presParOf" srcId="{307EAB3D-D668-4D76-913A-C43E603EA6EE}" destId="{DB80239C-DF05-4FA6-B06B-B9446D25BA10}" srcOrd="0" destOrd="0" presId="urn:microsoft.com/office/officeart/2005/8/layout/hProcess9"/>
    <dgm:cxn modelId="{55E4533D-14DB-4277-9B87-94BAB5CC186F}" type="presParOf" srcId="{307EAB3D-D668-4D76-913A-C43E603EA6EE}" destId="{08DA9219-2A0D-4C98-A5E9-DDE5411E2E09}" srcOrd="1" destOrd="0" presId="urn:microsoft.com/office/officeart/2005/8/layout/hProcess9"/>
    <dgm:cxn modelId="{2FBAD446-F28F-4343-870F-B2F54A1C9D24}" type="presParOf" srcId="{08DA9219-2A0D-4C98-A5E9-DDE5411E2E09}" destId="{131BEFAF-757C-4312-9917-EA32C70E20E1}" srcOrd="0" destOrd="0" presId="urn:microsoft.com/office/officeart/2005/8/layout/hProcess9"/>
    <dgm:cxn modelId="{08685AA6-0C52-4F85-B3A8-1EEB1ED74754}" type="presParOf" srcId="{08DA9219-2A0D-4C98-A5E9-DDE5411E2E09}" destId="{640DE78A-304C-4EE1-BF20-910EB6CC7006}" srcOrd="1" destOrd="0" presId="urn:microsoft.com/office/officeart/2005/8/layout/hProcess9"/>
    <dgm:cxn modelId="{BD2188B5-A8BD-42F3-86D4-2CFADC4F9DDB}" type="presParOf" srcId="{08DA9219-2A0D-4C98-A5E9-DDE5411E2E09}" destId="{D4A0BEAF-2F23-4B7F-B7E5-8F18A385276A}" srcOrd="2" destOrd="0" presId="urn:microsoft.com/office/officeart/2005/8/layout/hProcess9"/>
    <dgm:cxn modelId="{2D35489D-7861-4967-B541-3464B330495E}" type="presParOf" srcId="{08DA9219-2A0D-4C98-A5E9-DDE5411E2E09}" destId="{358FB074-8173-421C-AA39-778E9BE95C26}" srcOrd="3" destOrd="0" presId="urn:microsoft.com/office/officeart/2005/8/layout/hProcess9"/>
    <dgm:cxn modelId="{10C2E972-300E-40BD-8431-941F139E9EEB}" type="presParOf" srcId="{08DA9219-2A0D-4C98-A5E9-DDE5411E2E09}" destId="{FDDDD923-2576-4676-AEB0-D7A29C41D58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BEAD19-DAF7-442A-82B7-2BD72B196E4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B62A5-DEA5-4C07-9CBE-4E60212B81BC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400" b="1" dirty="0" smtClean="0">
              <a:solidFill>
                <a:schemeClr val="bg1"/>
              </a:solidFill>
            </a:rPr>
            <a:t>All requests for medical exemption from immunization shall be reviewed.  Determinations are based on current medical science and recommendations from the:</a:t>
          </a:r>
        </a:p>
        <a:p>
          <a:pPr algn="l"/>
          <a:r>
            <a:rPr lang="en-US" sz="2400" b="1" dirty="0" smtClean="0">
              <a:solidFill>
                <a:schemeClr val="bg1"/>
              </a:solidFill>
            </a:rPr>
            <a:t>-  Advisory Committee on                          Immunization Practices (ACIP)</a:t>
          </a:r>
        </a:p>
        <a:p>
          <a:pPr algn="l"/>
          <a:r>
            <a:rPr lang="en-US" sz="2400" b="1" dirty="0" smtClean="0">
              <a:solidFill>
                <a:schemeClr val="bg1"/>
              </a:solidFill>
            </a:rPr>
            <a:t>-  American Academy of       Pediatrics (AAP) </a:t>
          </a:r>
        </a:p>
        <a:p>
          <a:pPr algn="l"/>
          <a:r>
            <a:rPr lang="en-US" sz="2400" b="1" dirty="0" smtClean="0">
              <a:solidFill>
                <a:schemeClr val="bg1"/>
              </a:solidFill>
            </a:rPr>
            <a:t>-  American Academy of Family                           Physicians (AAFP)</a:t>
          </a:r>
        </a:p>
        <a:p>
          <a:pPr algn="ctr"/>
          <a:r>
            <a:rPr lang="en-US" sz="2400" b="1" dirty="0" smtClean="0">
              <a:solidFill>
                <a:schemeClr val="bg1"/>
              </a:solidFill>
            </a:rPr>
            <a:t>10.7.</a:t>
          </a:r>
          <a:endParaRPr lang="en-US" sz="2400" b="1" dirty="0">
            <a:solidFill>
              <a:schemeClr val="bg1"/>
            </a:solidFill>
          </a:endParaRPr>
        </a:p>
      </dgm:t>
    </dgm:pt>
    <dgm:pt modelId="{77403992-D39A-401C-A6A4-7EB751057653}" type="parTrans" cxnId="{604BFB0C-8D4A-4C70-92FF-320ED0C6606A}">
      <dgm:prSet/>
      <dgm:spPr/>
      <dgm:t>
        <a:bodyPr/>
        <a:lstStyle/>
        <a:p>
          <a:endParaRPr lang="en-US"/>
        </a:p>
      </dgm:t>
    </dgm:pt>
    <dgm:pt modelId="{E070F798-FDD3-43A0-B939-F677CA1A1D83}" type="sibTrans" cxnId="{604BFB0C-8D4A-4C70-92FF-320ED0C6606A}">
      <dgm:prSet/>
      <dgm:spPr/>
      <dgm:t>
        <a:bodyPr/>
        <a:lstStyle/>
        <a:p>
          <a:endParaRPr lang="en-US"/>
        </a:p>
      </dgm:t>
    </dgm:pt>
    <dgm:pt modelId="{2D186BC4-E254-4D39-A5B7-2A9A9C2186F7}" type="pres">
      <dgm:prSet presAssocID="{D9BEAD19-DAF7-442A-82B7-2BD72B196E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00E7CA-182F-4098-A7C1-260059FE2D00}" type="pres">
      <dgm:prSet presAssocID="{D9BEAD19-DAF7-442A-82B7-2BD72B196E4D}" presName="vNodes" presStyleCnt="0"/>
      <dgm:spPr/>
    </dgm:pt>
    <dgm:pt modelId="{DC8DB843-DAEF-43C4-BF86-B7DE09C05B44}" type="pres">
      <dgm:prSet presAssocID="{D9BEAD19-DAF7-442A-82B7-2BD72B196E4D}" presName="lastNode" presStyleLbl="node1" presStyleIdx="0" presStyleCnt="1" custScaleX="77011" custScaleY="76104" custLinFactNeighborX="6262" custLinFactNeighborY="-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5FE414-32E9-4AF5-A383-5804ACA0D0E2}" type="presOf" srcId="{80BB62A5-DEA5-4C07-9CBE-4E60212B81BC}" destId="{DC8DB843-DAEF-43C4-BF86-B7DE09C05B44}" srcOrd="0" destOrd="0" presId="urn:microsoft.com/office/officeart/2005/8/layout/equation2"/>
    <dgm:cxn modelId="{604BFB0C-8D4A-4C70-92FF-320ED0C6606A}" srcId="{D9BEAD19-DAF7-442A-82B7-2BD72B196E4D}" destId="{80BB62A5-DEA5-4C07-9CBE-4E60212B81BC}" srcOrd="0" destOrd="0" parTransId="{77403992-D39A-401C-A6A4-7EB751057653}" sibTransId="{E070F798-FDD3-43A0-B939-F677CA1A1D83}"/>
    <dgm:cxn modelId="{11B3B4A1-0626-47AB-87CF-B7D613314099}" type="presOf" srcId="{D9BEAD19-DAF7-442A-82B7-2BD72B196E4D}" destId="{2D186BC4-E254-4D39-A5B7-2A9A9C2186F7}" srcOrd="0" destOrd="0" presId="urn:microsoft.com/office/officeart/2005/8/layout/equation2"/>
    <dgm:cxn modelId="{274551E0-51DE-49EB-8718-932DE1B91546}" type="presParOf" srcId="{2D186BC4-E254-4D39-A5B7-2A9A9C2186F7}" destId="{0900E7CA-182F-4098-A7C1-260059FE2D00}" srcOrd="0" destOrd="0" presId="urn:microsoft.com/office/officeart/2005/8/layout/equation2"/>
    <dgm:cxn modelId="{CB31C300-6F3D-44E0-A6A5-7318F7F39B8A}" type="presParOf" srcId="{2D186BC4-E254-4D39-A5B7-2A9A9C2186F7}" destId="{DC8DB843-DAEF-43C4-BF86-B7DE09C05B44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B3A23-825C-4F5C-B701-3A5EBDE1AC5E}">
      <dsp:nvSpPr>
        <dsp:cNvPr id="0" name=""/>
        <dsp:cNvSpPr/>
      </dsp:nvSpPr>
      <dsp:spPr>
        <a:xfrm>
          <a:off x="0" y="308971"/>
          <a:ext cx="8019498" cy="17325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/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402" tIns="416560" rIns="62240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kern="1200" cap="none" dirty="0" smtClean="0"/>
            <a:t>Compulsory immunization of school children                           </a:t>
          </a:r>
          <a:r>
            <a:rPr lang="en-US" sz="2000" kern="1200" cap="none" dirty="0" smtClean="0"/>
            <a:t>Sets specific vaccine requirements for all children entering school for first time. Covers six diseases: 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cap="none" dirty="0" smtClean="0">
              <a:solidFill>
                <a:srgbClr val="C00000"/>
              </a:solidFill>
            </a:rPr>
            <a:t>Diphtheria, Polio, Measles, Rubella, Tetanus and Pertussis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0" y="308971"/>
        <a:ext cx="8019498" cy="1732500"/>
      </dsp:txXfrm>
    </dsp:sp>
    <dsp:sp modelId="{934E886B-FC40-4806-9D04-C64496595121}">
      <dsp:nvSpPr>
        <dsp:cNvPr id="0" name=""/>
        <dsp:cNvSpPr/>
      </dsp:nvSpPr>
      <dsp:spPr>
        <a:xfrm>
          <a:off x="400974" y="13771"/>
          <a:ext cx="5613648" cy="59040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83" tIns="0" rIns="2121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1987: 	</a:t>
          </a:r>
          <a:r>
            <a:rPr lang="en-US" sz="2400" b="1" kern="1200" cap="none" dirty="0" smtClean="0">
              <a:solidFill>
                <a:schemeClr val="bg1"/>
              </a:solidFill>
            </a:rPr>
            <a:t>WV State Code 16-3-4</a:t>
          </a:r>
        </a:p>
      </dsp:txBody>
      <dsp:txXfrm>
        <a:off x="429795" y="42592"/>
        <a:ext cx="5556006" cy="532758"/>
      </dsp:txXfrm>
    </dsp:sp>
    <dsp:sp modelId="{400E179D-ED2A-4935-886B-F2DA96F4B84F}">
      <dsp:nvSpPr>
        <dsp:cNvPr id="0" name=""/>
        <dsp:cNvSpPr/>
      </dsp:nvSpPr>
      <dsp:spPr>
        <a:xfrm>
          <a:off x="0" y="2444671"/>
          <a:ext cx="8019498" cy="116550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402" tIns="416560" rIns="62240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none" dirty="0" smtClean="0"/>
            <a:t>Three additional vaccines are added for school admission: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cap="none" dirty="0" smtClean="0">
              <a:solidFill>
                <a:srgbClr val="C00000"/>
              </a:solidFill>
            </a:rPr>
            <a:t>Varicella, Hepatitis B, Mumps</a:t>
          </a:r>
          <a:endParaRPr lang="en-US" sz="2000" kern="1200" dirty="0"/>
        </a:p>
      </dsp:txBody>
      <dsp:txXfrm>
        <a:off x="0" y="2444671"/>
        <a:ext cx="8019498" cy="1165500"/>
      </dsp:txXfrm>
    </dsp:sp>
    <dsp:sp modelId="{F4F17913-EC8E-4B56-A76B-E0AA9785D251}">
      <dsp:nvSpPr>
        <dsp:cNvPr id="0" name=""/>
        <dsp:cNvSpPr/>
      </dsp:nvSpPr>
      <dsp:spPr>
        <a:xfrm>
          <a:off x="400974" y="2149471"/>
          <a:ext cx="5613648" cy="59040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83" tIns="0" rIns="2121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dirty="0" smtClean="0">
              <a:solidFill>
                <a:schemeClr val="bg1"/>
              </a:solidFill>
            </a:rPr>
            <a:t>2008:	WV code of state rules 64CSR95</a:t>
          </a:r>
        </a:p>
      </dsp:txBody>
      <dsp:txXfrm>
        <a:off x="429795" y="2178292"/>
        <a:ext cx="5556006" cy="532758"/>
      </dsp:txXfrm>
    </dsp:sp>
    <dsp:sp modelId="{B493EBAE-4C63-4B3E-94BF-882306C40452}">
      <dsp:nvSpPr>
        <dsp:cNvPr id="0" name=""/>
        <dsp:cNvSpPr/>
      </dsp:nvSpPr>
      <dsp:spPr>
        <a:xfrm>
          <a:off x="0" y="4013372"/>
          <a:ext cx="8019498" cy="116550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402" tIns="416560" rIns="62240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none" dirty="0" smtClean="0"/>
            <a:t>Adds two adolescent vaccines: 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cap="none" dirty="0" err="1" smtClean="0">
              <a:solidFill>
                <a:srgbClr val="C00000"/>
              </a:solidFill>
            </a:rPr>
            <a:t>Tdap</a:t>
          </a:r>
          <a:r>
            <a:rPr lang="en-US" sz="2000" kern="1200" cap="none" dirty="0" smtClean="0">
              <a:solidFill>
                <a:srgbClr val="C00000"/>
              </a:solidFill>
            </a:rPr>
            <a:t> &amp; MCV</a:t>
          </a:r>
          <a:endParaRPr lang="en-US" sz="2000" kern="1200" cap="none" dirty="0">
            <a:solidFill>
              <a:srgbClr val="C00000"/>
            </a:solidFill>
          </a:endParaRPr>
        </a:p>
      </dsp:txBody>
      <dsp:txXfrm>
        <a:off x="0" y="4013372"/>
        <a:ext cx="8019498" cy="1165500"/>
      </dsp:txXfrm>
    </dsp:sp>
    <dsp:sp modelId="{E00862F3-A6CC-4FB8-8725-F7163E9AA554}">
      <dsp:nvSpPr>
        <dsp:cNvPr id="0" name=""/>
        <dsp:cNvSpPr/>
      </dsp:nvSpPr>
      <dsp:spPr>
        <a:xfrm>
          <a:off x="374823" y="3744675"/>
          <a:ext cx="5613648" cy="59040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83" tIns="0" rIns="2121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dirty="0" smtClean="0">
              <a:solidFill>
                <a:schemeClr val="bg1"/>
              </a:solidFill>
            </a:rPr>
            <a:t>2011:	WV code of state rules 64CSR95</a:t>
          </a:r>
        </a:p>
      </dsp:txBody>
      <dsp:txXfrm>
        <a:off x="403644" y="3773496"/>
        <a:ext cx="5556006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F3AD8-37FA-4C34-9C53-5694E2D54F4D}">
      <dsp:nvSpPr>
        <dsp:cNvPr id="0" name=""/>
        <dsp:cNvSpPr/>
      </dsp:nvSpPr>
      <dsp:spPr>
        <a:xfrm>
          <a:off x="0" y="1263582"/>
          <a:ext cx="8737600" cy="96684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chemeClr val="bg1"/>
              </a:solidFill>
            </a:rPr>
            <a:t>Proof of vaccination </a:t>
          </a:r>
          <a:r>
            <a:rPr lang="en-US" altLang="en-US" sz="2400" b="1" kern="1200" dirty="0" smtClean="0">
              <a:solidFill>
                <a:schemeClr val="tx1"/>
              </a:solidFill>
            </a:rPr>
            <a:t>shall be presented upon entry to the 7</a:t>
          </a:r>
          <a:r>
            <a:rPr lang="en-US" altLang="en-US" sz="2400" b="1" kern="1200" baseline="30000" dirty="0" smtClean="0">
              <a:solidFill>
                <a:schemeClr val="tx1"/>
              </a:solidFill>
            </a:rPr>
            <a:t>th</a:t>
          </a:r>
          <a:r>
            <a:rPr lang="en-US" altLang="en-US" sz="2400" b="1" kern="1200" dirty="0" smtClean="0">
              <a:solidFill>
                <a:schemeClr val="tx1"/>
              </a:solidFill>
            </a:rPr>
            <a:t> and 12</a:t>
          </a:r>
          <a:r>
            <a:rPr lang="en-US" altLang="en-US" sz="2400" b="1" kern="1200" baseline="30000" dirty="0" smtClean="0">
              <a:solidFill>
                <a:schemeClr val="tx1"/>
              </a:solidFill>
            </a:rPr>
            <a:t>th</a:t>
          </a:r>
          <a:r>
            <a:rPr lang="en-US" altLang="en-US" sz="2400" b="1" kern="1200" dirty="0" smtClean="0">
              <a:solidFill>
                <a:schemeClr val="tx1"/>
              </a:solidFill>
            </a:rPr>
            <a:t> grades, as indicated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7198" y="1310780"/>
        <a:ext cx="8643204" cy="872450"/>
      </dsp:txXfrm>
    </dsp:sp>
    <dsp:sp modelId="{096D29AD-C847-4331-B5AF-745D934E0728}">
      <dsp:nvSpPr>
        <dsp:cNvPr id="0" name=""/>
        <dsp:cNvSpPr/>
      </dsp:nvSpPr>
      <dsp:spPr>
        <a:xfrm>
          <a:off x="0" y="0"/>
          <a:ext cx="8737600" cy="113953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chemeClr val="bg1"/>
              </a:solidFill>
            </a:rPr>
            <a:t>Effective June 1, 2012</a:t>
          </a:r>
          <a:r>
            <a:rPr lang="en-US" altLang="en-US" sz="2400" b="1" kern="1200" dirty="0" smtClean="0">
              <a:solidFill>
                <a:schemeClr val="tx1"/>
              </a:solidFill>
            </a:rPr>
            <a:t>, and prior to the beginning of the school year 2012 – 2013, </a:t>
          </a:r>
          <a:r>
            <a:rPr lang="en-US" altLang="en-US" sz="2400" b="1" kern="1200" dirty="0" err="1" smtClean="0">
              <a:solidFill>
                <a:schemeClr val="tx1"/>
              </a:solidFill>
            </a:rPr>
            <a:t>Tdap</a:t>
          </a:r>
          <a:r>
            <a:rPr lang="en-US" altLang="en-US" sz="2400" b="1" kern="1200" dirty="0" smtClean="0">
              <a:solidFill>
                <a:schemeClr val="tx1"/>
              </a:solidFill>
            </a:rPr>
            <a:t> and MCV4 vaccines became required for children attending middle and high schools in West Virginia</a:t>
          </a:r>
          <a:r>
            <a:rPr lang="en-US" altLang="en-US" sz="2000" b="1" kern="1200" dirty="0" smtClean="0">
              <a:solidFill>
                <a:schemeClr val="tx1"/>
              </a:solidFill>
            </a:rPr>
            <a:t> </a:t>
          </a:r>
        </a:p>
      </dsp:txBody>
      <dsp:txXfrm>
        <a:off x="55627" y="55627"/>
        <a:ext cx="8626346" cy="1028277"/>
      </dsp:txXfrm>
    </dsp:sp>
    <dsp:sp modelId="{7C1445AE-679C-4D88-8A63-C57B234F9D71}">
      <dsp:nvSpPr>
        <dsp:cNvPr id="0" name=""/>
        <dsp:cNvSpPr/>
      </dsp:nvSpPr>
      <dsp:spPr>
        <a:xfrm>
          <a:off x="0" y="3509588"/>
          <a:ext cx="8737600" cy="103523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u="sng" kern="1200" dirty="0" smtClean="0">
              <a:solidFill>
                <a:schemeClr val="bg1"/>
              </a:solidFill>
            </a:rPr>
            <a:t>Meningococcal</a:t>
          </a:r>
          <a:r>
            <a:rPr lang="en-US" altLang="en-US" sz="2400" b="1" kern="1200" dirty="0" smtClean="0">
              <a:solidFill>
                <a:schemeClr val="tx1"/>
              </a:solidFill>
            </a:rPr>
            <a:t>:  One dose before 7</a:t>
          </a:r>
          <a:r>
            <a:rPr lang="en-US" altLang="en-US" sz="2400" b="1" kern="1200" baseline="30000" dirty="0" smtClean="0">
              <a:solidFill>
                <a:schemeClr val="tx1"/>
              </a:solidFill>
            </a:rPr>
            <a:t>th</a:t>
          </a:r>
          <a:r>
            <a:rPr lang="en-US" altLang="en-US" sz="2400" b="1" kern="1200" dirty="0" smtClean="0">
              <a:solidFill>
                <a:schemeClr val="tx1"/>
              </a:solidFill>
            </a:rPr>
            <a:t> grade entry; 2</a:t>
          </a:r>
          <a:r>
            <a:rPr lang="en-US" altLang="en-US" sz="2400" b="1" kern="1200" baseline="30000" dirty="0" smtClean="0">
              <a:solidFill>
                <a:schemeClr val="tx1"/>
              </a:solidFill>
            </a:rPr>
            <a:t>nd</a:t>
          </a:r>
          <a:r>
            <a:rPr lang="en-US" altLang="en-US" sz="2400" b="1" kern="1200" dirty="0" smtClean="0">
              <a:solidFill>
                <a:schemeClr val="tx1"/>
              </a:solidFill>
            </a:rPr>
            <a:t> (booster, age appropriate) dose required before 12</a:t>
          </a:r>
          <a:r>
            <a:rPr lang="en-US" altLang="en-US" sz="2400" b="1" kern="1200" baseline="30000" dirty="0" smtClean="0">
              <a:solidFill>
                <a:schemeClr val="tx1"/>
              </a:solidFill>
            </a:rPr>
            <a:t>th</a:t>
          </a:r>
          <a:r>
            <a:rPr lang="en-US" altLang="en-US" sz="2400" b="1" kern="1200" dirty="0" smtClean="0">
              <a:solidFill>
                <a:schemeClr val="tx1"/>
              </a:solidFill>
            </a:rPr>
            <a:t> grade entry</a:t>
          </a:r>
        </a:p>
      </dsp:txBody>
      <dsp:txXfrm>
        <a:off x="50536" y="3560124"/>
        <a:ext cx="8636528" cy="934163"/>
      </dsp:txXfrm>
    </dsp:sp>
    <dsp:sp modelId="{E6D4448B-C199-4254-AA59-E1D7233570E6}">
      <dsp:nvSpPr>
        <dsp:cNvPr id="0" name=""/>
        <dsp:cNvSpPr/>
      </dsp:nvSpPr>
      <dsp:spPr>
        <a:xfrm>
          <a:off x="0" y="2441085"/>
          <a:ext cx="8737600" cy="85271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u="sng" kern="1200" dirty="0" err="1" smtClean="0">
              <a:solidFill>
                <a:schemeClr val="bg1"/>
              </a:solidFill>
            </a:rPr>
            <a:t>Tdap</a:t>
          </a:r>
          <a:r>
            <a:rPr lang="en-US" altLang="en-US" sz="2400" b="1" kern="1200" dirty="0" smtClean="0">
              <a:solidFill>
                <a:schemeClr val="tx1"/>
              </a:solidFill>
            </a:rPr>
            <a:t>: One dose before 7</a:t>
          </a:r>
          <a:r>
            <a:rPr lang="en-US" altLang="en-US" sz="2400" b="1" kern="1200" baseline="30000" dirty="0" smtClean="0">
              <a:solidFill>
                <a:schemeClr val="tx1"/>
              </a:solidFill>
            </a:rPr>
            <a:t>th</a:t>
          </a:r>
          <a:r>
            <a:rPr lang="en-US" altLang="en-US" sz="2400" b="1" kern="1200" dirty="0" smtClean="0">
              <a:solidFill>
                <a:schemeClr val="tx1"/>
              </a:solidFill>
            </a:rPr>
            <a:t> or 12</a:t>
          </a:r>
          <a:r>
            <a:rPr lang="en-US" altLang="en-US" sz="2400" b="1" kern="1200" baseline="30000" dirty="0" smtClean="0">
              <a:solidFill>
                <a:schemeClr val="tx1"/>
              </a:solidFill>
            </a:rPr>
            <a:t>th</a:t>
          </a:r>
          <a:r>
            <a:rPr lang="en-US" altLang="en-US" sz="2400" b="1" kern="1200" dirty="0" smtClean="0">
              <a:solidFill>
                <a:schemeClr val="tx1"/>
              </a:solidFill>
            </a:rPr>
            <a:t> grade entry</a:t>
          </a:r>
        </a:p>
      </dsp:txBody>
      <dsp:txXfrm>
        <a:off x="41626" y="2482711"/>
        <a:ext cx="8654348" cy="769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F2554-1B98-4798-B52A-BC1CDAC98610}">
      <dsp:nvSpPr>
        <dsp:cNvPr id="0" name=""/>
        <dsp:cNvSpPr/>
      </dsp:nvSpPr>
      <dsp:spPr>
        <a:xfrm>
          <a:off x="763757" y="0"/>
          <a:ext cx="5130000" cy="198664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The provisions of this rule may not apply if a child has a valid medical contraindication or precaution to a particular vaccine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763757" y="0"/>
        <a:ext cx="5130000" cy="1986644"/>
      </dsp:txXfrm>
    </dsp:sp>
    <dsp:sp modelId="{E95B697E-02AA-44C3-B67C-49BA99F92952}">
      <dsp:nvSpPr>
        <dsp:cNvPr id="0" name=""/>
        <dsp:cNvSpPr/>
      </dsp:nvSpPr>
      <dsp:spPr>
        <a:xfrm>
          <a:off x="0" y="2088016"/>
          <a:ext cx="6686551" cy="198664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Medical exemption request must be from a physician who has treated or examined the child and submitted to the local health officer in the county where the child will attend school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2088016"/>
        <a:ext cx="6686551" cy="1986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3D446-D988-4C5B-9AE2-D20D2DCF56E2}">
      <dsp:nvSpPr>
        <dsp:cNvPr id="0" name=""/>
        <dsp:cNvSpPr/>
      </dsp:nvSpPr>
      <dsp:spPr>
        <a:xfrm>
          <a:off x="0" y="3025454"/>
          <a:ext cx="8411819" cy="132678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    Serious adverse event associated with a previous vaccination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64768" y="3090222"/>
        <a:ext cx="8282283" cy="1197244"/>
      </dsp:txXfrm>
    </dsp:sp>
    <dsp:sp modelId="{F4105C91-6B89-4A0A-B536-D2845484DF0F}">
      <dsp:nvSpPr>
        <dsp:cNvPr id="0" name=""/>
        <dsp:cNvSpPr/>
      </dsp:nvSpPr>
      <dsp:spPr>
        <a:xfrm>
          <a:off x="0" y="1519809"/>
          <a:ext cx="8411819" cy="132678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    Severe allergy to a vaccine component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64768" y="1584577"/>
        <a:ext cx="8282283" cy="1197244"/>
      </dsp:txXfrm>
    </dsp:sp>
    <dsp:sp modelId="{E2DC446D-C2FE-4FC8-BDF6-4B51D0684256}">
      <dsp:nvSpPr>
        <dsp:cNvPr id="0" name=""/>
        <dsp:cNvSpPr/>
      </dsp:nvSpPr>
      <dsp:spPr>
        <a:xfrm>
          <a:off x="0" y="0"/>
          <a:ext cx="8411819" cy="132678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    Weakened immune system due to a permanent or temporary    condition – e.g. certain diseases, medications, cancer, chemotherapy, radiation treatment, etc. </a:t>
          </a:r>
        </a:p>
      </dsp:txBody>
      <dsp:txXfrm>
        <a:off x="64768" y="64768"/>
        <a:ext cx="8282283" cy="1197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6D066-9478-435B-8B04-DBF85EF27C46}">
      <dsp:nvSpPr>
        <dsp:cNvPr id="0" name=""/>
        <dsp:cNvSpPr/>
      </dsp:nvSpPr>
      <dsp:spPr>
        <a:xfrm>
          <a:off x="0" y="0"/>
          <a:ext cx="8426450" cy="1130523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   which vaccine or vaccines the child should be exempt from receiving</a:t>
          </a:r>
        </a:p>
      </dsp:txBody>
      <dsp:txXfrm>
        <a:off x="55188" y="55188"/>
        <a:ext cx="8316074" cy="1020147"/>
      </dsp:txXfrm>
    </dsp:sp>
    <dsp:sp modelId="{66529D4D-BC94-4BEE-A523-6B247353773C}">
      <dsp:nvSpPr>
        <dsp:cNvPr id="0" name=""/>
        <dsp:cNvSpPr/>
      </dsp:nvSpPr>
      <dsp:spPr>
        <a:xfrm>
          <a:off x="0" y="2589303"/>
          <a:ext cx="8426450" cy="114192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   whether the exemption is permanent or temporary  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55744" y="2645047"/>
        <a:ext cx="8314962" cy="1030432"/>
      </dsp:txXfrm>
    </dsp:sp>
    <dsp:sp modelId="{EE29AF5E-D107-4642-8D65-35ECD7929113}">
      <dsp:nvSpPr>
        <dsp:cNvPr id="0" name=""/>
        <dsp:cNvSpPr/>
      </dsp:nvSpPr>
      <dsp:spPr>
        <a:xfrm>
          <a:off x="0" y="1246139"/>
          <a:ext cx="8426450" cy="114192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   an explanation of the medical contraindication or precaution relied upon to make the request</a:t>
          </a:r>
        </a:p>
      </dsp:txBody>
      <dsp:txXfrm>
        <a:off x="55744" y="1301883"/>
        <a:ext cx="8314962" cy="1030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117C2-E6B0-42A1-A310-AD9F8BB409F3}">
      <dsp:nvSpPr>
        <dsp:cNvPr id="0" name=""/>
        <dsp:cNvSpPr/>
      </dsp:nvSpPr>
      <dsp:spPr>
        <a:xfrm>
          <a:off x="1848" y="57289"/>
          <a:ext cx="2348487" cy="1791788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dirty="0" smtClean="0">
              <a:solidFill>
                <a:schemeClr val="bg1"/>
              </a:solidFill>
            </a:rPr>
            <a:t>Use of experimental or unlicensed products to provide immunization</a:t>
          </a:r>
          <a:r>
            <a:rPr lang="en-US" sz="2000" kern="1200" cap="none" dirty="0" smtClean="0">
              <a:solidFill>
                <a:schemeClr val="bg1"/>
              </a:solidFill>
            </a:rPr>
            <a:t>    </a:t>
          </a:r>
        </a:p>
      </dsp:txBody>
      <dsp:txXfrm>
        <a:off x="1848" y="57289"/>
        <a:ext cx="2348487" cy="1791788"/>
      </dsp:txXfrm>
    </dsp:sp>
    <dsp:sp modelId="{9BF5C08B-3257-4EBA-8EBC-1013835B3D8F}">
      <dsp:nvSpPr>
        <dsp:cNvPr id="0" name=""/>
        <dsp:cNvSpPr/>
      </dsp:nvSpPr>
      <dsp:spPr>
        <a:xfrm>
          <a:off x="3001337" y="78397"/>
          <a:ext cx="2348487" cy="175038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dirty="0" smtClean="0">
              <a:solidFill>
                <a:schemeClr val="bg1"/>
              </a:solidFill>
            </a:rPr>
            <a:t>Family has history of vaccine reactions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3001337" y="78397"/>
        <a:ext cx="2348487" cy="1750389"/>
      </dsp:txXfrm>
    </dsp:sp>
    <dsp:sp modelId="{7C50CEE2-42B1-441F-A91D-8D3772423B2B}">
      <dsp:nvSpPr>
        <dsp:cNvPr id="0" name=""/>
        <dsp:cNvSpPr/>
      </dsp:nvSpPr>
      <dsp:spPr>
        <a:xfrm>
          <a:off x="1084407" y="2477659"/>
          <a:ext cx="3079548" cy="2136536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dirty="0" smtClean="0">
              <a:solidFill>
                <a:schemeClr val="bg1"/>
              </a:solidFill>
            </a:rPr>
            <a:t>Requests which incorporate philosophical and religious objections to immunization   </a:t>
          </a:r>
        </a:p>
      </dsp:txBody>
      <dsp:txXfrm>
        <a:off x="1084407" y="2477659"/>
        <a:ext cx="3079548" cy="2136536"/>
      </dsp:txXfrm>
    </dsp:sp>
    <dsp:sp modelId="{3CA534B4-5299-4725-9DFF-E13F7E155924}">
      <dsp:nvSpPr>
        <dsp:cNvPr id="0" name=""/>
        <dsp:cNvSpPr/>
      </dsp:nvSpPr>
      <dsp:spPr>
        <a:xfrm>
          <a:off x="5869158" y="89545"/>
          <a:ext cx="2224722" cy="173278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dirty="0" smtClean="0">
              <a:solidFill>
                <a:schemeClr val="bg1"/>
              </a:solidFill>
            </a:rPr>
            <a:t>Common, non-serious side effect to a previous vaccination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5869158" y="89545"/>
        <a:ext cx="2224722" cy="1732789"/>
      </dsp:txXfrm>
    </dsp:sp>
    <dsp:sp modelId="{69391FEA-DA42-432D-B4B4-F92B387A47F2}">
      <dsp:nvSpPr>
        <dsp:cNvPr id="0" name=""/>
        <dsp:cNvSpPr/>
      </dsp:nvSpPr>
      <dsp:spPr>
        <a:xfrm>
          <a:off x="4525917" y="2471736"/>
          <a:ext cx="3171022" cy="223246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dirty="0" smtClean="0">
              <a:solidFill>
                <a:schemeClr val="bg1"/>
              </a:solidFill>
            </a:rPr>
            <a:t>Parental anxiety/adherence to “slow” vaccine schedule and any other reasons not supported by current medical standards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525917" y="2471736"/>
        <a:ext cx="3171022" cy="22324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8430-5908-4E2A-B5F9-41259DB9F067}">
      <dsp:nvSpPr>
        <dsp:cNvPr id="0" name=""/>
        <dsp:cNvSpPr/>
      </dsp:nvSpPr>
      <dsp:spPr>
        <a:xfrm>
          <a:off x="188383" y="0"/>
          <a:ext cx="8041216" cy="5194299"/>
        </a:xfrm>
        <a:prstGeom prst="righ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14D5A-18CD-4118-8FDE-21374D9441C8}">
      <dsp:nvSpPr>
        <dsp:cNvPr id="0" name=""/>
        <dsp:cNvSpPr/>
      </dsp:nvSpPr>
      <dsp:spPr>
        <a:xfrm>
          <a:off x="180415" y="437941"/>
          <a:ext cx="2413164" cy="4318416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chemeClr val="bg1"/>
              </a:solidFill>
            </a:rPr>
            <a:t>1</a:t>
          </a:r>
          <a:r>
            <a:rPr lang="en-US" altLang="en-US" sz="2000" b="1" kern="1200" dirty="0" smtClean="0">
              <a:solidFill>
                <a:schemeClr val="bg1"/>
              </a:solidFill>
            </a:rPr>
            <a:t>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chemeClr val="bg1"/>
              </a:solidFill>
            </a:rPr>
            <a:t>Requests for medical exemption from vaccine requirements shall be reviewed and approved or denied initially by the local health officer in the county where the requestor attends school </a:t>
          </a:r>
        </a:p>
      </dsp:txBody>
      <dsp:txXfrm>
        <a:off x="298216" y="555742"/>
        <a:ext cx="2177562" cy="4082814"/>
      </dsp:txXfrm>
    </dsp:sp>
    <dsp:sp modelId="{15FC0B8E-1213-49E7-BDEE-825DF9E6AF6F}">
      <dsp:nvSpPr>
        <dsp:cNvPr id="0" name=""/>
        <dsp:cNvSpPr/>
      </dsp:nvSpPr>
      <dsp:spPr>
        <a:xfrm>
          <a:off x="2761968" y="413040"/>
          <a:ext cx="2413164" cy="4285733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chemeClr val="bg1"/>
              </a:solidFill>
            </a:rPr>
            <a:t>2</a:t>
          </a:r>
          <a:r>
            <a:rPr lang="en-US" altLang="en-US" sz="2000" b="1" kern="1200" dirty="0" smtClean="0">
              <a:solidFill>
                <a:schemeClr val="bg1"/>
              </a:solidFill>
            </a:rPr>
            <a:t>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chemeClr val="bg1"/>
              </a:solidFill>
            </a:rPr>
            <a:t>Approval or denial of a request shall be in writing and a copy of the response shall be sent to the State Health Officer</a:t>
          </a:r>
        </a:p>
      </dsp:txBody>
      <dsp:txXfrm>
        <a:off x="2879769" y="530841"/>
        <a:ext cx="2177562" cy="4050131"/>
      </dsp:txXfrm>
    </dsp:sp>
    <dsp:sp modelId="{A562BABE-63D8-4B4F-AFA9-F5ABCE9873C2}">
      <dsp:nvSpPr>
        <dsp:cNvPr id="0" name=""/>
        <dsp:cNvSpPr/>
      </dsp:nvSpPr>
      <dsp:spPr>
        <a:xfrm>
          <a:off x="5636019" y="456090"/>
          <a:ext cx="2413164" cy="4282118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chemeClr val="bg1"/>
              </a:solidFill>
            </a:rPr>
            <a:t>3</a:t>
          </a:r>
          <a:r>
            <a:rPr lang="en-US" altLang="en-US" sz="1800" b="1" kern="1200" dirty="0" smtClean="0">
              <a:solidFill>
                <a:schemeClr val="bg1"/>
              </a:solidFill>
            </a:rPr>
            <a:t>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>
              <a:solidFill>
                <a:schemeClr val="bg1"/>
              </a:solidFill>
            </a:rPr>
            <a:t>Local health officials shall verify that immunization exemptions are entered into the West Virginia Statewide Immunization Information System -- WVSIIS-- to enable support of individuals at increased risk of disease in an outbreak and to aid in disease control and surveillance (10.4)</a:t>
          </a:r>
        </a:p>
      </dsp:txBody>
      <dsp:txXfrm>
        <a:off x="5753820" y="573891"/>
        <a:ext cx="2177562" cy="40465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239C-DF05-4FA6-B06B-B9446D25BA10}">
      <dsp:nvSpPr>
        <dsp:cNvPr id="0" name=""/>
        <dsp:cNvSpPr/>
      </dsp:nvSpPr>
      <dsp:spPr>
        <a:xfrm>
          <a:off x="2" y="0"/>
          <a:ext cx="8708989" cy="5194299"/>
        </a:xfrm>
        <a:prstGeom prst="rightArrow">
          <a:avLst/>
        </a:prstGeom>
        <a:solidFill>
          <a:srgbClr val="FF0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BEFAF-757C-4312-9917-EA32C70E20E1}">
      <dsp:nvSpPr>
        <dsp:cNvPr id="0" name=""/>
        <dsp:cNvSpPr/>
      </dsp:nvSpPr>
      <dsp:spPr>
        <a:xfrm>
          <a:off x="3013018" y="580857"/>
          <a:ext cx="2555856" cy="401351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5.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The request for state level review and the State Health Officer’s decision on such requests shall be in writing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137785" y="705624"/>
        <a:ext cx="2306322" cy="3763976"/>
      </dsp:txXfrm>
    </dsp:sp>
    <dsp:sp modelId="{D4A0BEAF-2F23-4B7F-B7E5-8F18A385276A}">
      <dsp:nvSpPr>
        <dsp:cNvPr id="0" name=""/>
        <dsp:cNvSpPr/>
      </dsp:nvSpPr>
      <dsp:spPr>
        <a:xfrm>
          <a:off x="5913920" y="584202"/>
          <a:ext cx="2403117" cy="3990282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6.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Decisions of the State Health Officer may be appealed as described in procedural rule 64CSR1 </a:t>
          </a:r>
        </a:p>
      </dsp:txBody>
      <dsp:txXfrm>
        <a:off x="6031231" y="701513"/>
        <a:ext cx="2168495" cy="3755660"/>
      </dsp:txXfrm>
    </dsp:sp>
    <dsp:sp modelId="{FDDDD923-2576-4676-AEB0-D7A29C41D58B}">
      <dsp:nvSpPr>
        <dsp:cNvPr id="0" name=""/>
        <dsp:cNvSpPr/>
      </dsp:nvSpPr>
      <dsp:spPr>
        <a:xfrm>
          <a:off x="0" y="609603"/>
          <a:ext cx="2690438" cy="3994125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4.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The local health officer’s decision on a request for a medical exemption from immunization may be reviewed by the State Health Officer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131336" y="740939"/>
        <a:ext cx="2427766" cy="37314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21B177-B32C-4E77-B3DC-EB910D252B48}" type="datetimeFigureOut">
              <a:rPr lang="en-US"/>
              <a:pPr>
                <a:defRPr/>
              </a:pPr>
              <a:t>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75DE13-6F20-4EBC-B352-C0B851D874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57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8FF45A-FDFE-4DB4-8425-70014D77D863}" type="datetimeFigureOut">
              <a:rPr lang="en-US"/>
              <a:pPr>
                <a:defRPr/>
              </a:pPr>
              <a:t>1/13/2015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A3155D-8E5A-4650-8F34-97B799C558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24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8F53F-197D-466A-B0D0-33D648C746A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79A13E-AEE8-482A-8D80-F8B9CAFBC74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3155D-8E5A-4650-8F34-97B799C558E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81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3155D-8E5A-4650-8F34-97B799C558EE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99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2FC48F-5ECE-4D25-85CC-46FA53F70CE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657925-31A4-4CFB-91FE-8880B5B1B312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3155D-8E5A-4650-8F34-97B799C558EE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56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3FCAC-7A16-485F-89BE-2B5E742C14D7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54FEA5-461B-4DAF-9EA0-CC0A28277FC6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3155D-8E5A-4650-8F34-97B799C558EE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56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3155D-8E5A-4650-8F34-97B799C558EE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4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5BCF88-8B17-413E-8D4E-1EDF6317883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E0B4BF-5287-4CDF-9446-862B5FC00B38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EA6BC-EB16-4D57-9827-69989D6FA830}" type="slidenum">
              <a:rPr lang="en-US" smtClean="0"/>
              <a:pPr>
                <a:defRPr/>
              </a:pPr>
              <a:t>70</a:t>
            </a:fld>
            <a:endParaRPr lang="en-US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BB52E-C1F1-43FC-B5D6-6CDB534928F8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2B444-805A-4B37-BE00-AD0570E1AE9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F56A3-A1FB-4DE5-8950-8346DCDBC09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49BA43-4B4A-4510-BBFF-0C2E1FF4336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6A5AA-72E5-4F3B-8340-5626161F4D0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7213F0-AF11-43EF-9157-5396881EE66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EEEC9F-F301-4167-8C42-BFEBA817BC9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3155D-8E5A-4650-8F34-97B799C558E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3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9F32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7" descr="DHHR_Logo_20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295900"/>
            <a:ext cx="135413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HR_Logo_20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23838"/>
            <a:ext cx="933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002F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7346950" cy="461111"/>
          </a:xfrm>
        </p:spPr>
        <p:txBody>
          <a:bodyPr lIns="0" tIns="0" rIns="0" bIns="0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all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 anchorCtr="0"/>
          <a:lstStyle>
            <a:lvl1pPr algn="r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F5DD734-BE4D-41FC-9963-7EFF586096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7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8DB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7" descr="DHHR_Logo_20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295900"/>
            <a:ext cx="135413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9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HR_Logo_20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23838"/>
            <a:ext cx="933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8BB8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7346950" cy="461111"/>
          </a:xfrm>
        </p:spPr>
        <p:txBody>
          <a:bodyPr lIns="0" tIns="0" rIns="0" bIns="0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all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 anchorCtr="0"/>
          <a:lstStyle>
            <a:lvl1pPr algn="r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E9A85F-4D95-4FBA-B665-AC7695E28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8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3D6C48-BD12-45CA-A426-3C01F11631E7}" type="datetimeFigureOut">
              <a:rPr lang="en-US"/>
              <a:pPr>
                <a:defRPr/>
              </a:pPr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E8BFF7-7C77-454D-BE59-B1A39C3EB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2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HR_Logo_20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23838"/>
            <a:ext cx="933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9F32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7346950" cy="461111"/>
          </a:xfrm>
        </p:spPr>
        <p:txBody>
          <a:bodyPr lIns="0" tIns="0" rIns="0" bIns="0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all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 anchorCtr="0"/>
          <a:lstStyle>
            <a:lvl1pPr algn="r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E2D998-018A-44B4-9A4F-C8D3E2B29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D984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7" descr="DHHR_Logo_20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295900"/>
            <a:ext cx="135413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5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HR_Logo_20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23838"/>
            <a:ext cx="933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D984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7346950" cy="461111"/>
          </a:xfrm>
        </p:spPr>
        <p:txBody>
          <a:bodyPr lIns="0" tIns="0" rIns="0" bIns="0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all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 anchorCtr="0"/>
          <a:lstStyle>
            <a:lvl1pPr algn="r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48B7236-B5F0-469A-96BA-52448163E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DBAA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7" descr="DHHR_Logo_20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295900"/>
            <a:ext cx="135413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HR_Logo_20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23838"/>
            <a:ext cx="933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DBAA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7346950" cy="461111"/>
          </a:xfrm>
        </p:spPr>
        <p:txBody>
          <a:bodyPr lIns="0" tIns="0" rIns="0" bIns="0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all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 anchorCtr="0"/>
          <a:lstStyle>
            <a:lvl1pPr algn="r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CF8305-0E17-476E-847E-86F0D8AE4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8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9495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7" descr="DHHR_Logo_20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295900"/>
            <a:ext cx="135413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HR_Logo_20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23838"/>
            <a:ext cx="933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234950" y="850900"/>
            <a:ext cx="8686800" cy="5803900"/>
          </a:xfrm>
          <a:prstGeom prst="rect">
            <a:avLst/>
          </a:prstGeom>
          <a:solidFill>
            <a:srgbClr val="FFFD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4950" y="223838"/>
            <a:ext cx="7594600" cy="511175"/>
          </a:xfrm>
          <a:prstGeom prst="rect">
            <a:avLst/>
          </a:prstGeom>
          <a:solidFill>
            <a:srgbClr val="959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7346950" cy="461111"/>
          </a:xfrm>
        </p:spPr>
        <p:txBody>
          <a:bodyPr lIns="0" tIns="0" rIns="0" bIns="0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1943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1" cap="all"/>
            </a:lvl1pPr>
            <a:lvl2pPr marL="0" indent="0">
              <a:buFontTx/>
              <a:buNone/>
              <a:defRPr sz="2400"/>
            </a:lvl2pPr>
            <a:lvl3pPr marL="228600" indent="-228600">
              <a:buSzPct val="100000"/>
              <a:buFont typeface="Wingdings" charset="2"/>
              <a:buChar char="§"/>
              <a:tabLst/>
              <a:defRPr sz="2400"/>
            </a:lvl3pPr>
            <a:lvl4pPr marL="457200" indent="-228600">
              <a:buFont typeface="Wingdings" charset="2"/>
              <a:buChar char="§"/>
              <a:defRPr sz="2400"/>
            </a:lvl4pPr>
            <a:lvl5pPr marL="628650" indent="-228600">
              <a:buFont typeface="Wingdings" charset="2"/>
              <a:buChar char="§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37550" y="6356350"/>
            <a:ext cx="349250" cy="171450"/>
          </a:xfrm>
        </p:spPr>
        <p:txBody>
          <a:bodyPr lIns="0" tIns="0" rIns="0" bIns="0" anchor="t" anchorCtr="0"/>
          <a:lstStyle>
            <a:lvl1pPr algn="r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663CE9-85E1-4AC6-BF0F-B2F7ADD5F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4950" y="227013"/>
            <a:ext cx="6178550" cy="6397625"/>
          </a:xfrm>
          <a:prstGeom prst="rect">
            <a:avLst/>
          </a:prstGeom>
          <a:solidFill>
            <a:srgbClr val="1B2C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7" descr="DHHR_Logo_20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295900"/>
            <a:ext cx="135413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625725"/>
            <a:ext cx="5334000" cy="600075"/>
          </a:xfrm>
        </p:spPr>
        <p:txBody>
          <a:bodyPr lIns="0" tIns="0" rIns="0" bIns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225800"/>
            <a:ext cx="5334000" cy="1028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57950" y="227358"/>
            <a:ext cx="1447800" cy="960091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7950200" y="227359"/>
            <a:ext cx="965200" cy="96009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6457949" y="1227666"/>
            <a:ext cx="2457451" cy="231140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457950" y="3580869"/>
            <a:ext cx="2457450" cy="1143530"/>
          </a:xfrm>
        </p:spPr>
        <p:txBody>
          <a:bodyPr lIns="0" tIns="0" rIns="0" bIns="0" rtlCol="0" anchor="ctr" anchorCtr="1">
            <a:normAutofit/>
          </a:bodyPr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>
          <a:xfrm>
            <a:off x="673100" y="5672138"/>
            <a:ext cx="5334000" cy="365125"/>
          </a:xfrm>
        </p:spPr>
        <p:txBody>
          <a:bodyPr lIns="0" tIns="0" rIns="0" bIns="0" anchor="t" anchorCtr="0"/>
          <a:lstStyle>
            <a:lvl1pPr algn="ctr">
              <a:defRPr sz="16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B5B02D-09DD-4DBB-B770-EC8C204D86E1}" type="datetime1">
              <a:rPr lang="en-US"/>
              <a:pPr>
                <a:defRPr/>
              </a:pPr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F8254B-7F32-46AC-B4B3-23ABECBEED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s/9DFWBX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73100" y="1756364"/>
            <a:ext cx="5334000" cy="1697049"/>
          </a:xfrm>
        </p:spPr>
        <p:txBody>
          <a:bodyPr/>
          <a:lstStyle/>
          <a:p>
            <a:r>
              <a:rPr lang="en-US" altLang="en-US" b="1" dirty="0" smtClean="0"/>
              <a:t>Medical Exemptions </a:t>
            </a:r>
            <a:br>
              <a:rPr lang="en-US" altLang="en-US" b="1" dirty="0" smtClean="0"/>
            </a:br>
            <a:r>
              <a:rPr lang="en-US" altLang="en-US" b="1" dirty="0" smtClean="0"/>
              <a:t>and </a:t>
            </a:r>
            <a:br>
              <a:rPr lang="en-US" altLang="en-US" b="1" dirty="0" smtClean="0"/>
            </a:br>
            <a:r>
              <a:rPr lang="en-US" altLang="en-US" b="1" dirty="0" smtClean="0"/>
              <a:t>School Nurse Module </a:t>
            </a:r>
            <a:br>
              <a:rPr lang="en-US" altLang="en-US" b="1" dirty="0" smtClean="0"/>
            </a:br>
            <a:endParaRPr lang="en-US" altLang="en-US" b="1" dirty="0" smtClean="0"/>
          </a:p>
        </p:txBody>
      </p:sp>
      <p:pic>
        <p:nvPicPr>
          <p:cNvPr id="14340" name="Picture Placeholder 7" descr="170882166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" b="247"/>
          <a:stretch>
            <a:fillRect/>
          </a:stretch>
        </p:blipFill>
        <p:spPr/>
      </p:pic>
      <p:pic>
        <p:nvPicPr>
          <p:cNvPr id="14341" name="Picture Placeholder 8" descr="124208516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r="4373"/>
          <a:stretch>
            <a:fillRect/>
          </a:stretch>
        </p:blipFill>
        <p:spPr/>
      </p:pic>
      <p:pic>
        <p:nvPicPr>
          <p:cNvPr id="14342" name="Picture Placeholder 9" descr="171396694.jpg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0" r="14560"/>
          <a:stretch>
            <a:fillRect/>
          </a:stretch>
        </p:blipFill>
        <p:spPr/>
      </p:pic>
      <p:pic>
        <p:nvPicPr>
          <p:cNvPr id="14343" name="Picture Placeholder 11" descr="172729981.jpg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6" b="15116"/>
          <a:stretch>
            <a:fillRect/>
          </a:stretch>
        </p:blipFill>
        <p:spPr/>
      </p:pic>
      <p:sp>
        <p:nvSpPr>
          <p:cNvPr id="14344" name="Footer Placeholder 3"/>
          <p:cNvSpPr>
            <a:spLocks noGrp="1"/>
          </p:cNvSpPr>
          <p:nvPr>
            <p:ph type="ftr" sz="quarter" idx="17"/>
          </p:nvPr>
        </p:nvSpPr>
        <p:spPr bwMode="auto">
          <a:xfrm>
            <a:off x="745836" y="5672138"/>
            <a:ext cx="5334000" cy="6753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Jeffrey Neccuzi, Director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WV Division of Immunization Services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January 14, 2015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Valid Medical Exemption </a:t>
            </a:r>
            <a:endParaRPr lang="en-US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48575" y="834501"/>
            <a:ext cx="8656886" cy="5832629"/>
          </a:xfrm>
        </p:spPr>
        <p:txBody>
          <a:bodyPr/>
          <a:lstStyle/>
          <a:p>
            <a:pPr algn="ctr"/>
            <a:r>
              <a:rPr lang="en-US" altLang="en-US" sz="2800" cap="none" dirty="0" smtClean="0">
                <a:solidFill>
                  <a:srgbClr val="002060"/>
                </a:solidFill>
              </a:rPr>
              <a:t>Conditions which constitute a valid medical exemption</a:t>
            </a:r>
            <a:r>
              <a:rPr lang="en-US" altLang="en-US" sz="3000" cap="none" dirty="0" smtClean="0">
                <a:solidFill>
                  <a:srgbClr val="002060"/>
                </a:solidFill>
              </a:rPr>
              <a:t>   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66E18F-6C61-46B9-BAB3-D56656D004E2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105069"/>
              </p:ext>
            </p:extLst>
          </p:nvPr>
        </p:nvGraphicFramePr>
        <p:xfrm>
          <a:off x="493642" y="1680816"/>
          <a:ext cx="8411819" cy="4352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682625" y="1957388"/>
            <a:ext cx="134938" cy="12382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2625" y="3762375"/>
            <a:ext cx="134938" cy="1301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2625" y="5307013"/>
            <a:ext cx="134938" cy="1301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Medical Exemption Requests -  cont.</a:t>
            </a:r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77553" y="852255"/>
            <a:ext cx="8744505" cy="5743853"/>
          </a:xfrm>
        </p:spPr>
        <p:txBody>
          <a:bodyPr/>
          <a:lstStyle/>
          <a:p>
            <a:r>
              <a:rPr lang="en-US" altLang="en-US" sz="2800" cap="none" dirty="0" smtClean="0"/>
              <a:t>The physician’s request for exemption from immunization shall state specifically:</a:t>
            </a:r>
          </a:p>
          <a:p>
            <a:endParaRPr lang="en-US" altLang="en-US" sz="26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pPr algn="ctr"/>
            <a:endParaRPr lang="en-US" altLang="en-US" sz="2600" dirty="0" smtClean="0"/>
          </a:p>
          <a:p>
            <a:endParaRPr lang="en-US" altLang="en-US" sz="2600" dirty="0" smtClean="0"/>
          </a:p>
          <a:p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D13DB1-F096-4118-A28C-0CAB72CD33E2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95039587"/>
              </p:ext>
            </p:extLst>
          </p:nvPr>
        </p:nvGraphicFramePr>
        <p:xfrm>
          <a:off x="365125" y="1981200"/>
          <a:ext cx="8426450" cy="381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val 1"/>
          <p:cNvSpPr/>
          <p:nvPr/>
        </p:nvSpPr>
        <p:spPr>
          <a:xfrm>
            <a:off x="533400" y="2295525"/>
            <a:ext cx="123825" cy="1333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33400" y="3524250"/>
            <a:ext cx="123825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400" y="5038725"/>
            <a:ext cx="123825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Invalid Medical Exemption Requests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30" y="878889"/>
            <a:ext cx="8637974" cy="5726097"/>
          </a:xfrm>
          <a:ln>
            <a:solidFill>
              <a:schemeClr val="bg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3200" cap="none" dirty="0" smtClean="0">
                <a:solidFill>
                  <a:srgbClr val="002060"/>
                </a:solidFill>
              </a:rPr>
              <a:t>Examples of </a:t>
            </a:r>
            <a:r>
              <a:rPr lang="en-US" sz="3200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nvalid</a:t>
            </a:r>
            <a:r>
              <a:rPr lang="en-US" sz="3200" cap="none" dirty="0" smtClean="0">
                <a:solidFill>
                  <a:srgbClr val="002060"/>
                </a:solidFill>
              </a:rPr>
              <a:t> </a:t>
            </a:r>
            <a:r>
              <a:rPr lang="en-US" sz="3200" cap="none" dirty="0">
                <a:solidFill>
                  <a:srgbClr val="002060"/>
                </a:solidFill>
              </a:rPr>
              <a:t>E</a:t>
            </a:r>
            <a:r>
              <a:rPr lang="en-US" sz="3200" cap="none" dirty="0" smtClean="0">
                <a:solidFill>
                  <a:srgbClr val="002060"/>
                </a:solidFill>
              </a:rPr>
              <a:t>xemptions</a:t>
            </a:r>
          </a:p>
          <a:p>
            <a:pPr algn="ctr">
              <a:defRPr/>
            </a:pPr>
            <a:endParaRPr lang="en-US" sz="1800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06F7F3-E741-4C54-AB88-4F680AE4731B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29512703"/>
              </p:ext>
            </p:extLst>
          </p:nvPr>
        </p:nvGraphicFramePr>
        <p:xfrm>
          <a:off x="508000" y="1625600"/>
          <a:ext cx="8249920" cy="504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7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Medical Exemptions Process</a:t>
            </a:r>
            <a:endParaRPr lang="en-US" alt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767895"/>
              </p:ext>
            </p:extLst>
          </p:nvPr>
        </p:nvGraphicFramePr>
        <p:xfrm>
          <a:off x="457200" y="971550"/>
          <a:ext cx="8229600" cy="519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61F81F1-6E4C-4995-ADC1-100281543B48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26004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Medical Exemptions Process - cont.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403870"/>
              </p:ext>
            </p:extLst>
          </p:nvPr>
        </p:nvGraphicFramePr>
        <p:xfrm>
          <a:off x="230819" y="971550"/>
          <a:ext cx="8708994" cy="519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0DD4352-2F77-4B82-BF3D-D2DC55E7635C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247048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Medical Exemptions Process cont.</a:t>
            </a:r>
            <a:endParaRPr lang="en-US" alt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DFC1EB-4168-40F2-A547-A756298F8177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71069764"/>
              </p:ext>
            </p:extLst>
          </p:nvPr>
        </p:nvGraphicFramePr>
        <p:xfrm>
          <a:off x="234950" y="904875"/>
          <a:ext cx="8699499" cy="574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7"/>
          <p:cNvSpPr/>
          <p:nvPr/>
        </p:nvSpPr>
        <p:spPr>
          <a:xfrm>
            <a:off x="234950" y="2166938"/>
            <a:ext cx="1733550" cy="2563812"/>
          </a:xfrm>
          <a:prstGeom prst="rightArrow">
            <a:avLst>
              <a:gd name="adj1" fmla="val 50000"/>
              <a:gd name="adj2" fmla="val 45954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9129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84085" y="230188"/>
            <a:ext cx="7520065" cy="461111"/>
          </a:xfrm>
        </p:spPr>
        <p:txBody>
          <a:bodyPr/>
          <a:lstStyle/>
          <a:p>
            <a:pPr algn="l"/>
            <a:r>
              <a:rPr lang="en-US" altLang="en-US" b="1" dirty="0" smtClean="0"/>
              <a:t>Importance of Tracking </a:t>
            </a:r>
            <a:r>
              <a:rPr lang="en-US" altLang="en-US" b="1" dirty="0"/>
              <a:t>M</a:t>
            </a:r>
            <a:r>
              <a:rPr lang="en-US" altLang="en-US" b="1" dirty="0" smtClean="0"/>
              <a:t>edical </a:t>
            </a:r>
            <a:r>
              <a:rPr lang="en-US" altLang="en-US" b="1" dirty="0"/>
              <a:t>E</a:t>
            </a:r>
            <a:r>
              <a:rPr lang="en-US" altLang="en-US" b="1" dirty="0" smtClean="0"/>
              <a:t>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85" y="852257"/>
            <a:ext cx="8655729" cy="57793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cap="none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cap="none" dirty="0" smtClean="0"/>
              <a:t>To enable public health to </a:t>
            </a:r>
          </a:p>
          <a:p>
            <a:pPr>
              <a:defRPr/>
            </a:pPr>
            <a:r>
              <a:rPr lang="en-US" cap="none" dirty="0" smtClean="0"/>
              <a:t>     quickly identify children in </a:t>
            </a:r>
          </a:p>
          <a:p>
            <a:pPr>
              <a:defRPr/>
            </a:pPr>
            <a:r>
              <a:rPr lang="en-US" cap="none" dirty="0" smtClean="0"/>
              <a:t>     our schools who have a </a:t>
            </a:r>
          </a:p>
          <a:p>
            <a:pPr>
              <a:defRPr/>
            </a:pPr>
            <a:r>
              <a:rPr lang="en-US" cap="none" dirty="0" smtClean="0"/>
              <a:t>     medical exemption so </a:t>
            </a:r>
          </a:p>
          <a:p>
            <a:pPr>
              <a:defRPr/>
            </a:pPr>
            <a:r>
              <a:rPr lang="en-US" cap="none" dirty="0" smtClean="0"/>
              <a:t>     they may be excluded until</a:t>
            </a:r>
          </a:p>
          <a:p>
            <a:pPr>
              <a:defRPr/>
            </a:pPr>
            <a:r>
              <a:rPr lang="en-US" cap="none" dirty="0" smtClean="0"/>
              <a:t>     The outbreak is over </a:t>
            </a:r>
          </a:p>
          <a:p>
            <a:pPr>
              <a:defRPr/>
            </a:pPr>
            <a:endParaRPr lang="en-US" cap="none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cap="none" dirty="0" smtClean="0"/>
              <a:t>To track the number and </a:t>
            </a:r>
          </a:p>
          <a:p>
            <a:pPr>
              <a:defRPr/>
            </a:pPr>
            <a:r>
              <a:rPr lang="en-US" cap="none" dirty="0" smtClean="0"/>
              <a:t>     type of medical exemptions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ACDFD3-1D00-4C6D-88A4-FE4518DA1A2C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 smtClean="0"/>
          </a:p>
        </p:txBody>
      </p:sp>
      <p:pic>
        <p:nvPicPr>
          <p:cNvPr id="51206" name="Picture 6" descr="C:\Users\A086125\AppData\Local\Microsoft\Windows\Temporary Internet Files\Content.IE5\702O1B6H\MP90042281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3010" y="1379923"/>
            <a:ext cx="4493790" cy="3316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5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 b="1" smtClean="0"/>
              <a:t>Importance of Tracking Medical Exemptions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31" y="825623"/>
            <a:ext cx="8744505" cy="57882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cap="none" dirty="0" smtClean="0"/>
              <a:t>To ensure that medical exemptions </a:t>
            </a:r>
          </a:p>
          <a:p>
            <a:pPr>
              <a:defRPr/>
            </a:pPr>
            <a:r>
              <a:rPr lang="en-US" cap="none" dirty="0" smtClean="0"/>
              <a:t>      are not requested/obtained because </a:t>
            </a:r>
          </a:p>
          <a:p>
            <a:pPr>
              <a:defRPr/>
            </a:pPr>
            <a:r>
              <a:rPr lang="en-US" cap="none" dirty="0" smtClean="0"/>
              <a:t>      they the are the only type of </a:t>
            </a:r>
          </a:p>
          <a:p>
            <a:pPr>
              <a:defRPr/>
            </a:pPr>
            <a:r>
              <a:rPr lang="en-US" cap="none" dirty="0" smtClean="0"/>
              <a:t>      exemption available</a:t>
            </a:r>
          </a:p>
          <a:p>
            <a:pPr>
              <a:defRPr/>
            </a:pPr>
            <a:endParaRPr lang="en-US" cap="none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cap="none" dirty="0" smtClean="0"/>
              <a:t>To report medical exemption data to </a:t>
            </a:r>
          </a:p>
          <a:p>
            <a:pPr>
              <a:defRPr/>
            </a:pPr>
            <a:r>
              <a:rPr lang="en-US" cap="none" dirty="0" smtClean="0"/>
              <a:t>     the public or legislature when </a:t>
            </a:r>
          </a:p>
          <a:p>
            <a:pPr>
              <a:defRPr/>
            </a:pPr>
            <a:r>
              <a:rPr lang="en-US" cap="none" dirty="0" smtClean="0"/>
              <a:t>     requested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976338-13AA-464F-9C26-86D1BF5DED5D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 smtClean="0"/>
          </a:p>
        </p:txBody>
      </p:sp>
      <p:pic>
        <p:nvPicPr>
          <p:cNvPr id="52228" name="Picture 4" descr="C:\Users\A086125\AppData\Local\Microsoft\Windows\Temporary Internet Files\Content.IE5\M6RU0HW5\MP90043121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2113" y="1131888"/>
            <a:ext cx="3214687" cy="43545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52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dirty="0" smtClean="0"/>
              <a:t>View/Add Screen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F4966C-1FD4-403F-9991-50625B2394F1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" y="1219200"/>
            <a:ext cx="8666163" cy="4124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9302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Exemption Request Button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21E26F-02A1-48CA-86AA-F9440BF6BC0A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 smtClean="0"/>
          </a:p>
        </p:txBody>
      </p:sp>
      <p:pic>
        <p:nvPicPr>
          <p:cNvPr id="21508" name="Picture 2" descr="C:\Users\A086125\Desktop\Jeff Exemption PPT\exemp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571625"/>
            <a:ext cx="8655050" cy="22955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</p:spTree>
    <p:extLst>
      <p:ext uri="{BB962C8B-B14F-4D97-AF65-F5344CB8AC3E}">
        <p14:creationId xmlns:p14="http://schemas.microsoft.com/office/powerpoint/2010/main" val="153640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School Immunization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97" y="887767"/>
            <a:ext cx="8717872" cy="582375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charset="0"/>
              <a:buChar char="•"/>
              <a:defRPr/>
            </a:pPr>
            <a:endParaRPr lang="en-US" dirty="0" smtClean="0"/>
          </a:p>
          <a:p>
            <a:pPr marL="457200" indent="-457200">
              <a:buFont typeface="Arial" charset="0"/>
              <a:buChar char="•"/>
              <a:defRPr/>
            </a:pPr>
            <a:r>
              <a:rPr lang="en-US" cap="none" dirty="0" smtClean="0"/>
              <a:t>School immunization requirements </a:t>
            </a:r>
          </a:p>
          <a:p>
            <a:pPr>
              <a:defRPr/>
            </a:pPr>
            <a:r>
              <a:rPr lang="en-US" cap="none" dirty="0" smtClean="0"/>
              <a:t>	have played a major role in </a:t>
            </a:r>
          </a:p>
          <a:p>
            <a:pPr>
              <a:defRPr/>
            </a:pPr>
            <a:r>
              <a:rPr lang="en-US" cap="none" dirty="0" smtClean="0"/>
              <a:t>	controlling vaccine-preventable </a:t>
            </a:r>
          </a:p>
          <a:p>
            <a:pPr>
              <a:defRPr/>
            </a:pPr>
            <a:r>
              <a:rPr lang="en-US" cap="none" dirty="0" smtClean="0"/>
              <a:t>	diseases (VPDs) among school </a:t>
            </a:r>
          </a:p>
          <a:p>
            <a:pPr>
              <a:defRPr/>
            </a:pPr>
            <a:r>
              <a:rPr lang="en-US" cap="none" dirty="0" smtClean="0"/>
              <a:t>	children</a:t>
            </a:r>
          </a:p>
          <a:p>
            <a:pPr>
              <a:defRPr/>
            </a:pPr>
            <a:r>
              <a:rPr lang="en-US" cap="none" dirty="0" smtClean="0"/>
              <a:t> 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cap="none" dirty="0" smtClean="0"/>
              <a:t>All states and the </a:t>
            </a:r>
            <a:r>
              <a:rPr lang="en-US" cap="none" dirty="0"/>
              <a:t>D</a:t>
            </a:r>
            <a:r>
              <a:rPr lang="en-US" cap="none" dirty="0" smtClean="0"/>
              <a:t>istrict of </a:t>
            </a:r>
          </a:p>
          <a:p>
            <a:pPr>
              <a:defRPr/>
            </a:pPr>
            <a:r>
              <a:rPr lang="en-US" cap="none" dirty="0" smtClean="0"/>
              <a:t>	</a:t>
            </a:r>
            <a:r>
              <a:rPr lang="en-US" cap="none" dirty="0"/>
              <a:t>C</a:t>
            </a:r>
            <a:r>
              <a:rPr lang="en-US" cap="none" dirty="0" smtClean="0"/>
              <a:t>olumbia require children entering </a:t>
            </a:r>
          </a:p>
          <a:p>
            <a:pPr>
              <a:defRPr/>
            </a:pPr>
            <a:r>
              <a:rPr lang="en-US" cap="none" dirty="0" smtClean="0"/>
              <a:t>	school to provide documentation </a:t>
            </a:r>
          </a:p>
          <a:p>
            <a:pPr>
              <a:defRPr/>
            </a:pPr>
            <a:r>
              <a:rPr lang="en-US" cap="none" dirty="0" smtClean="0"/>
              <a:t>	that they have met the state vaccination requirements  </a:t>
            </a:r>
          </a:p>
          <a:p>
            <a:pPr marL="457200" indent="-457200">
              <a:buFont typeface="Arial" charset="0"/>
              <a:buChar char="•"/>
              <a:defRPr/>
            </a:pPr>
            <a:endParaRPr lang="en-US" cap="none" dirty="0" smtClean="0"/>
          </a:p>
          <a:p>
            <a:pPr marL="457200" indent="-457200">
              <a:buFont typeface="Arial" charset="0"/>
              <a:buChar char="•"/>
              <a:defRPr/>
            </a:pPr>
            <a:r>
              <a:rPr lang="en-US" cap="none" dirty="0" smtClean="0"/>
              <a:t>This model for elimination and control of VPDs exists all over the world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DB3E32-9F92-472A-A5C6-9F50C1EC7E7A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000" smtClean="0"/>
          </a:p>
        </p:txBody>
      </p:sp>
      <p:pic>
        <p:nvPicPr>
          <p:cNvPr id="47107" name="Picture 3" descr="C:\Users\A086125\AppData\Local\Microsoft\Windows\Temporary Internet Files\Content.IE5\Y5XGSJWE\MP90042650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4156" y="1100831"/>
            <a:ext cx="3251540" cy="3529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Required Fields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C67FD1-B056-4B7E-9CD2-749E43AE32EB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6" y="1425983"/>
            <a:ext cx="8427379" cy="2962554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305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LHO Approval Screen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3DABD5-FBA5-4588-AC09-AFA73B278C0B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 smtClean="0"/>
          </a:p>
        </p:txBody>
      </p:sp>
      <p:pic>
        <p:nvPicPr>
          <p:cNvPr id="24580" name="Picture 2" descr="C:\Users\A086125\Desktop\Jeff Exemption PPT\LHO Appr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854075"/>
            <a:ext cx="5597525" cy="5673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Request Section (Blank)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5A3FA1-098A-4974-A154-CB17A5416B10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 smtClean="0"/>
          </a:p>
        </p:txBody>
      </p:sp>
      <p:pic>
        <p:nvPicPr>
          <p:cNvPr id="24580" name="Picture 2" descr="C:\Users\A086125\Desktop\Jeff Exemption PPT\me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535113"/>
            <a:ext cx="8682038" cy="4416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Demographics Completed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B45F78-BF70-4F61-A984-49904283C525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 smtClean="0"/>
          </a:p>
        </p:txBody>
      </p:sp>
      <p:pic>
        <p:nvPicPr>
          <p:cNvPr id="25604" name="Picture 2" descr="C:\Users\A086125\Desktop\Jeff Exemption PPT\me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525" y="911225"/>
            <a:ext cx="7116763" cy="5616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Exemption Details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C58F77-E72F-425D-8081-DF5642ACDD4F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 smtClean="0"/>
          </a:p>
        </p:txBody>
      </p:sp>
      <p:pic>
        <p:nvPicPr>
          <p:cNvPr id="26628" name="Picture 2" descr="C:\Users\A086125\Desktop\Jeff Exemption PPT\me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893763"/>
            <a:ext cx="8605838" cy="5634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Exemption Request Summary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C82D0F-8DB4-4043-BDEE-35FF21E2B404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 smtClean="0"/>
          </a:p>
        </p:txBody>
      </p:sp>
      <p:pic>
        <p:nvPicPr>
          <p:cNvPr id="27652" name="Picture 2" descr="C:\Users\A086125\AppData\Local\Microsoft\Windows\Temporary Internet Files\Content.Outlook\L7BYZJ0U\image2013-12-6 15_34_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804863"/>
            <a:ext cx="4724400" cy="5913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Exemption Acknowledgement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0A60D8C-3F95-442E-A383-38103AE9260C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 smtClean="0"/>
          </a:p>
        </p:txBody>
      </p:sp>
      <p:pic>
        <p:nvPicPr>
          <p:cNvPr id="28676" name="Picture 2" descr="C:\Users\A086125\Desktop\Jeff Exemption PPT\me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460500"/>
            <a:ext cx="8750300" cy="4060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>Exemptions Tracking Page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BFF3741-393F-4F5B-AF69-C64F0E55276E}" type="slidenum">
              <a:rPr lang="en-US" altLang="en-US" sz="12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37" y="1409699"/>
            <a:ext cx="8526475" cy="33809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663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200" y="218209"/>
            <a:ext cx="7346950" cy="473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WVSIIS School Nurse </a:t>
            </a:r>
            <a:r>
              <a:rPr lang="en-US" altLang="en-US" b="1" dirty="0"/>
              <a:t>M</a:t>
            </a:r>
            <a:r>
              <a:rPr lang="en-US" altLang="en-US" b="1" dirty="0" smtClean="0"/>
              <a:t>odule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2963" y="887768"/>
            <a:ext cx="8611340" cy="5566298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WVSIIS </a:t>
            </a:r>
            <a:r>
              <a:rPr lang="en-US" cap="none" dirty="0"/>
              <a:t>a</a:t>
            </a:r>
            <a:r>
              <a:rPr lang="en-US" sz="2400" b="1" cap="none" dirty="0" smtClean="0">
                <a:solidFill>
                  <a:schemeClr val="tx1"/>
                </a:solidFill>
              </a:rPr>
              <a:t>nd its role in public health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b="1" cap="none" dirty="0" smtClean="0">
                <a:solidFill>
                  <a:schemeClr val="tx1"/>
                </a:solidFill>
              </a:rPr>
              <a:t>Benefit to the school nurse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cap="none" dirty="0" smtClean="0"/>
              <a:t>Why report to the registry</a:t>
            </a:r>
            <a:endParaRPr lang="en-US" sz="2400" b="1" cap="none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b="1" cap="none" dirty="0" smtClean="0">
                <a:solidFill>
                  <a:schemeClr val="tx1"/>
                </a:solidFill>
              </a:rPr>
              <a:t>Entering historical vaccination records 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b="1" cap="none" dirty="0" smtClean="0">
                <a:solidFill>
                  <a:schemeClr val="tx1"/>
                </a:solidFill>
              </a:rPr>
              <a:t>Available reports</a:t>
            </a:r>
          </a:p>
          <a:p>
            <a:pPr algn="l">
              <a:lnSpc>
                <a:spcPct val="150000"/>
              </a:lnSpc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81" y="1029808"/>
            <a:ext cx="8513685" cy="4172505"/>
          </a:xfrm>
        </p:spPr>
        <p:txBody>
          <a:bodyPr/>
          <a:lstStyle/>
          <a:p>
            <a:pPr algn="ctr">
              <a:defRPr/>
            </a:pPr>
            <a:r>
              <a:rPr lang="en-US" sz="3200" b="1" cap="all" dirty="0" smtClean="0">
                <a:solidFill>
                  <a:schemeClr val="tx1"/>
                </a:solidFill>
              </a:rPr>
              <a:t>WVSIIS </a:t>
            </a:r>
            <a:r>
              <a:rPr lang="en-US" b="1" dirty="0" smtClean="0">
                <a:solidFill>
                  <a:schemeClr val="tx1"/>
                </a:solidFill>
              </a:rPr>
              <a:t>is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</a:rPr>
              <a:t> confidential, population-based, computerized database that </a:t>
            </a:r>
            <a:r>
              <a:rPr lang="en-US" b="1" dirty="0" smtClean="0">
                <a:solidFill>
                  <a:schemeClr val="tx1"/>
                </a:solidFill>
              </a:rPr>
              <a:t>can</a:t>
            </a:r>
            <a:r>
              <a:rPr lang="en-US" sz="3200" b="1" dirty="0" smtClean="0">
                <a:solidFill>
                  <a:schemeClr val="tx1"/>
                </a:solidFill>
              </a:rPr>
              <a:t> record all immunization doses administered by participating providers to persons within WV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26381" y="266330"/>
            <a:ext cx="8229600" cy="44388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WVSIIS </a:t>
            </a:r>
            <a:r>
              <a:rPr lang="en-US" cap="none" dirty="0" smtClean="0">
                <a:solidFill>
                  <a:schemeClr val="bg1"/>
                </a:solidFill>
              </a:rPr>
              <a:t>(WV </a:t>
            </a:r>
            <a:r>
              <a:rPr lang="en-US" cap="none" dirty="0">
                <a:solidFill>
                  <a:schemeClr val="bg1"/>
                </a:solidFill>
              </a:rPr>
              <a:t>S</a:t>
            </a:r>
            <a:r>
              <a:rPr lang="en-US" cap="none" dirty="0" smtClean="0">
                <a:solidFill>
                  <a:schemeClr val="bg1"/>
                </a:solidFill>
              </a:rPr>
              <a:t>tatewide </a:t>
            </a:r>
            <a:r>
              <a:rPr lang="en-US" cap="none" dirty="0">
                <a:solidFill>
                  <a:schemeClr val="bg1"/>
                </a:solidFill>
              </a:rPr>
              <a:t>I</a:t>
            </a:r>
            <a:r>
              <a:rPr lang="en-US" cap="none" dirty="0" smtClean="0">
                <a:solidFill>
                  <a:schemeClr val="bg1"/>
                </a:solidFill>
              </a:rPr>
              <a:t>mmunization </a:t>
            </a:r>
            <a:r>
              <a:rPr lang="en-US" cap="none" dirty="0">
                <a:solidFill>
                  <a:schemeClr val="bg1"/>
                </a:solidFill>
              </a:rPr>
              <a:t>I</a:t>
            </a:r>
            <a:r>
              <a:rPr lang="en-US" cap="none" dirty="0" smtClean="0">
                <a:solidFill>
                  <a:schemeClr val="bg1"/>
                </a:solidFill>
              </a:rPr>
              <a:t>nformation </a:t>
            </a:r>
            <a:r>
              <a:rPr lang="en-US" cap="none" dirty="0">
                <a:solidFill>
                  <a:schemeClr val="bg1"/>
                </a:solidFill>
              </a:rPr>
              <a:t>S</a:t>
            </a:r>
            <a:r>
              <a:rPr lang="en-US" cap="none" dirty="0" smtClean="0">
                <a:solidFill>
                  <a:schemeClr val="bg1"/>
                </a:solidFill>
              </a:rPr>
              <a:t>ystem)</a:t>
            </a:r>
            <a:endParaRPr lang="en-US" cap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Medical/Nonmedical 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29" y="825623"/>
            <a:ext cx="8700117" cy="5832629"/>
          </a:xfrm>
        </p:spPr>
        <p:txBody>
          <a:bodyPr/>
          <a:lstStyle/>
          <a:p>
            <a:pPr algn="ctr">
              <a:defRPr/>
            </a:pPr>
            <a:r>
              <a:rPr lang="en-US" cap="none" dirty="0" smtClean="0"/>
              <a:t>Although immunizations are required for school entry, most states offer nonmedical exemptions (religious or personal belief) </a:t>
            </a:r>
          </a:p>
          <a:p>
            <a:pPr>
              <a:defRPr/>
            </a:pPr>
            <a:endParaRPr lang="en-US" cap="none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cap="none" dirty="0" smtClean="0"/>
              <a:t>All states allow </a:t>
            </a:r>
            <a:r>
              <a:rPr lang="en-US" cap="none" dirty="0" smtClean="0">
                <a:solidFill>
                  <a:srgbClr val="C00000"/>
                </a:solidFill>
              </a:rPr>
              <a:t>medical</a:t>
            </a:r>
            <a:r>
              <a:rPr lang="en-US" cap="none" dirty="0" smtClean="0"/>
              <a:t> exemptions to </a:t>
            </a:r>
          </a:p>
          <a:p>
            <a:pPr>
              <a:defRPr/>
            </a:pPr>
            <a:r>
              <a:rPr lang="en-US" cap="none" dirty="0" smtClean="0"/>
              <a:t>     school and daycare immunization </a:t>
            </a:r>
          </a:p>
          <a:p>
            <a:pPr>
              <a:defRPr/>
            </a:pPr>
            <a:r>
              <a:rPr lang="en-US" cap="none" dirty="0" smtClean="0"/>
              <a:t>     requirements</a:t>
            </a:r>
          </a:p>
          <a:p>
            <a:pPr>
              <a:defRPr/>
            </a:pPr>
            <a:endParaRPr lang="en-US" cap="none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cap="none" dirty="0" smtClean="0"/>
              <a:t>48 states allow </a:t>
            </a:r>
            <a:r>
              <a:rPr lang="en-US" cap="none" dirty="0" smtClean="0">
                <a:solidFill>
                  <a:srgbClr val="C00000"/>
                </a:solidFill>
              </a:rPr>
              <a:t>religious</a:t>
            </a:r>
            <a:r>
              <a:rPr lang="en-US" cap="none" dirty="0" smtClean="0"/>
              <a:t> exemptions</a:t>
            </a:r>
          </a:p>
          <a:p>
            <a:pPr>
              <a:defRPr/>
            </a:pPr>
            <a:endParaRPr lang="en-US" cap="none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cap="none" dirty="0" smtClean="0"/>
              <a:t>19 states have a provision for </a:t>
            </a:r>
            <a:r>
              <a:rPr lang="en-US" cap="none" dirty="0" smtClean="0">
                <a:solidFill>
                  <a:srgbClr val="C00000"/>
                </a:solidFill>
              </a:rPr>
              <a:t>personal </a:t>
            </a:r>
          </a:p>
          <a:p>
            <a:pPr>
              <a:defRPr/>
            </a:pPr>
            <a:r>
              <a:rPr lang="en-US" cap="none" dirty="0" smtClean="0">
                <a:solidFill>
                  <a:srgbClr val="C00000"/>
                </a:solidFill>
              </a:rPr>
              <a:t>     belief</a:t>
            </a:r>
            <a:r>
              <a:rPr lang="en-US" cap="none" dirty="0" smtClean="0"/>
              <a:t> exemptions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42AEAE8-69AC-4E6C-AAD0-2FE09F4311A2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 smtClean="0"/>
          </a:p>
        </p:txBody>
      </p:sp>
      <p:pic>
        <p:nvPicPr>
          <p:cNvPr id="48133" name="Picture 5" descr="C:\Users\A086125\AppData\Local\Microsoft\Windows\Temporary Internet Files\Content.IE5\M6RU0HW5\MP90043879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5475" y="1838325"/>
            <a:ext cx="3079750" cy="451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 the </a:t>
            </a:r>
            <a:r>
              <a:rPr lang="en-US" b="1" i="1" dirty="0"/>
              <a:t>P</a:t>
            </a:r>
            <a:r>
              <a:rPr lang="en-US" b="1" i="1" dirty="0" smtClean="0"/>
              <a:t>oint of Clinical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19596" y="1056443"/>
            <a:ext cx="8549196" cy="51094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cap="none" dirty="0" smtClean="0"/>
              <a:t>WVSIIS . . .</a:t>
            </a:r>
            <a:endParaRPr lang="en-US" sz="2800" b="1" cap="none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800" cap="none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800" b="1" cap="none" dirty="0" smtClean="0">
                <a:solidFill>
                  <a:schemeClr val="tx1"/>
                </a:solidFill>
              </a:rPr>
              <a:t>provides consolidated immunization histories for use by </a:t>
            </a:r>
            <a:r>
              <a:rPr lang="en-US" sz="2800" cap="none" dirty="0" smtClean="0"/>
              <a:t>the </a:t>
            </a:r>
            <a:r>
              <a:rPr lang="en-US" sz="2800" b="1" cap="none" dirty="0" smtClean="0">
                <a:solidFill>
                  <a:schemeClr val="tx1"/>
                </a:solidFill>
              </a:rPr>
              <a:t>vaccination provider in determining appropriate vaccinations for patients</a:t>
            </a:r>
            <a:br>
              <a:rPr lang="en-US" sz="2800" b="1" cap="none" dirty="0" smtClean="0">
                <a:solidFill>
                  <a:schemeClr val="tx1"/>
                </a:solidFill>
              </a:rPr>
            </a:br>
            <a:endParaRPr lang="en-US" sz="2800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 the </a:t>
            </a:r>
            <a:r>
              <a:rPr lang="en-US" b="1" i="1" dirty="0"/>
              <a:t>P</a:t>
            </a:r>
            <a:r>
              <a:rPr lang="en-US" b="1" i="1" dirty="0" smtClean="0"/>
              <a:t>opulation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6330" y="976544"/>
            <a:ext cx="8673484" cy="5575176"/>
          </a:xfrm>
        </p:spPr>
        <p:txBody>
          <a:bodyPr>
            <a:normAutofit/>
          </a:bodyPr>
          <a:lstStyle/>
          <a:p>
            <a:r>
              <a:rPr lang="en-US" sz="2800" cap="none" dirty="0" smtClean="0"/>
              <a:t>WVSIIS . . 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cap="non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cap="none" dirty="0" smtClean="0"/>
              <a:t>provides aggregate data on vaccinations for use in surveillance and program operations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cap="non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cap="none" dirty="0" smtClean="0"/>
              <a:t>guides public health action with the goals of improving vaccination rates and reducing vaccine-preventable diseases</a:t>
            </a:r>
            <a:br>
              <a:rPr lang="en-US" sz="2800" cap="none" dirty="0" smtClean="0"/>
            </a:br>
            <a:endParaRPr lang="en-US" sz="2800" cap="non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For the </a:t>
            </a:r>
            <a:r>
              <a:rPr lang="en-US" altLang="en-US" b="1" i="1" dirty="0"/>
              <a:t>S</a:t>
            </a:r>
            <a:r>
              <a:rPr lang="en-US" altLang="en-US" b="1" i="1" dirty="0" smtClean="0"/>
              <a:t>chool Nurse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endParaRPr lang="en-US" altLang="en-US" sz="2400" b="1" dirty="0" smtClean="0"/>
          </a:p>
        </p:txBody>
      </p:sp>
      <p:sp>
        <p:nvSpPr>
          <p:cNvPr id="10243" name="Subtitle 2"/>
          <p:cNvSpPr>
            <a:spLocks noGrp="1"/>
          </p:cNvSpPr>
          <p:nvPr>
            <p:ph idx="1"/>
          </p:nvPr>
        </p:nvSpPr>
        <p:spPr bwMode="auto">
          <a:xfrm>
            <a:off x="275208" y="1145220"/>
            <a:ext cx="8602462" cy="5406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cap="none" dirty="0" smtClean="0"/>
              <a:t>WVSIIS . . .</a:t>
            </a:r>
          </a:p>
          <a:p>
            <a:endParaRPr lang="en-US" altLang="en-US" sz="2000" cap="none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800" cap="none" dirty="0" smtClean="0"/>
              <a:t>gives </a:t>
            </a:r>
            <a:r>
              <a:rPr lang="en-US" altLang="en-US" sz="2800" cap="none" dirty="0"/>
              <a:t>c</a:t>
            </a:r>
            <a:r>
              <a:rPr lang="en-US" altLang="en-US" sz="2800" cap="none" dirty="0" smtClean="0"/>
              <a:t>onvenient access to student immunization and forecast records </a:t>
            </a:r>
          </a:p>
          <a:p>
            <a:endParaRPr lang="en-US" altLang="en-US" sz="1100" cap="none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800" cap="none" dirty="0"/>
              <a:t>g</a:t>
            </a:r>
            <a:r>
              <a:rPr lang="en-US" altLang="en-US" sz="2800" cap="none" dirty="0" smtClean="0"/>
              <a:t>ives the </a:t>
            </a:r>
            <a:r>
              <a:rPr lang="en-US" altLang="en-US" sz="2800" cap="none" dirty="0"/>
              <a:t>a</a:t>
            </a:r>
            <a:r>
              <a:rPr lang="en-US" altLang="en-US" sz="2800" cap="none" dirty="0" smtClean="0"/>
              <a:t>bility to enter historical vaccinations</a:t>
            </a:r>
          </a:p>
          <a:p>
            <a:endParaRPr lang="en-US" altLang="en-US" sz="1100" cap="none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800" cap="none" dirty="0"/>
              <a:t>g</a:t>
            </a:r>
            <a:r>
              <a:rPr lang="en-US" altLang="en-US" sz="2800" cap="none" dirty="0" smtClean="0"/>
              <a:t>ives the av</a:t>
            </a:r>
            <a:r>
              <a:rPr lang="en-US" altLang="en-US" sz="2800" cap="none" dirty="0" smtClean="0">
                <a:solidFill>
                  <a:schemeClr val="tx1"/>
                </a:solidFill>
              </a:rPr>
              <a:t>ailability of additional school nurse module reports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School Nurse </a:t>
            </a:r>
            <a:r>
              <a:rPr lang="en-US" sz="2800" b="1" dirty="0"/>
              <a:t>M</a:t>
            </a:r>
            <a:r>
              <a:rPr lang="en-US" sz="2800" b="1" dirty="0" smtClean="0"/>
              <a:t>odule	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7" y="1065320"/>
            <a:ext cx="8540319" cy="5462480"/>
          </a:xfrm>
        </p:spPr>
        <p:txBody>
          <a:bodyPr>
            <a:normAutofit/>
          </a:bodyPr>
          <a:lstStyle/>
          <a:p>
            <a:r>
              <a:rPr lang="en-US" sz="2800" cap="none" dirty="0" smtClean="0"/>
              <a:t>Purpose</a:t>
            </a:r>
          </a:p>
          <a:p>
            <a:endParaRPr lang="en-US" sz="2800" cap="none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cap="none" dirty="0" smtClean="0"/>
              <a:t>The school nurse module provides school nurses special access to the immunization REGISTRY  and to allow the ability to create school specific reports in order to manage student immunization coverage</a:t>
            </a:r>
            <a:endParaRPr lang="en-US" sz="28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School Nurse Module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97" y="1038687"/>
            <a:ext cx="8637973" cy="5489113"/>
          </a:xfrm>
        </p:spPr>
        <p:txBody>
          <a:bodyPr>
            <a:normAutofit/>
          </a:bodyPr>
          <a:lstStyle/>
          <a:p>
            <a:endParaRPr lang="en-US" sz="2800" cap="none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cap="none" dirty="0" smtClean="0"/>
              <a:t>The school nurse module features an abbreviated demographic screen where users can view demographic data and immunization history contained in the registry</a:t>
            </a:r>
          </a:p>
          <a:p>
            <a:endParaRPr lang="en-US" sz="1100" cap="none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cap="none" dirty="0" smtClean="0"/>
              <a:t>Users may add new students, update the student’s demographic data, and add historical immunizations</a:t>
            </a:r>
            <a:endParaRPr lang="en-US" sz="28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Why Report Vaccinations to </a:t>
            </a:r>
            <a:r>
              <a:rPr lang="en-US" altLang="en-US" sz="2800" b="1" dirty="0"/>
              <a:t>t</a:t>
            </a:r>
            <a:r>
              <a:rPr lang="en-US" altLang="en-US" sz="2800" b="1" dirty="0" smtClean="0"/>
              <a:t>he Registry?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cap="none" dirty="0" smtClean="0"/>
              <a:t>WVIIS provides easy access to patient immunization records</a:t>
            </a:r>
          </a:p>
          <a:p>
            <a:pPr>
              <a:defRPr/>
            </a:pPr>
            <a:endParaRPr lang="en-US" sz="1100" cap="none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cap="none" dirty="0" smtClean="0"/>
              <a:t>Supports efforts to improve patient coverage rates within the state</a:t>
            </a:r>
            <a:endParaRPr lang="en-US" sz="2800" cap="none" dirty="0"/>
          </a:p>
          <a:p>
            <a:pPr>
              <a:defRPr/>
            </a:pPr>
            <a:endParaRPr lang="en-US" sz="1100" cap="none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cap="none" dirty="0" smtClean="0"/>
              <a:t>Enables healthcare providers to make appropriate clinical decisions based on accurate data in the registry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Historical Vaccinations</a:t>
            </a: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endParaRPr lang="en-US" altLang="en-US" sz="32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0717" y="1003177"/>
            <a:ext cx="8549197" cy="516267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cap="none" dirty="0" smtClean="0"/>
              <a:t>WVSIIS is the official repository of WV immunization records </a:t>
            </a:r>
          </a:p>
          <a:p>
            <a:endParaRPr lang="en-US" altLang="en-US" sz="1400" cap="non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cap="none" dirty="0" smtClean="0"/>
              <a:t>Historical vaccination entry is a way to ensure that the student’s vaccination record is complete in WVSIIS</a:t>
            </a:r>
          </a:p>
          <a:p>
            <a:endParaRPr lang="en-US" altLang="en-US" sz="1400" cap="non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cap="none" dirty="0" smtClean="0"/>
              <a:t>School nurses are an invaluable resource for obtaining complete immunization histories and entering missing shot records as needed</a:t>
            </a:r>
          </a:p>
          <a:p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Entering Historical Vaccination Records</a:t>
            </a:r>
          </a:p>
        </p:txBody>
      </p:sp>
      <p:pic>
        <p:nvPicPr>
          <p:cNvPr id="6" name="Picture 3" descr="C:\Program Files\Microsoft Office\MEDIA\CAGCAT10\j0292020.wm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36" y="1589809"/>
            <a:ext cx="6359814" cy="446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Entering Historical Vaccination Records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19" y="1056443"/>
            <a:ext cx="8691239" cy="510940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 smtClean="0"/>
              <a:t>Entering historical vaccination records is a simple process that goes beyond the traditional ‘view only’ access for school nurses </a:t>
            </a:r>
          </a:p>
          <a:p>
            <a:endParaRPr lang="en-US" sz="1400" cap="non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 smtClean="0"/>
              <a:t>Entry of missing vaccinations will help complete the shot record for the student which will enable the school and health professional easy access to complete and accurate vaccination records </a:t>
            </a:r>
            <a:endParaRPr lang="en-US" sz="28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Selecting A School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7760"/>
            <a:ext cx="8229600" cy="50380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cap="none" dirty="0"/>
              <a:t>W</a:t>
            </a:r>
            <a:r>
              <a:rPr lang="en-US" altLang="en-US" cap="none" dirty="0" smtClean="0"/>
              <a:t>hen logging into the school nurse module, you see a slightly different format that requires you to select the school the student attends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cap="none" dirty="0" smtClean="0"/>
              <a:t>To select a school, click on  ‘click to select’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154680"/>
            <a:ext cx="8581644" cy="34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6012180" y="4137656"/>
            <a:ext cx="978408" cy="36576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dirty="0" smtClean="0"/>
              <a:t>WV Medical/Nonmedical Exemptions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75" y="878889"/>
            <a:ext cx="8646850" cy="577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cap="none" dirty="0" smtClean="0"/>
              <a:t>WV does not grant personal or </a:t>
            </a:r>
          </a:p>
          <a:p>
            <a:pPr>
              <a:defRPr/>
            </a:pPr>
            <a:r>
              <a:rPr lang="en-US" cap="none" dirty="0" smtClean="0"/>
              <a:t>	religious exemptions </a:t>
            </a:r>
          </a:p>
          <a:p>
            <a:pPr>
              <a:defRPr/>
            </a:pPr>
            <a:endParaRPr lang="en-US" cap="none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cap="none" dirty="0" smtClean="0"/>
              <a:t>WV is one of only two states that </a:t>
            </a:r>
          </a:p>
          <a:p>
            <a:pPr>
              <a:defRPr/>
            </a:pPr>
            <a:r>
              <a:rPr lang="en-US" cap="none" dirty="0" smtClean="0"/>
              <a:t>     allow only medical exemptions to </a:t>
            </a:r>
          </a:p>
          <a:p>
            <a:pPr>
              <a:defRPr/>
            </a:pPr>
            <a:r>
              <a:rPr lang="en-US" cap="none" dirty="0" smtClean="0"/>
              <a:t>     school immunization</a:t>
            </a:r>
          </a:p>
          <a:p>
            <a:pPr>
              <a:defRPr/>
            </a:pPr>
            <a:endParaRPr lang="en-US" cap="none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cap="none" dirty="0" smtClean="0"/>
              <a:t>Non-medical exemptions have been </a:t>
            </a:r>
          </a:p>
          <a:p>
            <a:pPr>
              <a:defRPr/>
            </a:pPr>
            <a:r>
              <a:rPr lang="en-US" cap="none" dirty="0" smtClean="0"/>
              <a:t>     associated with increased occurrence </a:t>
            </a:r>
          </a:p>
          <a:p>
            <a:pPr>
              <a:defRPr/>
            </a:pPr>
            <a:r>
              <a:rPr lang="en-US" cap="none" dirty="0" smtClean="0"/>
              <a:t>     of serious diseases spread by sick </a:t>
            </a:r>
          </a:p>
          <a:p>
            <a:pPr>
              <a:defRPr/>
            </a:pPr>
            <a:r>
              <a:rPr lang="en-US" cap="none" dirty="0" smtClean="0"/>
              <a:t>     school children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8E01B6E-0EAB-446E-B424-CAA986DB37F5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 smtClean="0"/>
          </a:p>
        </p:txBody>
      </p:sp>
      <p:pic>
        <p:nvPicPr>
          <p:cNvPr id="49154" name="Picture 2" descr="C:\Users\A086125\AppData\Local\Microsoft\Windows\Temporary Internet Files\Content.IE5\702O1B6H\MP90044237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8775" y="971550"/>
            <a:ext cx="3248025" cy="502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Selecting </a:t>
            </a:r>
            <a:r>
              <a:rPr lang="en-US" sz="2800" b="1" dirty="0"/>
              <a:t>A</a:t>
            </a:r>
            <a:r>
              <a:rPr lang="en-US" sz="2800" b="1" dirty="0" smtClean="0"/>
              <a:t> School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altLang="en-US" cap="none" dirty="0" smtClean="0"/>
              <a:t>Click on ‘search’ and select school from the list</a:t>
            </a:r>
          </a:p>
          <a:p>
            <a:endParaRPr lang="en-US" cap="none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3100"/>
            <a:ext cx="82296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272784" y="3989705"/>
            <a:ext cx="978408" cy="4372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Selecting A </a:t>
            </a:r>
            <a:r>
              <a:rPr lang="en-US" sz="2800" b="1" dirty="0"/>
              <a:t>S</a:t>
            </a:r>
            <a:r>
              <a:rPr lang="en-US" sz="2800" b="1" dirty="0" smtClean="0"/>
              <a:t>chool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766"/>
            <a:ext cx="8229600" cy="55562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A</a:t>
            </a:r>
            <a:r>
              <a:rPr lang="en-US" cap="none" dirty="0" smtClean="0"/>
              <a:t>fter selecting the school, click ‘continue’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51660"/>
            <a:ext cx="8001000" cy="379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825742" y="4194810"/>
            <a:ext cx="978408" cy="4800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Selecting A Student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7" y="971550"/>
            <a:ext cx="8584707" cy="5194300"/>
          </a:xfrm>
        </p:spPr>
        <p:txBody>
          <a:bodyPr/>
          <a:lstStyle/>
          <a:p>
            <a:pPr>
              <a:defRPr/>
            </a:pPr>
            <a:r>
              <a:rPr lang="en-US" cap="none" dirty="0" smtClean="0"/>
              <a:t>Next, select the student.</a:t>
            </a:r>
            <a:endParaRPr lang="en-US" altLang="en-US" cap="none" dirty="0" smtClean="0"/>
          </a:p>
          <a:p>
            <a:pPr marL="342900" indent="-342900">
              <a:buFont typeface="Arial" charset="0"/>
              <a:buChar char="•"/>
              <a:defRPr/>
            </a:pPr>
            <a:r>
              <a:rPr lang="en-US" altLang="en-US" cap="none" dirty="0" smtClean="0"/>
              <a:t>Fill in the search criteria and click on ‘search’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altLang="en-US" cap="none" dirty="0" smtClean="0"/>
              <a:t>Choose the correct student from the search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514600"/>
            <a:ext cx="8229601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5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Selecting A Student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altLang="en-US" cap="none" dirty="0" smtClean="0"/>
              <a:t>Check the ‘include on reports’ box and click ‘update’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altLang="en-US" cap="none" dirty="0" smtClean="0"/>
              <a:t>This will assign the student to the appropriate school for report purposes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2400300"/>
            <a:ext cx="8481060" cy="37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8670798" y="5093970"/>
            <a:ext cx="978408" cy="48006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8670798" y="5684520"/>
            <a:ext cx="946403" cy="481330"/>
          </a:xfrm>
          <a:prstGeom prst="leftArrow">
            <a:avLst>
              <a:gd name="adj1" fmla="val 50000"/>
              <a:gd name="adj2" fmla="val 492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Adding A Student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702336" cy="58864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</a:t>
            </a:r>
            <a:r>
              <a:rPr lang="en-US" cap="none" dirty="0" smtClean="0"/>
              <a:t>f your search does not find the student you are looking for, you may add the student by checking the  ‘check here if adding a new patient’ box. The required fields will be highlighted in red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600326"/>
            <a:ext cx="8458200" cy="392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3479293" y="4465634"/>
            <a:ext cx="978408" cy="36512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9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Adding A Student 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384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After information is entered, click ‘add patient’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5924"/>
            <a:ext cx="8229600" cy="467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825742" y="5665786"/>
            <a:ext cx="978408" cy="4984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Editing Student Demographics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To change the address or phone number for a selected student click ‘edit’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000250"/>
            <a:ext cx="8229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/>
          <p:cNvSpPr/>
          <p:nvPr/>
        </p:nvSpPr>
        <p:spPr>
          <a:xfrm>
            <a:off x="7749159" y="5377942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Editing Student Demographics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75" y="905522"/>
            <a:ext cx="8620217" cy="52603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Enter the new information and click ‘save’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8274048" y="4854321"/>
            <a:ext cx="385699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Entering A Historical Vaccination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68680"/>
            <a:ext cx="8229600" cy="52971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cap="none" dirty="0" smtClean="0"/>
              <a:t>To add a historical vaccination, under the vaccinations menu on the left, click on ‘view/add’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cap="none" dirty="0" smtClean="0"/>
              <a:t>Enter the date the vaccination was administered in the box beside the correct vaccination</a:t>
            </a:r>
          </a:p>
          <a:p>
            <a:pPr marL="342900" indent="-342900">
              <a:buFont typeface="Arial" charset="0"/>
              <a:buChar char="•"/>
            </a:pPr>
            <a:endParaRPr lang="en-US" altLang="en-US" dirty="0" smtClean="0"/>
          </a:p>
          <a:p>
            <a:pPr marL="342900" indent="-342900">
              <a:buFont typeface="Arial" charset="0"/>
              <a:buChar char="•"/>
            </a:pPr>
            <a:endParaRPr lang="en-US" altLang="en-US" dirty="0"/>
          </a:p>
        </p:txBody>
      </p:sp>
      <p:sp>
        <p:nvSpPr>
          <p:cNvPr id="3" name="Left Arrow 2"/>
          <p:cNvSpPr/>
          <p:nvPr/>
        </p:nvSpPr>
        <p:spPr>
          <a:xfrm>
            <a:off x="5175504" y="5161788"/>
            <a:ext cx="978408" cy="3566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20340"/>
            <a:ext cx="8229600" cy="39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079492" y="4704588"/>
            <a:ext cx="978408" cy="41605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ENTERING A HISTORICAL VACCINATION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AFTER ENTERING THE VACCINATION DATE, SCROLL DOWN AND CLICK ON ‘ADD HISTORICALS’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4524"/>
            <a:ext cx="850392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779260" y="2080260"/>
            <a:ext cx="978408" cy="342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Historical Review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9797" y="852255"/>
            <a:ext cx="8744505" cy="5801441"/>
          </a:xfrm>
        </p:spPr>
        <p:txBody>
          <a:bodyPr/>
          <a:lstStyle/>
          <a:p>
            <a:pPr algn="ctr"/>
            <a:r>
              <a:rPr lang="en-US" altLang="en-US" sz="3200" cap="none" dirty="0" smtClean="0">
                <a:solidFill>
                  <a:srgbClr val="002060"/>
                </a:solidFill>
              </a:rPr>
              <a:t>WV School </a:t>
            </a:r>
            <a:r>
              <a:rPr lang="en-US" altLang="en-US" sz="3200" cap="none" dirty="0">
                <a:solidFill>
                  <a:srgbClr val="002060"/>
                </a:solidFill>
              </a:rPr>
              <a:t>I</a:t>
            </a:r>
            <a:r>
              <a:rPr lang="en-US" altLang="en-US" sz="3200" cap="none" dirty="0" smtClean="0">
                <a:solidFill>
                  <a:srgbClr val="002060"/>
                </a:solidFill>
              </a:rPr>
              <a:t>mmunizations 1987-2013</a:t>
            </a:r>
          </a:p>
          <a:p>
            <a:pPr algn="ctr"/>
            <a:endParaRPr lang="en-US" altLang="en-US" sz="3200" dirty="0" smtClean="0"/>
          </a:p>
          <a:p>
            <a:endParaRPr lang="en-US" altLang="en-US" dirty="0" smtClean="0">
              <a:solidFill>
                <a:srgbClr val="C00000"/>
              </a:solidFill>
            </a:endParaRPr>
          </a:p>
          <a:p>
            <a:endParaRPr lang="en-US" altLang="en-US" dirty="0" smtClean="0"/>
          </a:p>
          <a:p>
            <a:endParaRPr lang="en-US" altLang="en-US" dirty="0" smtClean="0">
              <a:solidFill>
                <a:srgbClr val="C00000"/>
              </a:solidFill>
            </a:endParaRPr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564BD6-C0B3-4B82-AE45-F0A2ABDBB8DB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8366220"/>
              </p:ext>
            </p:extLst>
          </p:nvPr>
        </p:nvGraphicFramePr>
        <p:xfrm>
          <a:off x="318052" y="1461053"/>
          <a:ext cx="8019498" cy="5192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9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259773" y="230188"/>
            <a:ext cx="7346950" cy="4611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Available Reports</a:t>
            </a:r>
          </a:p>
        </p:txBody>
      </p:sp>
      <p:pic>
        <p:nvPicPr>
          <p:cNvPr id="6" name="Picture 4" descr="C:\Users\E026560\AppData\Local\Microsoft\Windows\Temporary Internet Files\Content.IE5\N36Z6BQL\MC900357011[1].wm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5" y="1496290"/>
            <a:ext cx="5320146" cy="479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Vaccination Forecast</a:t>
            </a:r>
            <a:endParaRPr lang="en-US" sz="2800" b="1" dirty="0"/>
          </a:p>
        </p:txBody>
      </p:sp>
      <p:sp>
        <p:nvSpPr>
          <p:cNvPr id="23555" name="Subtitle 2"/>
          <p:cNvSpPr>
            <a:spLocks noGrp="1"/>
          </p:cNvSpPr>
          <p:nvPr>
            <p:ph idx="1"/>
          </p:nvPr>
        </p:nvSpPr>
        <p:spPr bwMode="auto">
          <a:xfrm>
            <a:off x="310718" y="971550"/>
            <a:ext cx="8599365" cy="519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 dirty="0"/>
          </a:p>
          <a:p>
            <a:r>
              <a:rPr lang="en-US" altLang="en-US" cap="none" dirty="0" smtClean="0"/>
              <a:t>The </a:t>
            </a:r>
            <a:r>
              <a:rPr lang="en-US" altLang="en-US" u="sng" cap="none" dirty="0"/>
              <a:t>V</a:t>
            </a:r>
            <a:r>
              <a:rPr lang="en-US" altLang="en-US" u="sng" cap="none" dirty="0" smtClean="0"/>
              <a:t>accination </a:t>
            </a:r>
            <a:r>
              <a:rPr lang="en-US" altLang="en-US" u="sng" cap="none" dirty="0"/>
              <a:t>F</a:t>
            </a:r>
            <a:r>
              <a:rPr lang="en-US" altLang="en-US" u="sng" cap="none" dirty="0" smtClean="0"/>
              <a:t>orecast </a:t>
            </a:r>
            <a:r>
              <a:rPr lang="en-US" altLang="en-US" u="sng" cap="none" dirty="0"/>
              <a:t>R</a:t>
            </a:r>
            <a:r>
              <a:rPr lang="en-US" altLang="en-US" u="sng" cap="none" dirty="0" smtClean="0"/>
              <a:t>eport </a:t>
            </a:r>
            <a:r>
              <a:rPr lang="en-US" altLang="en-US" cap="none" dirty="0" smtClean="0"/>
              <a:t>is a tool utilized to show the future dates that the patient will need to be vaccinated according to the ACIP schedule. It can be used to determine at a glance if the student is missing necessary immunizations.  </a:t>
            </a:r>
          </a:p>
          <a:p>
            <a:endParaRPr lang="en-US" altLang="en-US" cap="non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cap="none" dirty="0" smtClean="0"/>
              <a:t>The forecast can also be used to determine when a provisional school enrollment period should expire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cap="none" dirty="0" smtClean="0"/>
              <a:t> </a:t>
            </a:r>
            <a:r>
              <a:rPr lang="en-US" cap="none" dirty="0" smtClean="0"/>
              <a:t>BPH recommends adding 15 days to the date of when the last forecasted, required immunization is due</a:t>
            </a:r>
            <a:r>
              <a:rPr lang="en-US" altLang="en-US" cap="none" dirty="0" smtClean="0"/>
              <a:t/>
            </a:r>
            <a:br>
              <a:rPr lang="en-US" altLang="en-US" cap="none" dirty="0" smtClean="0"/>
            </a:br>
            <a:endParaRPr lang="en-US" altLang="en-US" b="1" cap="non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Vaccination Forecast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61" y="971550"/>
            <a:ext cx="8641080" cy="51943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cap="none" dirty="0" smtClean="0"/>
              <a:t>Under the vaccinations menu, click on ‘forecast’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cap="none" dirty="0" smtClean="0"/>
              <a:t>This shows the vaccinations that are still due or overdue for the student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cap="none" dirty="0" smtClean="0"/>
              <a:t>This report should be viewed only after the missing historical vaccinations are entered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1" y="3086100"/>
            <a:ext cx="864108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Vaccination Summary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575" y="1298864"/>
            <a:ext cx="8664606" cy="48669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cap="none" dirty="0" smtClean="0"/>
              <a:t>The </a:t>
            </a:r>
            <a:r>
              <a:rPr lang="en-US" altLang="en-US" u="sng" cap="none" dirty="0"/>
              <a:t>S</a:t>
            </a:r>
            <a:r>
              <a:rPr lang="en-US" altLang="en-US" u="sng" cap="none" dirty="0" smtClean="0"/>
              <a:t>ummary </a:t>
            </a:r>
            <a:r>
              <a:rPr lang="en-US" altLang="en-US" u="sng" cap="none" dirty="0"/>
              <a:t>P</a:t>
            </a:r>
            <a:r>
              <a:rPr lang="en-US" altLang="en-US" u="sng" cap="none" dirty="0" smtClean="0"/>
              <a:t>atient </a:t>
            </a:r>
            <a:r>
              <a:rPr lang="en-US" altLang="en-US" u="sng" cap="none" dirty="0"/>
              <a:t>R</a:t>
            </a:r>
            <a:r>
              <a:rPr lang="en-US" altLang="en-US" u="sng" cap="none" dirty="0" smtClean="0"/>
              <a:t>ecord </a:t>
            </a:r>
            <a:r>
              <a:rPr lang="en-US" altLang="en-US" cap="none" dirty="0" smtClean="0"/>
              <a:t>report shows all vaccinations that have been recorded in the registry. The date and dose are listed along with the age it was administered.</a:t>
            </a:r>
            <a:br>
              <a:rPr lang="en-US" altLang="en-US" cap="none" dirty="0" smtClean="0"/>
            </a:br>
            <a:endParaRPr lang="en-US" altLang="en-US" cap="non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cap="none" dirty="0" smtClean="0"/>
              <a:t>If the student’s recorded vaccinations are up-to-date in the registry, the report shown will be an accurate account of the vaccinations given and will also show future vaccinations due for the selected student. </a:t>
            </a:r>
            <a:br>
              <a:rPr lang="en-US" altLang="en-US" cap="none" dirty="0" smtClean="0"/>
            </a:br>
            <a:endParaRPr lang="en-US" altLang="en-US" cap="none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Vaccination 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" y="971550"/>
            <a:ext cx="8755380" cy="51943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cap="none" dirty="0" smtClean="0"/>
              <a:t>Under the vaccinations menu, click on summary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cap="none" dirty="0" smtClean="0"/>
              <a:t>This report should be viewed only after the missing historical vaccinations are entered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423160"/>
            <a:ext cx="8755380" cy="413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School Nurse Reports 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altLang="en-US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8760"/>
            <a:ext cx="8229600" cy="465709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altLang="en-US" sz="2800" cap="none" dirty="0" smtClean="0"/>
              <a:t>School immunization report, first time enterer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sz="2800" cap="none" dirty="0" smtClean="0"/>
              <a:t>Summary of school enterers data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sz="2800" cap="none" dirty="0" smtClean="0"/>
              <a:t>Patient detail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sz="2800" cap="none" dirty="0" smtClean="0"/>
              <a:t>Absentee report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800" cap="none" dirty="0" smtClean="0"/>
          </a:p>
          <a:p>
            <a:r>
              <a:rPr lang="en-US" altLang="en-US" sz="2800" cap="none" dirty="0" smtClean="0"/>
              <a:t>*</a:t>
            </a:r>
            <a:r>
              <a:rPr lang="en-US" altLang="en-US" i="1" cap="none" dirty="0" smtClean="0"/>
              <a:t>Note: these reports will only be valuable if all students have been assigned to a school roster</a:t>
            </a:r>
          </a:p>
          <a:p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Adding Students To School Roster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14" y="971549"/>
            <a:ext cx="8633534" cy="51943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From the schools menu, click on ‘roster’ and choose vaccination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Click on ‘view roster’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7924"/>
            <a:ext cx="82296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6126480" y="4892040"/>
            <a:ext cx="978408" cy="36576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825742" y="5682456"/>
            <a:ext cx="978408" cy="346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Adding Students To School Roster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7260"/>
            <a:ext cx="8229600" cy="52285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Click on ‘add new students’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554480"/>
            <a:ext cx="8572500" cy="497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6597396" y="504647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Adding Students To School Roster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97" y="971550"/>
            <a:ext cx="8717872" cy="51943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From the patient menu, click on ‘search/add’ and choose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 Check the box ‘include on school reports’, and click on ‘update’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Repeat for each student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056890"/>
            <a:ext cx="8229599" cy="347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/>
          <p:cNvSpPr/>
          <p:nvPr/>
        </p:nvSpPr>
        <p:spPr>
          <a:xfrm>
            <a:off x="7983220" y="5591429"/>
            <a:ext cx="266700" cy="79273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5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41" y="230188"/>
            <a:ext cx="7502309" cy="461111"/>
          </a:xfrm>
        </p:spPr>
        <p:txBody>
          <a:bodyPr/>
          <a:lstStyle/>
          <a:p>
            <a:r>
              <a:rPr lang="en-US" sz="2800" b="1" dirty="0" smtClean="0"/>
              <a:t>  School Nurse Reports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3" y="971550"/>
            <a:ext cx="8788894" cy="47371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From the ‘reports’ menu on the left, click on ‘school reports’ and choose the report you wish to run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You will see the following screen: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7460"/>
            <a:ext cx="8229600" cy="381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12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State Code – Compulsory Immunization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77553" y="843379"/>
            <a:ext cx="8780016" cy="5823751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2060"/>
                </a:solidFill>
              </a:rPr>
              <a:t>§64-95-4</a:t>
            </a:r>
          </a:p>
          <a:p>
            <a:r>
              <a:rPr lang="en-US" altLang="en-US" sz="2800" cap="none" dirty="0" smtClean="0">
                <a:solidFill>
                  <a:srgbClr val="002060"/>
                </a:solidFill>
              </a:rPr>
              <a:t>All students attending a West </a:t>
            </a:r>
            <a:r>
              <a:rPr lang="en-US" altLang="en-US" sz="2800" cap="none" dirty="0">
                <a:solidFill>
                  <a:srgbClr val="002060"/>
                </a:solidFill>
              </a:rPr>
              <a:t>V</a:t>
            </a:r>
            <a:r>
              <a:rPr lang="en-US" altLang="en-US" sz="2800" cap="none" dirty="0" smtClean="0">
                <a:solidFill>
                  <a:srgbClr val="002060"/>
                </a:solidFill>
              </a:rPr>
              <a:t>irginia school for the first time shall show proof of immunization against the following diseases:</a:t>
            </a:r>
          </a:p>
          <a:p>
            <a:r>
              <a:rPr lang="en-US" altLang="en-US" dirty="0" smtClean="0"/>
              <a:t> </a:t>
            </a:r>
          </a:p>
          <a:p>
            <a:r>
              <a:rPr lang="en-US" altLang="en-US" dirty="0" smtClean="0"/>
              <a:t>							 </a:t>
            </a:r>
          </a:p>
          <a:p>
            <a:r>
              <a:rPr lang="en-US" altLang="en-US" dirty="0" smtClean="0"/>
              <a:t>							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380056D-A5DC-4E54-B9D2-EAE34DB19C3A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943598"/>
              </p:ext>
            </p:extLst>
          </p:nvPr>
        </p:nvGraphicFramePr>
        <p:xfrm>
          <a:off x="323850" y="3076575"/>
          <a:ext cx="8512176" cy="30099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56088"/>
                <a:gridCol w="4256088"/>
              </a:tblGrid>
              <a:tr h="6019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Diphtheria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Rubella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0198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Hepatitis B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Rubeola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(Measles)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0198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Mumps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Tetanus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0198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Pertussis (Whoopin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g Cough)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Varicella (Chickenpox)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0198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Poliomyeltis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20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280554" y="230188"/>
            <a:ext cx="7699663" cy="4611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School Immunization, First Time Enterer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0553" y="1500326"/>
            <a:ext cx="8623749" cy="46655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cap="none" dirty="0"/>
              <a:t>T</a:t>
            </a:r>
            <a:r>
              <a:rPr lang="en-US" altLang="en-US" cap="none" dirty="0" smtClean="0"/>
              <a:t>his report can be produced for new students you have assigned to a school. </a:t>
            </a:r>
          </a:p>
          <a:p>
            <a:endParaRPr lang="en-US" altLang="en-US" sz="1400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cap="none" dirty="0" smtClean="0"/>
              <a:t>It can show the number of students needing vaccinations or which students have completed vaccinations.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School Immunization, First Time Enterer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30" y="868680"/>
            <a:ext cx="8708994" cy="56591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cap="none" dirty="0" smtClean="0"/>
              <a:t>From the ‘reports’ menu on the left, click on ‘school reports’ and choose ‘school immunization report, first time enterers’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cap="none" dirty="0" smtClean="0"/>
              <a:t>Click on ‘needing vaccination’ or ‘completed vaccination’ bubble and click on ‘create report’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890813"/>
            <a:ext cx="8366759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6263640" y="5404404"/>
            <a:ext cx="1074420" cy="24006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 Arrow 6"/>
          <p:cNvSpPr/>
          <p:nvPr/>
        </p:nvSpPr>
        <p:spPr>
          <a:xfrm flipH="1">
            <a:off x="4610542" y="5907324"/>
            <a:ext cx="271468" cy="71061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School Immunization, First Time Enterer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none" dirty="0" smtClean="0"/>
              <a:t>This report will show the number of incomplete or complete records for students added to the school roster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125980"/>
            <a:ext cx="8356600" cy="423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0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Summary of School Enterers Data Report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" y="961390"/>
            <a:ext cx="8732520" cy="57264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From the ‘reports’ menu on the left, click on ‘school reports’ and choose ‘summary of school enterers data’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Choose vaccination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Click on ‘select’ 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3108960"/>
            <a:ext cx="8732520" cy="34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6304788" y="5189220"/>
            <a:ext cx="736092" cy="2057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1783080" y="6492240"/>
            <a:ext cx="274320" cy="49453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Summary of School Enterers Data Report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646" y="971550"/>
            <a:ext cx="8491492" cy="51943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This report will show the percentage of incomplete or complete records for students added to the school roster 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63140"/>
            <a:ext cx="8229601" cy="409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Patient Detail Report</a:t>
            </a:r>
            <a:endParaRPr lang="en-US" alt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329" y="922654"/>
            <a:ext cx="8629095" cy="5775325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altLang="en-US" cap="none" dirty="0" smtClean="0"/>
              <a:t>From the reports menu, click on ‘school reports, and choose ‘patient detail report’ 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cap="none" dirty="0" smtClean="0"/>
              <a:t>Select school</a:t>
            </a:r>
          </a:p>
          <a:p>
            <a:endParaRPr lang="en-US" cap="non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1700"/>
            <a:ext cx="82296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/>
          <p:cNvSpPr/>
          <p:nvPr/>
        </p:nvSpPr>
        <p:spPr>
          <a:xfrm flipH="1">
            <a:off x="1783080" y="6165850"/>
            <a:ext cx="411480" cy="69215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Patient Detail Report </a:t>
            </a:r>
            <a:endParaRPr lang="en-US" alt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596" y="971550"/>
            <a:ext cx="8566952" cy="51943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cap="none" dirty="0" smtClean="0"/>
              <a:t>This report will show the vaccination records for the students that have been added to the school roster</a:t>
            </a:r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103120"/>
            <a:ext cx="8083550" cy="406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Tracking Absenteeism</a:t>
            </a:r>
            <a:endParaRPr lang="en-US" alt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44991"/>
            <a:ext cx="8229600" cy="3827895"/>
          </a:xfrm>
        </p:spPr>
        <p:txBody>
          <a:bodyPr/>
          <a:lstStyle/>
          <a:p>
            <a:pPr algn="ctr">
              <a:defRPr/>
            </a:pPr>
            <a:r>
              <a:rPr lang="en-US" altLang="en-US" cap="none" dirty="0"/>
              <a:t>T</a:t>
            </a:r>
            <a:r>
              <a:rPr lang="en-US" altLang="en-US" cap="none" dirty="0" smtClean="0"/>
              <a:t>he number of students absent each day can be tracked </a:t>
            </a:r>
          </a:p>
          <a:p>
            <a:pPr algn="ctr">
              <a:defRPr/>
            </a:pPr>
            <a:r>
              <a:rPr lang="en-US" altLang="en-US" cap="none" dirty="0" smtClean="0"/>
              <a:t>and a report can be produced </a:t>
            </a:r>
          </a:p>
          <a:p>
            <a:pPr algn="ctr">
              <a:defRPr/>
            </a:pPr>
            <a:r>
              <a:rPr lang="en-US" altLang="en-US" cap="none" dirty="0" smtClean="0"/>
              <a:t>to show the number of absentee days </a:t>
            </a:r>
          </a:p>
          <a:p>
            <a:pPr algn="ctr">
              <a:defRPr/>
            </a:pPr>
            <a:r>
              <a:rPr lang="en-US" altLang="en-US" cap="none" dirty="0" smtClean="0"/>
              <a:t>for a specific time period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Tracking Absenteeism	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75" y="971550"/>
            <a:ext cx="8691239" cy="55562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From the ‘schools’ menu, click on ‘absenteeism’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Enter  date or date period you will be entering absentee days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Click ‘add’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Enter the number of students absent for that date or date period and click ‘save’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2D998-018A-44B4-9A4F-C8D3E2B292C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43300"/>
            <a:ext cx="8273034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4892040" y="5796724"/>
            <a:ext cx="978408" cy="2105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8451342" y="5134213"/>
            <a:ext cx="278892" cy="8731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Absentee Report</a:t>
            </a:r>
            <a:endParaRPr lang="en-US" alt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0717" y="937260"/>
            <a:ext cx="8584707" cy="52285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cap="none" dirty="0" smtClean="0"/>
              <a:t>Under the ‘reports’ menu, click on ‘school reports’ and select ‘absentee report’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cap="none" dirty="0" smtClean="0"/>
              <a:t>Enter the period of absentee days you want to view and click on ‘create report’ 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2296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State Code – Compulsory Immunization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77553" y="861134"/>
            <a:ext cx="8811286" cy="5805996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   §64-95-8</a:t>
            </a:r>
          </a:p>
          <a:p>
            <a:pPr>
              <a:defRPr/>
            </a:pPr>
            <a:r>
              <a:rPr lang="en-US" altLang="en-US" sz="3200" cap="none" dirty="0" smtClean="0"/>
              <a:t>  Vaccine requirements for adolescents</a:t>
            </a:r>
          </a:p>
          <a:p>
            <a:pPr>
              <a:defRPr/>
            </a:pPr>
            <a:endParaRPr lang="en-US" altLang="en-US" dirty="0" smtClean="0"/>
          </a:p>
          <a:p>
            <a:pPr marL="342900" indent="-342900">
              <a:buFont typeface="Arial" charset="0"/>
              <a:buChar char="•"/>
              <a:defRPr/>
            </a:pPr>
            <a:endParaRPr lang="en-US" altLang="en-US" sz="3100" dirty="0" smtClean="0"/>
          </a:p>
          <a:p>
            <a:pPr>
              <a:defRPr/>
            </a:pPr>
            <a:endParaRPr lang="en-US" altLang="en-US" sz="3100" dirty="0" smtClean="0"/>
          </a:p>
          <a:p>
            <a:pPr>
              <a:defRPr/>
            </a:pPr>
            <a:endParaRPr lang="en-US" altLang="en-US" sz="3100" dirty="0" smtClean="0"/>
          </a:p>
          <a:p>
            <a:pPr>
              <a:defRPr/>
            </a:pPr>
            <a:endParaRPr lang="en-US" altLang="en-US" sz="3100" dirty="0" smtClean="0"/>
          </a:p>
          <a:p>
            <a:pPr marL="342900" indent="-342900">
              <a:buFont typeface="Arial" charset="0"/>
              <a:buChar char="•"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sz="1600" dirty="0" smtClean="0"/>
          </a:p>
          <a:p>
            <a:pPr>
              <a:defRPr/>
            </a:pPr>
            <a:endParaRPr lang="en-US" altLang="en-US" sz="1600" dirty="0"/>
          </a:p>
          <a:p>
            <a:pPr>
              <a:defRPr/>
            </a:pPr>
            <a:endParaRPr lang="en-US" altLang="en-US" sz="1600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3588852-AB52-458C-9232-AE4835D08ADA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7477618"/>
              </p:ext>
            </p:extLst>
          </p:nvPr>
        </p:nvGraphicFramePr>
        <p:xfrm>
          <a:off x="251239" y="1938130"/>
          <a:ext cx="8737600" cy="4619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7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Helpful Resources On Homepage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56064"/>
            <a:ext cx="8229600" cy="440978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cap="none" dirty="0" smtClean="0">
                <a:solidFill>
                  <a:schemeClr val="tx1"/>
                </a:solidFill>
              </a:rPr>
              <a:t>School Nurse </a:t>
            </a:r>
            <a:r>
              <a:rPr lang="en-US" cap="none" dirty="0"/>
              <a:t>M</a:t>
            </a:r>
            <a:r>
              <a:rPr lang="en-US" cap="none" dirty="0" smtClean="0">
                <a:solidFill>
                  <a:schemeClr val="tx1"/>
                </a:solidFill>
              </a:rPr>
              <a:t>odule Power </a:t>
            </a:r>
            <a:r>
              <a:rPr lang="en-US" cap="none" dirty="0"/>
              <a:t>P</a:t>
            </a:r>
            <a:r>
              <a:rPr lang="en-US" cap="none" dirty="0" smtClean="0">
                <a:solidFill>
                  <a:schemeClr val="tx1"/>
                </a:solidFill>
              </a:rPr>
              <a:t>oint </a:t>
            </a:r>
            <a:r>
              <a:rPr lang="en-US" cap="none" dirty="0"/>
              <a:t>P</a:t>
            </a:r>
            <a:r>
              <a:rPr lang="en-US" cap="none" dirty="0" smtClean="0">
                <a:solidFill>
                  <a:schemeClr val="tx1"/>
                </a:solidFill>
              </a:rPr>
              <a:t>resentation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cap="none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cap="none" dirty="0" smtClean="0">
                <a:solidFill>
                  <a:schemeClr val="tx1"/>
                </a:solidFill>
              </a:rPr>
              <a:t>WVDIS Website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ACIP immunization schedules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Childcare, school, and college requirements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Vaccine-preventable diseases</a:t>
            </a:r>
          </a:p>
          <a:p>
            <a:pPr marL="457200" lvl="1" algn="l">
              <a:defRPr/>
            </a:pPr>
            <a:endParaRPr lang="en-US" dirty="0" smtClean="0"/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275208" y="1219200"/>
            <a:ext cx="8558074" cy="460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Aft>
                <a:spcPts val="600"/>
              </a:spcAft>
              <a:buFont typeface="Arial" charset="0"/>
              <a:buNone/>
            </a:pPr>
            <a:endParaRPr lang="en-US" altLang="en-US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en-US" b="1" dirty="0" smtClean="0"/>
              <a:t>In order to acknowledge you have completed this training 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b="1" dirty="0" smtClean="0"/>
              <a:t>and to request access to the school nurse module in WVSIIS,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b="1" dirty="0" smtClean="0"/>
              <a:t>please click on the link below:</a:t>
            </a:r>
          </a:p>
          <a:p>
            <a:pPr lvl="1" eaLnBrk="1" hangingPunct="1">
              <a:buFont typeface="Arial" charset="0"/>
              <a:buNone/>
            </a:pPr>
            <a:endParaRPr lang="en-US" altLang="en-US" b="1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en-US" b="1" dirty="0" smtClean="0">
                <a:hlinkClick r:id="rId3"/>
              </a:rPr>
              <a:t>Training Verification Survey</a:t>
            </a:r>
            <a:endParaRPr lang="en-US" altLang="en-US" b="1" dirty="0"/>
          </a:p>
        </p:txBody>
      </p:sp>
      <p:sp>
        <p:nvSpPr>
          <p:cNvPr id="4608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Verification Of Training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 bwMode="auto">
          <a:xfrm>
            <a:off x="230819" y="887768"/>
            <a:ext cx="8700118" cy="55431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defRPr/>
            </a:pPr>
            <a:endParaRPr lang="en-US" altLang="en-US" sz="1000" cap="none" dirty="0" smtClean="0"/>
          </a:p>
          <a:p>
            <a:pPr>
              <a:defRPr/>
            </a:pPr>
            <a:r>
              <a:rPr lang="en-US" altLang="en-US" sz="2400" cap="none" dirty="0" smtClean="0"/>
              <a:t>Jeff </a:t>
            </a:r>
            <a:r>
              <a:rPr lang="en-US" altLang="en-US" cap="none" dirty="0" smtClean="0"/>
              <a:t>N</a:t>
            </a:r>
            <a:r>
              <a:rPr lang="en-US" altLang="en-US" sz="2400" cap="none" dirty="0" smtClean="0"/>
              <a:t>eccuzi   -    </a:t>
            </a:r>
            <a:r>
              <a:rPr lang="en-US" altLang="en-US" cap="none" dirty="0" smtClean="0"/>
              <a:t>Division of </a:t>
            </a:r>
            <a:r>
              <a:rPr lang="en-US" altLang="en-US" sz="2400" cap="none" dirty="0" smtClean="0"/>
              <a:t>Immunization </a:t>
            </a:r>
            <a:r>
              <a:rPr lang="en-US" altLang="en-US" cap="none" dirty="0" smtClean="0"/>
              <a:t>S</a:t>
            </a:r>
            <a:r>
              <a:rPr lang="en-US" altLang="en-US" sz="2400" cap="none" dirty="0" smtClean="0"/>
              <a:t>ervices (</a:t>
            </a:r>
            <a:r>
              <a:rPr lang="en-US" altLang="en-US" sz="2400" cap="none" smtClean="0"/>
              <a:t>WVDIS</a:t>
            </a:r>
            <a:r>
              <a:rPr lang="en-US" altLang="en-US" sz="2400" cap="none" smtClean="0"/>
              <a:t>) Director</a:t>
            </a:r>
            <a:endParaRPr lang="en-US" altLang="en-US" sz="2400" cap="none" dirty="0" smtClean="0"/>
          </a:p>
          <a:p>
            <a:pPr>
              <a:defRPr/>
            </a:pPr>
            <a:endParaRPr lang="en-US" altLang="en-US" sz="2400" cap="none" dirty="0" smtClean="0"/>
          </a:p>
          <a:p>
            <a:pPr>
              <a:defRPr/>
            </a:pPr>
            <a:r>
              <a:rPr lang="en-US" altLang="en-US" cap="none" dirty="0" smtClean="0"/>
              <a:t>Jean Khoury   -   WVDIS (Consultant for Accelerated Vaccine 						    </a:t>
            </a:r>
            <a:r>
              <a:rPr lang="en-US" altLang="en-US" cap="none" dirty="0" smtClean="0"/>
              <a:t>    Schedules</a:t>
            </a:r>
            <a:r>
              <a:rPr lang="en-US" altLang="en-US" cap="none" dirty="0" smtClean="0"/>
              <a:t>, Minimum Intervals, etc</a:t>
            </a:r>
            <a:r>
              <a:rPr lang="en-US" altLang="en-US" cap="none" dirty="0" smtClean="0"/>
              <a:t>.)</a:t>
            </a:r>
          </a:p>
          <a:p>
            <a:pPr>
              <a:defRPr/>
            </a:pPr>
            <a:endParaRPr lang="en-US" altLang="en-US" cap="none" dirty="0" smtClean="0"/>
          </a:p>
          <a:p>
            <a:pPr>
              <a:defRPr/>
            </a:pPr>
            <a:r>
              <a:rPr lang="en-US" altLang="en-US" cap="none" dirty="0" smtClean="0"/>
              <a:t>Sarah Lieu      -   </a:t>
            </a:r>
            <a:r>
              <a:rPr lang="en-US" altLang="en-US" cap="none" dirty="0" smtClean="0"/>
              <a:t>WVDIS </a:t>
            </a:r>
            <a:r>
              <a:rPr lang="en-US" altLang="en-US" cap="none" dirty="0" smtClean="0"/>
              <a:t>Public Information </a:t>
            </a:r>
            <a:r>
              <a:rPr lang="en-US" altLang="en-US" cap="none" dirty="0" smtClean="0"/>
              <a:t>Specialist</a:t>
            </a:r>
          </a:p>
          <a:p>
            <a:pPr>
              <a:defRPr/>
            </a:pPr>
            <a:r>
              <a:rPr lang="en-US" altLang="en-US" cap="none" dirty="0"/>
              <a:t>	</a:t>
            </a:r>
            <a:r>
              <a:rPr lang="en-US" altLang="en-US" cap="none" dirty="0" smtClean="0"/>
              <a:t>			</a:t>
            </a:r>
            <a:r>
              <a:rPr lang="en-US" altLang="en-US" cap="none" dirty="0" smtClean="0"/>
              <a:t>304-558-2188 </a:t>
            </a:r>
            <a:r>
              <a:rPr lang="en-US" altLang="en-US" cap="none" dirty="0" smtClean="0"/>
              <a:t>OR 1-800-642-3634 </a:t>
            </a:r>
          </a:p>
          <a:p>
            <a:pPr>
              <a:defRPr/>
            </a:pPr>
            <a:endParaRPr lang="en-US" altLang="en-US" sz="1800" cap="none" dirty="0" smtClean="0"/>
          </a:p>
          <a:p>
            <a:pPr>
              <a:defRPr/>
            </a:pPr>
            <a:r>
              <a:rPr lang="en-US" altLang="en-US" sz="2400" cap="none" dirty="0" smtClean="0"/>
              <a:t>Pam </a:t>
            </a:r>
            <a:r>
              <a:rPr lang="en-US" altLang="en-US" cap="none" dirty="0"/>
              <a:t>R</a:t>
            </a:r>
            <a:r>
              <a:rPr lang="en-US" altLang="en-US" sz="2400" cap="none" dirty="0" smtClean="0"/>
              <a:t>eynolds </a:t>
            </a:r>
            <a:r>
              <a:rPr lang="en-US" altLang="en-US" sz="2400" cap="none" dirty="0" smtClean="0"/>
              <a:t>- WVSIIS Information </a:t>
            </a:r>
            <a:r>
              <a:rPr lang="en-US" altLang="en-US" cap="none" dirty="0"/>
              <a:t>Q</a:t>
            </a:r>
            <a:r>
              <a:rPr lang="en-US" altLang="en-US" sz="2400" cap="none" dirty="0" smtClean="0"/>
              <a:t>uality </a:t>
            </a:r>
            <a:r>
              <a:rPr lang="en-US" altLang="en-US" cap="none" dirty="0"/>
              <a:t>S</a:t>
            </a:r>
            <a:r>
              <a:rPr lang="en-US" altLang="en-US" sz="2400" cap="none" dirty="0" smtClean="0"/>
              <a:t>ervices </a:t>
            </a:r>
            <a:r>
              <a:rPr lang="en-US" altLang="en-US" cap="none" dirty="0" smtClean="0"/>
              <a:t>C</a:t>
            </a:r>
            <a:r>
              <a:rPr lang="en-US" altLang="en-US" sz="2400" cap="none" dirty="0" smtClean="0"/>
              <a:t>oordinator</a:t>
            </a:r>
            <a:endParaRPr lang="en-US" altLang="en-US" sz="2400" cap="none" dirty="0" smtClean="0"/>
          </a:p>
          <a:p>
            <a:pPr>
              <a:defRPr/>
            </a:pPr>
            <a:r>
              <a:rPr lang="en-US" altLang="en-US" sz="2400" cap="none" dirty="0" smtClean="0"/>
              <a:t>				 </a:t>
            </a:r>
            <a:r>
              <a:rPr lang="en-US" altLang="en-US" sz="2400" cap="none" dirty="0" smtClean="0"/>
              <a:t>304-356-4048</a:t>
            </a:r>
            <a:endParaRPr lang="en-US" altLang="en-US" sz="2400" cap="none" dirty="0" smtClean="0"/>
          </a:p>
          <a:p>
            <a:pPr>
              <a:defRPr/>
            </a:pPr>
            <a:endParaRPr lang="en-US" altLang="en-US" sz="1800" cap="none" dirty="0" smtClean="0"/>
          </a:p>
          <a:p>
            <a:pPr>
              <a:defRPr/>
            </a:pPr>
            <a:r>
              <a:rPr lang="en-US" altLang="en-US" sz="2400" cap="none" dirty="0" smtClean="0"/>
              <a:t>Carol Smith  – 	</a:t>
            </a:r>
            <a:r>
              <a:rPr lang="en-US" altLang="en-US" sz="2400" cap="none" dirty="0" smtClean="0"/>
              <a:t>WVSIIS Information </a:t>
            </a:r>
            <a:r>
              <a:rPr lang="en-US" altLang="en-US" cap="none" dirty="0"/>
              <a:t>Q</a:t>
            </a:r>
            <a:r>
              <a:rPr lang="en-US" altLang="en-US" sz="2400" cap="none" dirty="0" smtClean="0"/>
              <a:t>uality </a:t>
            </a:r>
            <a:r>
              <a:rPr lang="en-US" altLang="en-US" cap="none" dirty="0"/>
              <a:t>S</a:t>
            </a:r>
            <a:r>
              <a:rPr lang="en-US" altLang="en-US" sz="2400" cap="none" dirty="0" smtClean="0"/>
              <a:t>ervices </a:t>
            </a:r>
            <a:r>
              <a:rPr lang="en-US" altLang="en-US" cap="none" dirty="0"/>
              <a:t>S</a:t>
            </a:r>
            <a:r>
              <a:rPr lang="en-US" altLang="en-US" sz="2400" cap="none" dirty="0" smtClean="0"/>
              <a:t>pecialist</a:t>
            </a:r>
            <a:r>
              <a:rPr lang="en-US" altLang="en-US" cap="none" dirty="0" smtClean="0"/>
              <a:t>						</a:t>
            </a:r>
            <a:r>
              <a:rPr lang="en-US" altLang="en-US" cap="none" dirty="0"/>
              <a:t> </a:t>
            </a:r>
            <a:r>
              <a:rPr lang="en-US" altLang="en-US" cap="none" dirty="0" smtClean="0"/>
              <a:t>	</a:t>
            </a:r>
            <a:r>
              <a:rPr lang="en-US" altLang="en-US" sz="2400" cap="none" dirty="0" smtClean="0"/>
              <a:t>304-356-4945</a:t>
            </a:r>
            <a:endParaRPr lang="en-US" altLang="en-US" sz="2400" cap="none" dirty="0" smtClean="0"/>
          </a:p>
          <a:p>
            <a:pPr>
              <a:defRPr/>
            </a:pPr>
            <a:endParaRPr lang="en-US" altLang="en-US" sz="1800" cap="none" dirty="0" smtClean="0"/>
          </a:p>
          <a:p>
            <a:pPr>
              <a:defRPr/>
            </a:pPr>
            <a:r>
              <a:rPr lang="en-US" altLang="en-US" sz="2400" cap="none" dirty="0" smtClean="0"/>
              <a:t>Becky </a:t>
            </a:r>
            <a:r>
              <a:rPr lang="en-US" altLang="en-US" cap="none" dirty="0"/>
              <a:t>P</a:t>
            </a:r>
            <a:r>
              <a:rPr lang="en-US" altLang="en-US" sz="2400" cap="none" dirty="0" smtClean="0"/>
              <a:t>ierson – </a:t>
            </a:r>
            <a:r>
              <a:rPr lang="en-US" altLang="en-US" sz="2400" cap="none" dirty="0" smtClean="0"/>
              <a:t>WVSIIS </a:t>
            </a:r>
            <a:r>
              <a:rPr lang="en-US" altLang="en-US" cap="none" dirty="0" smtClean="0"/>
              <a:t>Help </a:t>
            </a:r>
            <a:r>
              <a:rPr lang="en-US" altLang="en-US" cap="none" dirty="0"/>
              <a:t>D</a:t>
            </a:r>
            <a:r>
              <a:rPr lang="en-US" altLang="en-US" cap="none" dirty="0" smtClean="0"/>
              <a:t>esk </a:t>
            </a:r>
            <a:r>
              <a:rPr lang="en-US" altLang="en-US" cap="none" dirty="0"/>
              <a:t>A</a:t>
            </a:r>
            <a:r>
              <a:rPr lang="en-US" altLang="en-US" cap="none" dirty="0" smtClean="0"/>
              <a:t>nalyst </a:t>
            </a:r>
          </a:p>
          <a:p>
            <a:pPr>
              <a:defRPr/>
            </a:pPr>
            <a:r>
              <a:rPr lang="en-US" altLang="en-US" sz="2400" cap="none" dirty="0" smtClean="0"/>
              <a:t>				 </a:t>
            </a:r>
            <a:r>
              <a:rPr lang="en-US" altLang="en-US" sz="2400" cap="none" dirty="0" smtClean="0"/>
              <a:t>877-408-8930 </a:t>
            </a:r>
            <a:r>
              <a:rPr lang="en-US" altLang="en-US" sz="2400" cap="none" dirty="0" smtClean="0"/>
              <a:t>or 304-356-4047</a:t>
            </a:r>
          </a:p>
          <a:p>
            <a:pPr>
              <a:defRPr/>
            </a:pPr>
            <a:endParaRPr lang="en-US" altLang="en-US" sz="2400" dirty="0" smtClean="0"/>
          </a:p>
          <a:p>
            <a:pPr marL="0" indent="0">
              <a:buFont typeface="Arial" charset="0"/>
              <a:buNone/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/>
              <a:t>Points Of Contact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Exemptions by State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01" y="1355767"/>
            <a:ext cx="8664469" cy="432330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0DF3D6E-1843-406D-9C33-F9E2F20C8B7D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33920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smtClean="0"/>
              <a:t>Medical Exemption Requests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48575" y="887767"/>
            <a:ext cx="8673483" cy="5770485"/>
          </a:xfrm>
        </p:spPr>
        <p:txBody>
          <a:bodyPr/>
          <a:lstStyle/>
          <a:p>
            <a:r>
              <a:rPr lang="en-US" altLang="en-US" sz="2800" dirty="0" smtClean="0"/>
              <a:t>§64-95-10  </a:t>
            </a:r>
            <a:r>
              <a:rPr lang="en-US" altLang="en-US" sz="2800" cap="none" dirty="0" smtClean="0"/>
              <a:t>Medical Exemptions</a:t>
            </a:r>
            <a:endParaRPr lang="en-US" altLang="en-US" sz="2800" dirty="0" smtClean="0"/>
          </a:p>
          <a:p>
            <a:r>
              <a:rPr lang="en-US" altLang="en-US" dirty="0" smtClean="0"/>
              <a:t> </a:t>
            </a:r>
          </a:p>
          <a:p>
            <a:r>
              <a:rPr lang="en-US" altLang="en-US" sz="2800" dirty="0" smtClean="0"/>
              <a:t> 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A0741D-F46D-456B-AB56-EDD07977B776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7190432"/>
              </p:ext>
            </p:extLst>
          </p:nvPr>
        </p:nvGraphicFramePr>
        <p:xfrm>
          <a:off x="695325" y="1552575"/>
          <a:ext cx="6686551" cy="407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10" name="Picture 5" descr="C:\Users\A086125\AppData\Local\Microsoft\Windows\Temporary Internet Files\Content.IE5\Y5XGSJWE\MC900185996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6575" y="1204913"/>
            <a:ext cx="18002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6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DHHR_PPT Template_MASTER 4-01-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ppt48AC.tmp</Template>
  <TotalTime>1469</TotalTime>
  <Words>2309</Words>
  <Application>Microsoft Office PowerPoint</Application>
  <PresentationFormat>On-screen Show (4:3)</PresentationFormat>
  <Paragraphs>431</Paragraphs>
  <Slides>72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DHHR_PPT Template_MASTER 4-01-14</vt:lpstr>
      <vt:lpstr>Medical Exemptions  and  School Nurse Module  </vt:lpstr>
      <vt:lpstr>School Immunization Requirements</vt:lpstr>
      <vt:lpstr>Medical/Nonmedical Exemptions</vt:lpstr>
      <vt:lpstr>WV Medical/Nonmedical Exemptions</vt:lpstr>
      <vt:lpstr>Historical Review</vt:lpstr>
      <vt:lpstr>State Code – Compulsory Immunization</vt:lpstr>
      <vt:lpstr>State Code – Compulsory Immunization</vt:lpstr>
      <vt:lpstr>Exemptions by State</vt:lpstr>
      <vt:lpstr>Medical Exemption Requests</vt:lpstr>
      <vt:lpstr>Valid Medical Exemption </vt:lpstr>
      <vt:lpstr>Medical Exemption Requests -  cont.</vt:lpstr>
      <vt:lpstr>Invalid Medical Exemption Requests</vt:lpstr>
      <vt:lpstr>Medical Exemptions Process</vt:lpstr>
      <vt:lpstr>Medical Exemptions Process - cont.</vt:lpstr>
      <vt:lpstr>Medical Exemptions Process cont.</vt:lpstr>
      <vt:lpstr>Importance of Tracking Medical Exemptions</vt:lpstr>
      <vt:lpstr>Importance of Tracking Medical Exemptions cont.</vt:lpstr>
      <vt:lpstr>View/Add Screen</vt:lpstr>
      <vt:lpstr>Exemption Request Button</vt:lpstr>
      <vt:lpstr>Required Fields</vt:lpstr>
      <vt:lpstr>LHO Approval Screen</vt:lpstr>
      <vt:lpstr>Request Section (Blank)</vt:lpstr>
      <vt:lpstr>Demographics Completed</vt:lpstr>
      <vt:lpstr>Exemption Details</vt:lpstr>
      <vt:lpstr>Exemption Request Summary</vt:lpstr>
      <vt:lpstr>Exemption Acknowledgement</vt:lpstr>
      <vt:lpstr>Exemptions Tracking Page</vt:lpstr>
      <vt:lpstr>WVSIIS School Nurse Module</vt:lpstr>
      <vt:lpstr>WVSIIS is a confidential, population-based, computerized database that can record all immunization doses administered by participating providers to persons within WV </vt:lpstr>
      <vt:lpstr>At the Point of Clinical Care</vt:lpstr>
      <vt:lpstr>At the Population Level</vt:lpstr>
      <vt:lpstr>For the School Nurse   </vt:lpstr>
      <vt:lpstr>School Nurse Module </vt:lpstr>
      <vt:lpstr>School Nurse Module</vt:lpstr>
      <vt:lpstr>Why Report Vaccinations to the Registry?</vt:lpstr>
      <vt:lpstr>Historical Vaccinations  </vt:lpstr>
      <vt:lpstr>Entering Historical Vaccination Records</vt:lpstr>
      <vt:lpstr>Entering Historical Vaccination Records</vt:lpstr>
      <vt:lpstr>Selecting A School</vt:lpstr>
      <vt:lpstr>Selecting A School</vt:lpstr>
      <vt:lpstr>Selecting A School</vt:lpstr>
      <vt:lpstr>Selecting A Student</vt:lpstr>
      <vt:lpstr>Selecting A Student</vt:lpstr>
      <vt:lpstr>Adding A Student</vt:lpstr>
      <vt:lpstr>Adding A Student  </vt:lpstr>
      <vt:lpstr>Editing Student Demographics</vt:lpstr>
      <vt:lpstr>Editing Student Demographics</vt:lpstr>
      <vt:lpstr>Entering A Historical Vaccination</vt:lpstr>
      <vt:lpstr>ENTERING A HISTORICAL VACCINATION </vt:lpstr>
      <vt:lpstr>Available Reports</vt:lpstr>
      <vt:lpstr>Vaccination Forecast</vt:lpstr>
      <vt:lpstr>Vaccination Forecast</vt:lpstr>
      <vt:lpstr>Vaccination Summary </vt:lpstr>
      <vt:lpstr>Vaccination Summary</vt:lpstr>
      <vt:lpstr>School Nurse Reports  </vt:lpstr>
      <vt:lpstr>Adding Students To School Roster</vt:lpstr>
      <vt:lpstr>Adding Students To School Roster</vt:lpstr>
      <vt:lpstr>Adding Students To School Roster</vt:lpstr>
      <vt:lpstr>  School Nurse Reports</vt:lpstr>
      <vt:lpstr>School Immunization, First Time Enterer</vt:lpstr>
      <vt:lpstr>School Immunization, First Time Enterer</vt:lpstr>
      <vt:lpstr>School Immunization, First Time Enterer</vt:lpstr>
      <vt:lpstr>Summary of School Enterers Data Report</vt:lpstr>
      <vt:lpstr>Summary of School Enterers Data Report</vt:lpstr>
      <vt:lpstr>Patient Detail Report</vt:lpstr>
      <vt:lpstr>Patient Detail Report </vt:lpstr>
      <vt:lpstr>Tracking Absenteeism</vt:lpstr>
      <vt:lpstr>Tracking Absenteeism </vt:lpstr>
      <vt:lpstr>Absentee Report</vt:lpstr>
      <vt:lpstr>Helpful Resources On Homepage</vt:lpstr>
      <vt:lpstr>Verification Of Training</vt:lpstr>
      <vt:lpstr>Points Of Contact</vt:lpstr>
    </vt:vector>
  </TitlesOfParts>
  <Company>West Virginia Office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qualify for</dc:title>
  <dc:creator>Reynolds, Pamela S</dc:creator>
  <cp:lastModifiedBy>Morris, Sarah Lieu</cp:lastModifiedBy>
  <cp:revision>123</cp:revision>
  <cp:lastPrinted>2014-03-27T22:24:20Z</cp:lastPrinted>
  <dcterms:created xsi:type="dcterms:W3CDTF">2014-03-27T21:31:30Z</dcterms:created>
  <dcterms:modified xsi:type="dcterms:W3CDTF">2015-01-13T21:34:09Z</dcterms:modified>
</cp:coreProperties>
</file>