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302" r:id="rId3"/>
    <p:sldId id="257" r:id="rId4"/>
    <p:sldId id="274" r:id="rId5"/>
    <p:sldId id="296" r:id="rId6"/>
    <p:sldId id="282" r:id="rId7"/>
    <p:sldId id="288" r:id="rId8"/>
    <p:sldId id="289" r:id="rId9"/>
    <p:sldId id="290" r:id="rId10"/>
    <p:sldId id="291" r:id="rId11"/>
    <p:sldId id="270" r:id="rId12"/>
    <p:sldId id="261" r:id="rId13"/>
    <p:sldId id="278" r:id="rId14"/>
    <p:sldId id="273" r:id="rId15"/>
    <p:sldId id="262" r:id="rId16"/>
    <p:sldId id="280" r:id="rId17"/>
    <p:sldId id="301" r:id="rId18"/>
    <p:sldId id="298" r:id="rId19"/>
    <p:sldId id="300" r:id="rId20"/>
    <p:sldId id="281" r:id="rId21"/>
    <p:sldId id="297" r:id="rId22"/>
    <p:sldId id="285" r:id="rId23"/>
    <p:sldId id="292" r:id="rId24"/>
    <p:sldId id="284" r:id="rId25"/>
    <p:sldId id="286"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6" d="100"/>
          <a:sy n="86" d="100"/>
        </p:scale>
        <p:origin x="48" y="459"/>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Market Sales</c:v>
                </c:pt>
                <c:pt idx="1">
                  <c:v>Farmacy Program</c:v>
                </c:pt>
                <c:pt idx="2">
                  <c:v>UK Walking Program</c:v>
                </c:pt>
                <c:pt idx="3">
                  <c:v>Double Dollars</c:v>
                </c:pt>
                <c:pt idx="4">
                  <c:v>SNAP</c:v>
                </c:pt>
                <c:pt idx="5">
                  <c:v>Senior Vouchers</c:v>
                </c:pt>
                <c:pt idx="6">
                  <c:v>WIC</c:v>
                </c:pt>
              </c:strCache>
            </c:strRef>
          </c:cat>
          <c:val>
            <c:numRef>
              <c:f>Sheet1!$B$2:$B$8</c:f>
              <c:numCache>
                <c:formatCode>"$"#,##0.00_);[Red]\("$"#,##0.00\)</c:formatCode>
                <c:ptCount val="7"/>
                <c:pt idx="0">
                  <c:v>6000</c:v>
                </c:pt>
                <c:pt idx="1">
                  <c:v>0</c:v>
                </c:pt>
                <c:pt idx="3" formatCode="General">
                  <c:v>0</c:v>
                </c:pt>
                <c:pt idx="4" formatCode="General">
                  <c:v>0</c:v>
                </c:pt>
                <c:pt idx="5" formatCode="General">
                  <c:v>0</c:v>
                </c:pt>
              </c:numCache>
            </c:numRef>
          </c:val>
          <c:extLst>
            <c:ext xmlns:c16="http://schemas.microsoft.com/office/drawing/2014/chart" uri="{C3380CC4-5D6E-409C-BE32-E72D297353CC}">
              <c16:uniqueId val="{00000000-DA11-44FB-B525-C665E662E6B9}"/>
            </c:ext>
          </c:extLst>
        </c:ser>
        <c:ser>
          <c:idx val="1"/>
          <c:order val="1"/>
          <c:tx>
            <c:strRef>
              <c:f>Sheet1!$C$1</c:f>
              <c:strCache>
                <c:ptCount val="1"/>
                <c:pt idx="0">
                  <c:v>2014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Market Sales</c:v>
                </c:pt>
                <c:pt idx="1">
                  <c:v>Farmacy Program</c:v>
                </c:pt>
                <c:pt idx="2">
                  <c:v>UK Walking Program</c:v>
                </c:pt>
                <c:pt idx="3">
                  <c:v>Double Dollars</c:v>
                </c:pt>
                <c:pt idx="4">
                  <c:v>SNAP</c:v>
                </c:pt>
                <c:pt idx="5">
                  <c:v>Senior Vouchers</c:v>
                </c:pt>
                <c:pt idx="6">
                  <c:v>WIC</c:v>
                </c:pt>
              </c:strCache>
            </c:strRef>
          </c:cat>
          <c:val>
            <c:numRef>
              <c:f>Sheet1!$C$2:$C$8</c:f>
              <c:numCache>
                <c:formatCode>"$"#,##0_);[Red]\("$"#,##0\)</c:formatCode>
                <c:ptCount val="7"/>
                <c:pt idx="0">
                  <c:v>13000</c:v>
                </c:pt>
                <c:pt idx="1">
                  <c:v>0</c:v>
                </c:pt>
                <c:pt idx="3">
                  <c:v>1000</c:v>
                </c:pt>
                <c:pt idx="4">
                  <c:v>100</c:v>
                </c:pt>
                <c:pt idx="5" formatCode="General">
                  <c:v>0</c:v>
                </c:pt>
                <c:pt idx="6">
                  <c:v>600</c:v>
                </c:pt>
              </c:numCache>
            </c:numRef>
          </c:val>
          <c:extLst>
            <c:ext xmlns:c16="http://schemas.microsoft.com/office/drawing/2014/chart" uri="{C3380CC4-5D6E-409C-BE32-E72D297353CC}">
              <c16:uniqueId val="{00000001-DA11-44FB-B525-C665E662E6B9}"/>
            </c:ext>
          </c:extLst>
        </c:ser>
        <c:ser>
          <c:idx val="2"/>
          <c:order val="2"/>
          <c:tx>
            <c:strRef>
              <c:f>Sheet1!$D$1</c:f>
              <c:strCache>
                <c:ptCount val="1"/>
                <c:pt idx="0">
                  <c:v>2015</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Market Sales</c:v>
                </c:pt>
                <c:pt idx="1">
                  <c:v>Farmacy Program</c:v>
                </c:pt>
                <c:pt idx="2">
                  <c:v>UK Walking Program</c:v>
                </c:pt>
                <c:pt idx="3">
                  <c:v>Double Dollars</c:v>
                </c:pt>
                <c:pt idx="4">
                  <c:v>SNAP</c:v>
                </c:pt>
                <c:pt idx="5">
                  <c:v>Senior Vouchers</c:v>
                </c:pt>
                <c:pt idx="6">
                  <c:v>WIC</c:v>
                </c:pt>
              </c:strCache>
            </c:strRef>
          </c:cat>
          <c:val>
            <c:numRef>
              <c:f>Sheet1!$D$2:$D$8</c:f>
              <c:numCache>
                <c:formatCode>"$"#,##0_);[Red]\("$"#,##0\)</c:formatCode>
                <c:ptCount val="7"/>
                <c:pt idx="0">
                  <c:v>39000</c:v>
                </c:pt>
                <c:pt idx="1">
                  <c:v>19000</c:v>
                </c:pt>
                <c:pt idx="3">
                  <c:v>4000</c:v>
                </c:pt>
                <c:pt idx="4">
                  <c:v>800</c:v>
                </c:pt>
                <c:pt idx="5">
                  <c:v>3200</c:v>
                </c:pt>
                <c:pt idx="6">
                  <c:v>800</c:v>
                </c:pt>
              </c:numCache>
            </c:numRef>
          </c:val>
          <c:extLst>
            <c:ext xmlns:c16="http://schemas.microsoft.com/office/drawing/2014/chart" uri="{C3380CC4-5D6E-409C-BE32-E72D297353CC}">
              <c16:uniqueId val="{00000002-DA11-44FB-B525-C665E662E6B9}"/>
            </c:ext>
          </c:extLst>
        </c:ser>
        <c:ser>
          <c:idx val="3"/>
          <c:order val="3"/>
          <c:tx>
            <c:strRef>
              <c:f>Sheet1!$E$1</c:f>
              <c:strCache>
                <c:ptCount val="1"/>
                <c:pt idx="0">
                  <c:v>2016</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Market Sales</c:v>
                </c:pt>
                <c:pt idx="1">
                  <c:v>Farmacy Program</c:v>
                </c:pt>
                <c:pt idx="2">
                  <c:v>UK Walking Program</c:v>
                </c:pt>
                <c:pt idx="3">
                  <c:v>Double Dollars</c:v>
                </c:pt>
                <c:pt idx="4">
                  <c:v>SNAP</c:v>
                </c:pt>
                <c:pt idx="5">
                  <c:v>Senior Vouchers</c:v>
                </c:pt>
                <c:pt idx="6">
                  <c:v>WIC</c:v>
                </c:pt>
              </c:strCache>
            </c:strRef>
          </c:cat>
          <c:val>
            <c:numRef>
              <c:f>Sheet1!$E$2:$E$8</c:f>
              <c:numCache>
                <c:formatCode>#,##0</c:formatCode>
                <c:ptCount val="7"/>
                <c:pt idx="0">
                  <c:v>110000</c:v>
                </c:pt>
                <c:pt idx="1">
                  <c:v>88000</c:v>
                </c:pt>
                <c:pt idx="2">
                  <c:v>6000</c:v>
                </c:pt>
                <c:pt idx="3">
                  <c:v>6800</c:v>
                </c:pt>
                <c:pt idx="4">
                  <c:v>1800</c:v>
                </c:pt>
                <c:pt idx="5">
                  <c:v>3400</c:v>
                </c:pt>
                <c:pt idx="6">
                  <c:v>1600</c:v>
                </c:pt>
              </c:numCache>
            </c:numRef>
          </c:val>
          <c:extLst>
            <c:ext xmlns:c16="http://schemas.microsoft.com/office/drawing/2014/chart" uri="{C3380CC4-5D6E-409C-BE32-E72D297353CC}">
              <c16:uniqueId val="{00000003-DA11-44FB-B525-C665E662E6B9}"/>
            </c:ext>
          </c:extLst>
        </c:ser>
        <c:ser>
          <c:idx val="4"/>
          <c:order val="4"/>
          <c:tx>
            <c:strRef>
              <c:f>Sheet1!$F$1</c:f>
              <c:strCache>
                <c:ptCount val="1"/>
                <c:pt idx="0">
                  <c:v>2017</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Market Sales</c:v>
                </c:pt>
                <c:pt idx="1">
                  <c:v>Farmacy Program</c:v>
                </c:pt>
                <c:pt idx="2">
                  <c:v>UK Walking Program</c:v>
                </c:pt>
                <c:pt idx="3">
                  <c:v>Double Dollars</c:v>
                </c:pt>
                <c:pt idx="4">
                  <c:v>SNAP</c:v>
                </c:pt>
                <c:pt idx="5">
                  <c:v>Senior Vouchers</c:v>
                </c:pt>
                <c:pt idx="6">
                  <c:v>WIC</c:v>
                </c:pt>
              </c:strCache>
            </c:strRef>
          </c:cat>
          <c:val>
            <c:numRef>
              <c:f>Sheet1!$F$2:$F$8</c:f>
              <c:numCache>
                <c:formatCode>#,##0</c:formatCode>
                <c:ptCount val="7"/>
                <c:pt idx="0">
                  <c:v>137430</c:v>
                </c:pt>
                <c:pt idx="1">
                  <c:v>110000</c:v>
                </c:pt>
                <c:pt idx="2">
                  <c:v>13000</c:v>
                </c:pt>
                <c:pt idx="3">
                  <c:v>6600</c:v>
                </c:pt>
                <c:pt idx="4">
                  <c:v>1400</c:v>
                </c:pt>
                <c:pt idx="5">
                  <c:v>3400</c:v>
                </c:pt>
                <c:pt idx="6">
                  <c:v>1800</c:v>
                </c:pt>
              </c:numCache>
            </c:numRef>
          </c:val>
          <c:extLst>
            <c:ext xmlns:c16="http://schemas.microsoft.com/office/drawing/2014/chart" uri="{C3380CC4-5D6E-409C-BE32-E72D297353CC}">
              <c16:uniqueId val="{00000004-DA11-44FB-B525-C665E662E6B9}"/>
            </c:ext>
          </c:extLst>
        </c:ser>
        <c:dLbls>
          <c:dLblPos val="outEnd"/>
          <c:showLegendKey val="0"/>
          <c:showVal val="1"/>
          <c:showCatName val="0"/>
          <c:showSerName val="0"/>
          <c:showPercent val="0"/>
          <c:showBubbleSize val="0"/>
        </c:dLbls>
        <c:gapWidth val="444"/>
        <c:overlap val="-90"/>
        <c:axId val="162772752"/>
        <c:axId val="165239168"/>
      </c:barChart>
      <c:catAx>
        <c:axId val="162772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65239168"/>
        <c:crosses val="autoZero"/>
        <c:auto val="1"/>
        <c:lblAlgn val="ctr"/>
        <c:lblOffset val="100"/>
        <c:noMultiLvlLbl val="0"/>
      </c:catAx>
      <c:valAx>
        <c:axId val="165239168"/>
        <c:scaling>
          <c:orientation val="minMax"/>
        </c:scaling>
        <c:delete val="1"/>
        <c:axPos val="l"/>
        <c:numFmt formatCode="&quot;$&quot;#,##0.00_);[Red]\(&quot;$&quot;#,##0.00\)" sourceLinked="1"/>
        <c:majorTickMark val="none"/>
        <c:minorTickMark val="none"/>
        <c:tickLblPos val="nextTo"/>
        <c:crossAx val="162772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Vendor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472737028966857E-2"/>
          <c:y val="0.14933625296052166"/>
          <c:w val="0.89909571078505479"/>
          <c:h val="0.65574529731998332"/>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 10K</c:v>
                </c:pt>
                <c:pt idx="1">
                  <c:v>Over 5K</c:v>
                </c:pt>
                <c:pt idx="2">
                  <c:v>Over 1K</c:v>
                </c:pt>
                <c:pt idx="3">
                  <c:v>Less than 1K</c:v>
                </c:pt>
              </c:strCache>
            </c:strRef>
          </c:cat>
          <c:val>
            <c:numRef>
              <c:f>Sheet1!$B$2:$B$5</c:f>
              <c:numCache>
                <c:formatCode>General</c:formatCode>
                <c:ptCount val="4"/>
                <c:pt idx="0">
                  <c:v>4</c:v>
                </c:pt>
                <c:pt idx="1">
                  <c:v>6</c:v>
                </c:pt>
                <c:pt idx="2">
                  <c:v>13</c:v>
                </c:pt>
                <c:pt idx="3">
                  <c:v>22</c:v>
                </c:pt>
              </c:numCache>
            </c:numRef>
          </c:val>
          <c:extLst>
            <c:ext xmlns:c16="http://schemas.microsoft.com/office/drawing/2014/chart" uri="{C3380CC4-5D6E-409C-BE32-E72D297353CC}">
              <c16:uniqueId val="{00000000-BF47-47F3-A7CC-E3C8F3CE45E9}"/>
            </c:ext>
          </c:extLst>
        </c:ser>
        <c:dLbls>
          <c:showLegendKey val="0"/>
          <c:showVal val="0"/>
          <c:showCatName val="0"/>
          <c:showSerName val="0"/>
          <c:showPercent val="0"/>
          <c:showBubbleSize val="0"/>
        </c:dLbls>
        <c:gapWidth val="150"/>
        <c:axId val="218321352"/>
        <c:axId val="218321744"/>
      </c:barChart>
      <c:catAx>
        <c:axId val="218321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321744"/>
        <c:crosses val="autoZero"/>
        <c:auto val="1"/>
        <c:lblAlgn val="ctr"/>
        <c:lblOffset val="100"/>
        <c:noMultiLvlLbl val="0"/>
      </c:catAx>
      <c:valAx>
        <c:axId val="21832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32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9173F-DEB1-4365-9117-1B2216A7F681}" type="doc">
      <dgm:prSet loTypeId="urn:microsoft.com/office/officeart/2005/8/layout/gear1" loCatId="process" qsTypeId="urn:microsoft.com/office/officeart/2005/8/quickstyle/simple1" qsCatId="simple" csTypeId="urn:microsoft.com/office/officeart/2005/8/colors/accent1_2" csCatId="accent1" phldr="1"/>
      <dgm:spPr/>
    </dgm:pt>
    <dgm:pt modelId="{D0494FCA-9842-49E3-AC7E-1C59EB35D630}">
      <dgm:prSet phldrT="[Text]"/>
      <dgm:spPr/>
      <dgm:t>
        <a:bodyPr/>
        <a:lstStyle/>
        <a:p>
          <a:r>
            <a:rPr lang="en-US" dirty="0"/>
            <a:t>Community Kitchen</a:t>
          </a:r>
        </a:p>
      </dgm:t>
    </dgm:pt>
    <dgm:pt modelId="{0688BCD3-DFF1-4DB5-AD30-139661A593B8}" type="parTrans" cxnId="{F363ED1F-C2BF-4E39-8E19-EBFBA447AFBB}">
      <dgm:prSet/>
      <dgm:spPr/>
      <dgm:t>
        <a:bodyPr/>
        <a:lstStyle/>
        <a:p>
          <a:endParaRPr lang="en-US"/>
        </a:p>
      </dgm:t>
    </dgm:pt>
    <dgm:pt modelId="{3A4176AA-5718-4CDE-A85D-9D8000E973FE}" type="sibTrans" cxnId="{F363ED1F-C2BF-4E39-8E19-EBFBA447AFBB}">
      <dgm:prSet/>
      <dgm:spPr/>
      <dgm:t>
        <a:bodyPr/>
        <a:lstStyle/>
        <a:p>
          <a:endParaRPr lang="en-US"/>
        </a:p>
      </dgm:t>
    </dgm:pt>
    <dgm:pt modelId="{B50AA90A-9AE7-4A4B-BD33-75A56465A8B5}">
      <dgm:prSet phldrT="[Text]"/>
      <dgm:spPr/>
      <dgm:t>
        <a:bodyPr/>
        <a:lstStyle/>
        <a:p>
          <a:r>
            <a:rPr lang="en-US" dirty="0" err="1"/>
            <a:t>Tanglewood</a:t>
          </a:r>
          <a:r>
            <a:rPr lang="en-US" dirty="0"/>
            <a:t> Trail</a:t>
          </a:r>
        </a:p>
      </dgm:t>
    </dgm:pt>
    <dgm:pt modelId="{4AD35158-B0F2-4545-9D00-A75422C1E16C}" type="parTrans" cxnId="{A5D262F9-A0D1-49BB-BCE7-AB1BC7EC6C0F}">
      <dgm:prSet/>
      <dgm:spPr/>
      <dgm:t>
        <a:bodyPr/>
        <a:lstStyle/>
        <a:p>
          <a:endParaRPr lang="en-US"/>
        </a:p>
      </dgm:t>
    </dgm:pt>
    <dgm:pt modelId="{71E285F5-81F7-40EC-9795-F5A7E7FC6755}" type="sibTrans" cxnId="{A5D262F9-A0D1-49BB-BCE7-AB1BC7EC6C0F}">
      <dgm:prSet/>
      <dgm:spPr/>
      <dgm:t>
        <a:bodyPr/>
        <a:lstStyle/>
        <a:p>
          <a:endParaRPr lang="en-US"/>
        </a:p>
      </dgm:t>
    </dgm:pt>
    <dgm:pt modelId="{D30C5394-4C0A-4213-BE8A-F8E738654BAD}">
      <dgm:prSet phldrT="[Text]"/>
      <dgm:spPr/>
      <dgm:t>
        <a:bodyPr/>
        <a:lstStyle/>
        <a:p>
          <a:r>
            <a:rPr lang="en-US" dirty="0"/>
            <a:t>Market Pavilion</a:t>
          </a:r>
        </a:p>
      </dgm:t>
    </dgm:pt>
    <dgm:pt modelId="{75388F0B-44A5-4074-9470-2A2EBDC2544D}" type="parTrans" cxnId="{F5B78E3E-255E-44BD-AC57-2B6B1BE5CCB1}">
      <dgm:prSet/>
      <dgm:spPr/>
      <dgm:t>
        <a:bodyPr/>
        <a:lstStyle/>
        <a:p>
          <a:endParaRPr lang="en-US"/>
        </a:p>
      </dgm:t>
    </dgm:pt>
    <dgm:pt modelId="{7CD312F4-123D-427F-8A51-457926B8332E}" type="sibTrans" cxnId="{F5B78E3E-255E-44BD-AC57-2B6B1BE5CCB1}">
      <dgm:prSet/>
      <dgm:spPr/>
      <dgm:t>
        <a:bodyPr/>
        <a:lstStyle/>
        <a:p>
          <a:endParaRPr lang="en-US"/>
        </a:p>
      </dgm:t>
    </dgm:pt>
    <dgm:pt modelId="{91E12E0C-FF5D-4E92-BFA3-798E0B55CC70}" type="pres">
      <dgm:prSet presAssocID="{5849173F-DEB1-4365-9117-1B2216A7F681}" presName="composite" presStyleCnt="0">
        <dgm:presLayoutVars>
          <dgm:chMax val="3"/>
          <dgm:animLvl val="lvl"/>
          <dgm:resizeHandles val="exact"/>
        </dgm:presLayoutVars>
      </dgm:prSet>
      <dgm:spPr/>
    </dgm:pt>
    <dgm:pt modelId="{F4D40FD2-5EB5-4DCE-A5C8-1606D8271E60}" type="pres">
      <dgm:prSet presAssocID="{D0494FCA-9842-49E3-AC7E-1C59EB35D630}" presName="gear1" presStyleLbl="node1" presStyleIdx="0" presStyleCnt="3" custLinFactNeighborX="44943" custLinFactNeighborY="-3889">
        <dgm:presLayoutVars>
          <dgm:chMax val="1"/>
          <dgm:bulletEnabled val="1"/>
        </dgm:presLayoutVars>
      </dgm:prSet>
      <dgm:spPr/>
    </dgm:pt>
    <dgm:pt modelId="{6DCAECE3-DA23-4A69-A6CB-4104D038D514}" type="pres">
      <dgm:prSet presAssocID="{D0494FCA-9842-49E3-AC7E-1C59EB35D630}" presName="gear1srcNode" presStyleLbl="node1" presStyleIdx="0" presStyleCnt="3"/>
      <dgm:spPr/>
    </dgm:pt>
    <dgm:pt modelId="{9B0CFA64-1F28-496F-B263-05AE287431FC}" type="pres">
      <dgm:prSet presAssocID="{D0494FCA-9842-49E3-AC7E-1C59EB35D630}" presName="gear1dstNode" presStyleLbl="node1" presStyleIdx="0" presStyleCnt="3"/>
      <dgm:spPr/>
    </dgm:pt>
    <dgm:pt modelId="{6B18B201-BDF4-427A-8562-B74955479677}" type="pres">
      <dgm:prSet presAssocID="{B50AA90A-9AE7-4A4B-BD33-75A56465A8B5}" presName="gear2" presStyleLbl="node1" presStyleIdx="1" presStyleCnt="3" custLinFactNeighborX="31491" custLinFactNeighborY="42783">
        <dgm:presLayoutVars>
          <dgm:chMax val="1"/>
          <dgm:bulletEnabled val="1"/>
        </dgm:presLayoutVars>
      </dgm:prSet>
      <dgm:spPr/>
    </dgm:pt>
    <dgm:pt modelId="{A3AE2E85-0375-484D-94A7-DC4AE8A4FFD5}" type="pres">
      <dgm:prSet presAssocID="{B50AA90A-9AE7-4A4B-BD33-75A56465A8B5}" presName="gear2srcNode" presStyleLbl="node1" presStyleIdx="1" presStyleCnt="3"/>
      <dgm:spPr/>
    </dgm:pt>
    <dgm:pt modelId="{3E6DEA8D-73FF-4FD5-8081-611AD1533473}" type="pres">
      <dgm:prSet presAssocID="{B50AA90A-9AE7-4A4B-BD33-75A56465A8B5}" presName="gear2dstNode" presStyleLbl="node1" presStyleIdx="1" presStyleCnt="3"/>
      <dgm:spPr/>
    </dgm:pt>
    <dgm:pt modelId="{587B5A00-6CB2-49CD-A011-8C55FD26C844}" type="pres">
      <dgm:prSet presAssocID="{D30C5394-4C0A-4213-BE8A-F8E738654BAD}" presName="gear3" presStyleLbl="node1" presStyleIdx="2" presStyleCnt="3" custLinFactNeighborX="19281" custLinFactNeighborY="17331"/>
      <dgm:spPr/>
    </dgm:pt>
    <dgm:pt modelId="{25FBB6EC-EC7A-4EE7-A619-673CB0D9A065}" type="pres">
      <dgm:prSet presAssocID="{D30C5394-4C0A-4213-BE8A-F8E738654BAD}" presName="gear3tx" presStyleLbl="node1" presStyleIdx="2" presStyleCnt="3">
        <dgm:presLayoutVars>
          <dgm:chMax val="1"/>
          <dgm:bulletEnabled val="1"/>
        </dgm:presLayoutVars>
      </dgm:prSet>
      <dgm:spPr/>
    </dgm:pt>
    <dgm:pt modelId="{ADB04C82-1CC9-4AC7-8EEE-76503711D98A}" type="pres">
      <dgm:prSet presAssocID="{D30C5394-4C0A-4213-BE8A-F8E738654BAD}" presName="gear3srcNode" presStyleLbl="node1" presStyleIdx="2" presStyleCnt="3"/>
      <dgm:spPr/>
    </dgm:pt>
    <dgm:pt modelId="{035602CF-5FC6-41DA-8FEC-B470F5B7DF59}" type="pres">
      <dgm:prSet presAssocID="{D30C5394-4C0A-4213-BE8A-F8E738654BAD}" presName="gear3dstNode" presStyleLbl="node1" presStyleIdx="2" presStyleCnt="3"/>
      <dgm:spPr/>
    </dgm:pt>
    <dgm:pt modelId="{905202F2-0F30-48B6-8666-53B3AD4237F1}" type="pres">
      <dgm:prSet presAssocID="{3A4176AA-5718-4CDE-A85D-9D8000E973FE}" presName="connector1" presStyleLbl="sibTrans2D1" presStyleIdx="0" presStyleCnt="3" custLinFactNeighborX="39501" custLinFactNeighborY="-4726"/>
      <dgm:spPr/>
    </dgm:pt>
    <dgm:pt modelId="{79D3286A-94E8-468E-978B-7338636B38C2}" type="pres">
      <dgm:prSet presAssocID="{71E285F5-81F7-40EC-9795-F5A7E7FC6755}" presName="connector2" presStyleLbl="sibTrans2D1" presStyleIdx="1" presStyleCnt="3" custLinFactNeighborX="13940" custLinFactNeighborY="40426"/>
      <dgm:spPr/>
    </dgm:pt>
    <dgm:pt modelId="{F3FFBBA3-09C6-4C4E-87C1-7070BA57CCD3}" type="pres">
      <dgm:prSet presAssocID="{7CD312F4-123D-427F-8A51-457926B8332E}" presName="connector3" presStyleLbl="sibTrans2D1" presStyleIdx="2" presStyleCnt="3" custLinFactNeighborX="14221" custLinFactNeighborY="13941"/>
      <dgm:spPr/>
    </dgm:pt>
  </dgm:ptLst>
  <dgm:cxnLst>
    <dgm:cxn modelId="{DBDDC01C-C3EA-4A34-BEAC-A37457703ABE}" type="presOf" srcId="{B50AA90A-9AE7-4A4B-BD33-75A56465A8B5}" destId="{3E6DEA8D-73FF-4FD5-8081-611AD1533473}" srcOrd="2" destOrd="0" presId="urn:microsoft.com/office/officeart/2005/8/layout/gear1"/>
    <dgm:cxn modelId="{F363ED1F-C2BF-4E39-8E19-EBFBA447AFBB}" srcId="{5849173F-DEB1-4365-9117-1B2216A7F681}" destId="{D0494FCA-9842-49E3-AC7E-1C59EB35D630}" srcOrd="0" destOrd="0" parTransId="{0688BCD3-DFF1-4DB5-AD30-139661A593B8}" sibTransId="{3A4176AA-5718-4CDE-A85D-9D8000E973FE}"/>
    <dgm:cxn modelId="{785DCE2B-C6EE-49A2-A9F5-152630E1C931}" type="presOf" srcId="{D30C5394-4C0A-4213-BE8A-F8E738654BAD}" destId="{587B5A00-6CB2-49CD-A011-8C55FD26C844}" srcOrd="0" destOrd="0" presId="urn:microsoft.com/office/officeart/2005/8/layout/gear1"/>
    <dgm:cxn modelId="{7E106E3A-8AF7-4DA0-96DF-D08AEF10AEFC}" type="presOf" srcId="{5849173F-DEB1-4365-9117-1B2216A7F681}" destId="{91E12E0C-FF5D-4E92-BFA3-798E0B55CC70}" srcOrd="0" destOrd="0" presId="urn:microsoft.com/office/officeart/2005/8/layout/gear1"/>
    <dgm:cxn modelId="{2548E63C-A67E-49BA-87EB-1296B7271B24}" type="presOf" srcId="{D0494FCA-9842-49E3-AC7E-1C59EB35D630}" destId="{6DCAECE3-DA23-4A69-A6CB-4104D038D514}" srcOrd="1" destOrd="0" presId="urn:microsoft.com/office/officeart/2005/8/layout/gear1"/>
    <dgm:cxn modelId="{F5B78E3E-255E-44BD-AC57-2B6B1BE5CCB1}" srcId="{5849173F-DEB1-4365-9117-1B2216A7F681}" destId="{D30C5394-4C0A-4213-BE8A-F8E738654BAD}" srcOrd="2" destOrd="0" parTransId="{75388F0B-44A5-4074-9470-2A2EBDC2544D}" sibTransId="{7CD312F4-123D-427F-8A51-457926B8332E}"/>
    <dgm:cxn modelId="{3F8ADF53-4AC6-49E4-B5A5-F392E3C7DDD2}" type="presOf" srcId="{B50AA90A-9AE7-4A4B-BD33-75A56465A8B5}" destId="{6B18B201-BDF4-427A-8562-B74955479677}" srcOrd="0" destOrd="0" presId="urn:microsoft.com/office/officeart/2005/8/layout/gear1"/>
    <dgm:cxn modelId="{8AD2635A-810C-4395-854C-DAC2519D9AED}" type="presOf" srcId="{D30C5394-4C0A-4213-BE8A-F8E738654BAD}" destId="{ADB04C82-1CC9-4AC7-8EEE-76503711D98A}" srcOrd="2" destOrd="0" presId="urn:microsoft.com/office/officeart/2005/8/layout/gear1"/>
    <dgm:cxn modelId="{37D2A87B-332A-4E55-9DE9-434C4F6AFAB3}" type="presOf" srcId="{D0494FCA-9842-49E3-AC7E-1C59EB35D630}" destId="{9B0CFA64-1F28-496F-B263-05AE287431FC}" srcOrd="2" destOrd="0" presId="urn:microsoft.com/office/officeart/2005/8/layout/gear1"/>
    <dgm:cxn modelId="{9BA59B7E-C4DA-4290-8B40-DA0823635DAD}" type="presOf" srcId="{D30C5394-4C0A-4213-BE8A-F8E738654BAD}" destId="{25FBB6EC-EC7A-4EE7-A619-673CB0D9A065}" srcOrd="1" destOrd="0" presId="urn:microsoft.com/office/officeart/2005/8/layout/gear1"/>
    <dgm:cxn modelId="{E3993083-9B74-4E88-8A9A-405B78142BF6}" type="presOf" srcId="{7CD312F4-123D-427F-8A51-457926B8332E}" destId="{F3FFBBA3-09C6-4C4E-87C1-7070BA57CCD3}" srcOrd="0" destOrd="0" presId="urn:microsoft.com/office/officeart/2005/8/layout/gear1"/>
    <dgm:cxn modelId="{32842488-12F8-4164-9F46-1DC956133892}" type="presOf" srcId="{3A4176AA-5718-4CDE-A85D-9D8000E973FE}" destId="{905202F2-0F30-48B6-8666-53B3AD4237F1}" srcOrd="0" destOrd="0" presId="urn:microsoft.com/office/officeart/2005/8/layout/gear1"/>
    <dgm:cxn modelId="{C8D1E0E4-5CF9-4D1C-8048-00F321404940}" type="presOf" srcId="{B50AA90A-9AE7-4A4B-BD33-75A56465A8B5}" destId="{A3AE2E85-0375-484D-94A7-DC4AE8A4FFD5}" srcOrd="1" destOrd="0" presId="urn:microsoft.com/office/officeart/2005/8/layout/gear1"/>
    <dgm:cxn modelId="{6A9A49F2-5ECA-4F37-B4AB-1B60C5E0B3AC}" type="presOf" srcId="{D30C5394-4C0A-4213-BE8A-F8E738654BAD}" destId="{035602CF-5FC6-41DA-8FEC-B470F5B7DF59}" srcOrd="3" destOrd="0" presId="urn:microsoft.com/office/officeart/2005/8/layout/gear1"/>
    <dgm:cxn modelId="{A5D262F9-A0D1-49BB-BCE7-AB1BC7EC6C0F}" srcId="{5849173F-DEB1-4365-9117-1B2216A7F681}" destId="{B50AA90A-9AE7-4A4B-BD33-75A56465A8B5}" srcOrd="1" destOrd="0" parTransId="{4AD35158-B0F2-4545-9D00-A75422C1E16C}" sibTransId="{71E285F5-81F7-40EC-9795-F5A7E7FC6755}"/>
    <dgm:cxn modelId="{738507FB-C516-4AE2-986B-58E887089DB5}" type="presOf" srcId="{D0494FCA-9842-49E3-AC7E-1C59EB35D630}" destId="{F4D40FD2-5EB5-4DCE-A5C8-1606D8271E60}" srcOrd="0" destOrd="0" presId="urn:microsoft.com/office/officeart/2005/8/layout/gear1"/>
    <dgm:cxn modelId="{F6B170FD-1650-41D0-A096-578A3EEF82E1}" type="presOf" srcId="{71E285F5-81F7-40EC-9795-F5A7E7FC6755}" destId="{79D3286A-94E8-468E-978B-7338636B38C2}" srcOrd="0" destOrd="0" presId="urn:microsoft.com/office/officeart/2005/8/layout/gear1"/>
    <dgm:cxn modelId="{5B9C831A-A78A-4038-890B-BA127EDE03A5}" type="presParOf" srcId="{91E12E0C-FF5D-4E92-BFA3-798E0B55CC70}" destId="{F4D40FD2-5EB5-4DCE-A5C8-1606D8271E60}" srcOrd="0" destOrd="0" presId="urn:microsoft.com/office/officeart/2005/8/layout/gear1"/>
    <dgm:cxn modelId="{F3251E61-9A95-410C-AD90-22BD11A99223}" type="presParOf" srcId="{91E12E0C-FF5D-4E92-BFA3-798E0B55CC70}" destId="{6DCAECE3-DA23-4A69-A6CB-4104D038D514}" srcOrd="1" destOrd="0" presId="urn:microsoft.com/office/officeart/2005/8/layout/gear1"/>
    <dgm:cxn modelId="{37174710-6161-4B0D-8E57-60B7139224AF}" type="presParOf" srcId="{91E12E0C-FF5D-4E92-BFA3-798E0B55CC70}" destId="{9B0CFA64-1F28-496F-B263-05AE287431FC}" srcOrd="2" destOrd="0" presId="urn:microsoft.com/office/officeart/2005/8/layout/gear1"/>
    <dgm:cxn modelId="{08674334-AE0D-4D5A-8616-0151020FE9E3}" type="presParOf" srcId="{91E12E0C-FF5D-4E92-BFA3-798E0B55CC70}" destId="{6B18B201-BDF4-427A-8562-B74955479677}" srcOrd="3" destOrd="0" presId="urn:microsoft.com/office/officeart/2005/8/layout/gear1"/>
    <dgm:cxn modelId="{88BE0795-795A-4E5A-8E24-354A11DEC4FA}" type="presParOf" srcId="{91E12E0C-FF5D-4E92-BFA3-798E0B55CC70}" destId="{A3AE2E85-0375-484D-94A7-DC4AE8A4FFD5}" srcOrd="4" destOrd="0" presId="urn:microsoft.com/office/officeart/2005/8/layout/gear1"/>
    <dgm:cxn modelId="{324F6148-8E23-44AE-975B-D312EE213238}" type="presParOf" srcId="{91E12E0C-FF5D-4E92-BFA3-798E0B55CC70}" destId="{3E6DEA8D-73FF-4FD5-8081-611AD1533473}" srcOrd="5" destOrd="0" presId="urn:microsoft.com/office/officeart/2005/8/layout/gear1"/>
    <dgm:cxn modelId="{93083389-AB6D-4192-9A23-DFD9C3246E6C}" type="presParOf" srcId="{91E12E0C-FF5D-4E92-BFA3-798E0B55CC70}" destId="{587B5A00-6CB2-49CD-A011-8C55FD26C844}" srcOrd="6" destOrd="0" presId="urn:microsoft.com/office/officeart/2005/8/layout/gear1"/>
    <dgm:cxn modelId="{0C784F48-B86B-487B-8D14-40ED48C3780E}" type="presParOf" srcId="{91E12E0C-FF5D-4E92-BFA3-798E0B55CC70}" destId="{25FBB6EC-EC7A-4EE7-A619-673CB0D9A065}" srcOrd="7" destOrd="0" presId="urn:microsoft.com/office/officeart/2005/8/layout/gear1"/>
    <dgm:cxn modelId="{55F70885-C7C1-40BB-86BC-96F27AFDEC9B}" type="presParOf" srcId="{91E12E0C-FF5D-4E92-BFA3-798E0B55CC70}" destId="{ADB04C82-1CC9-4AC7-8EEE-76503711D98A}" srcOrd="8" destOrd="0" presId="urn:microsoft.com/office/officeart/2005/8/layout/gear1"/>
    <dgm:cxn modelId="{2966C284-6471-474A-89B6-30EC30202D8E}" type="presParOf" srcId="{91E12E0C-FF5D-4E92-BFA3-798E0B55CC70}" destId="{035602CF-5FC6-41DA-8FEC-B470F5B7DF59}" srcOrd="9" destOrd="0" presId="urn:microsoft.com/office/officeart/2005/8/layout/gear1"/>
    <dgm:cxn modelId="{A5B87007-A162-4A5A-9501-895B718140C7}" type="presParOf" srcId="{91E12E0C-FF5D-4E92-BFA3-798E0B55CC70}" destId="{905202F2-0F30-48B6-8666-53B3AD4237F1}" srcOrd="10" destOrd="0" presId="urn:microsoft.com/office/officeart/2005/8/layout/gear1"/>
    <dgm:cxn modelId="{259F3BA8-A815-4A13-A105-7D386A8D74BF}" type="presParOf" srcId="{91E12E0C-FF5D-4E92-BFA3-798E0B55CC70}" destId="{79D3286A-94E8-468E-978B-7338636B38C2}" srcOrd="11" destOrd="0" presId="urn:microsoft.com/office/officeart/2005/8/layout/gear1"/>
    <dgm:cxn modelId="{08D33D1B-A94A-49A0-B66F-AA4E70A43392}" type="presParOf" srcId="{91E12E0C-FF5D-4E92-BFA3-798E0B55CC70}" destId="{F3FFBBA3-09C6-4C4E-87C1-7070BA57CCD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0FD2-5EB5-4DCE-A5C8-1606D8271E60}">
      <dsp:nvSpPr>
        <dsp:cNvPr id="0" name=""/>
        <dsp:cNvSpPr/>
      </dsp:nvSpPr>
      <dsp:spPr>
        <a:xfrm>
          <a:off x="5132487" y="2322497"/>
          <a:ext cx="2980266" cy="298026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Community Kitchen</a:t>
          </a:r>
        </a:p>
      </dsp:txBody>
      <dsp:txXfrm>
        <a:off x="5731653" y="3020610"/>
        <a:ext cx="1781934" cy="1531918"/>
      </dsp:txXfrm>
    </dsp:sp>
    <dsp:sp modelId="{6B18B201-BDF4-427A-8562-B74955479677}">
      <dsp:nvSpPr>
        <dsp:cNvPr id="0" name=""/>
        <dsp:cNvSpPr/>
      </dsp:nvSpPr>
      <dsp:spPr>
        <a:xfrm>
          <a:off x="2741650" y="2661280"/>
          <a:ext cx="2167466" cy="216746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Tanglewood</a:t>
          </a:r>
          <a:r>
            <a:rPr lang="en-US" sz="1600" kern="1200" dirty="0"/>
            <a:t> Trail</a:t>
          </a:r>
        </a:p>
      </dsp:txBody>
      <dsp:txXfrm>
        <a:off x="3287316" y="3210244"/>
        <a:ext cx="1076134" cy="1069538"/>
      </dsp:txXfrm>
    </dsp:sp>
    <dsp:sp modelId="{587B5A00-6CB2-49CD-A011-8C55FD26C844}">
      <dsp:nvSpPr>
        <dsp:cNvPr id="0" name=""/>
        <dsp:cNvSpPr/>
      </dsp:nvSpPr>
      <dsp:spPr>
        <a:xfrm rot="20700000">
          <a:off x="3774586" y="689414"/>
          <a:ext cx="2123675" cy="21236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Market Pavilion</a:t>
          </a:r>
        </a:p>
      </dsp:txBody>
      <dsp:txXfrm rot="-20700000">
        <a:off x="4240371" y="1155199"/>
        <a:ext cx="1192106" cy="1192106"/>
      </dsp:txXfrm>
    </dsp:sp>
    <dsp:sp modelId="{905202F2-0F30-48B6-8666-53B3AD4237F1}">
      <dsp:nvSpPr>
        <dsp:cNvPr id="0" name=""/>
        <dsp:cNvSpPr/>
      </dsp:nvSpPr>
      <dsp:spPr>
        <a:xfrm>
          <a:off x="5084438" y="1800579"/>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3286A-94E8-468E-978B-7338636B38C2}">
      <dsp:nvSpPr>
        <dsp:cNvPr id="0" name=""/>
        <dsp:cNvSpPr/>
      </dsp:nvSpPr>
      <dsp:spPr>
        <a:xfrm>
          <a:off x="2061606" y="2369607"/>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FFBBA3-09C6-4C4E-87C1-7070BA57CCD3}">
      <dsp:nvSpPr>
        <dsp:cNvPr id="0" name=""/>
        <dsp:cNvSpPr/>
      </dsp:nvSpPr>
      <dsp:spPr>
        <a:xfrm>
          <a:off x="3206847" y="184835"/>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4/19/2018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4/19/2018</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Good morning</a:t>
            </a:r>
          </a:p>
        </p:txBody>
      </p:sp>
      <p:sp>
        <p:nvSpPr>
          <p:cNvPr id="3" name="Subtitle 2"/>
          <p:cNvSpPr>
            <a:spLocks noGrp="1"/>
          </p:cNvSpPr>
          <p:nvPr>
            <p:ph type="subTitle" idx="1"/>
          </p:nvPr>
        </p:nvSpPr>
        <p:spPr/>
        <p:txBody>
          <a:bodyPr>
            <a:normAutofit/>
          </a:bodyPr>
          <a:lstStyle/>
          <a:p>
            <a:endParaRPr lang="en-US" sz="3600" dirty="0"/>
          </a:p>
        </p:txBody>
      </p:sp>
    </p:spTree>
    <p:extLst>
      <p:ext uri="{BB962C8B-B14F-4D97-AF65-F5344CB8AC3E}">
        <p14:creationId xmlns:p14="http://schemas.microsoft.com/office/powerpoint/2010/main" val="37436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Letcher county farmers market sales</a:t>
            </a:r>
            <a:br>
              <a:rPr lang="en-US" dirty="0"/>
            </a:br>
            <a:r>
              <a:rPr lang="en-US" dirty="0" err="1"/>
              <a:t>whitesburg</a:t>
            </a:r>
            <a:r>
              <a:rPr lang="en-US" dirty="0"/>
              <a:t>, </a:t>
            </a:r>
            <a:r>
              <a:rPr lang="en-US" dirty="0" err="1"/>
              <a:t>kentucky</a:t>
            </a:r>
            <a:endParaRPr lang="en-US" dirty="0"/>
          </a:p>
        </p:txBody>
      </p:sp>
      <p:graphicFrame>
        <p:nvGraphicFramePr>
          <p:cNvPr id="7" name="Content Placeholder 6" descr="Clustered Column chart" title="Chart"/>
          <p:cNvGraphicFramePr>
            <a:graphicFrameLocks noGrp="1"/>
          </p:cNvGraphicFramePr>
          <p:nvPr>
            <p:ph idx="1"/>
            <p:extLst>
              <p:ext uri="{D42A27DB-BD31-4B8C-83A1-F6EECF244321}">
                <p14:modId xmlns:p14="http://schemas.microsoft.com/office/powerpoint/2010/main" val="3143188228"/>
              </p:ext>
            </p:extLst>
          </p:nvPr>
        </p:nvGraphicFramePr>
        <p:xfrm>
          <a:off x="1524000" y="1714500"/>
          <a:ext cx="9144000" cy="4457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939" y="457200"/>
            <a:ext cx="9263061" cy="1143000"/>
          </a:xfrm>
        </p:spPr>
        <p:txBody>
          <a:bodyPr/>
          <a:lstStyle/>
          <a:p>
            <a:r>
              <a:rPr lang="en-US" dirty="0"/>
              <a:t>Letcher county farmers market</a:t>
            </a:r>
            <a:br>
              <a:rPr lang="en-US" dirty="0"/>
            </a:br>
            <a:r>
              <a:rPr lang="en-US" dirty="0" err="1"/>
              <a:t>whitesburg</a:t>
            </a:r>
            <a:r>
              <a:rPr lang="en-US" dirty="0"/>
              <a:t>, </a:t>
            </a:r>
            <a:r>
              <a:rPr lang="en-US" dirty="0" err="1"/>
              <a:t>kentucky</a:t>
            </a:r>
            <a:endParaRPr lang="en-US" dirty="0"/>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629881724"/>
              </p:ext>
            </p:extLst>
          </p:nvPr>
        </p:nvGraphicFramePr>
        <p:xfrm>
          <a:off x="6184231" y="2165684"/>
          <a:ext cx="5766510" cy="2572051"/>
        </p:xfrm>
        <a:graphic>
          <a:graphicData uri="http://schemas.openxmlformats.org/drawingml/2006/table">
            <a:tbl>
              <a:tblPr firstRow="1" bandRow="1">
                <a:tableStyleId>{B301B821-A1FF-4177-AEE7-76D212191A09}</a:tableStyleId>
              </a:tblPr>
              <a:tblGrid>
                <a:gridCol w="1922170">
                  <a:extLst>
                    <a:ext uri="{9D8B030D-6E8A-4147-A177-3AD203B41FA5}">
                      <a16:colId xmlns:a16="http://schemas.microsoft.com/office/drawing/2014/main" val="20000"/>
                    </a:ext>
                  </a:extLst>
                </a:gridCol>
                <a:gridCol w="1922170">
                  <a:extLst>
                    <a:ext uri="{9D8B030D-6E8A-4147-A177-3AD203B41FA5}">
                      <a16:colId xmlns:a16="http://schemas.microsoft.com/office/drawing/2014/main" val="20001"/>
                    </a:ext>
                  </a:extLst>
                </a:gridCol>
                <a:gridCol w="1922170">
                  <a:extLst>
                    <a:ext uri="{9D8B030D-6E8A-4147-A177-3AD203B41FA5}">
                      <a16:colId xmlns:a16="http://schemas.microsoft.com/office/drawing/2014/main" val="20002"/>
                    </a:ext>
                  </a:extLst>
                </a:gridCol>
              </a:tblGrid>
              <a:tr h="621268">
                <a:tc>
                  <a:txBody>
                    <a:bodyPr/>
                    <a:lstStyle/>
                    <a:p>
                      <a:pPr algn="ctr"/>
                      <a:endParaRPr lang="en-US" dirty="0"/>
                    </a:p>
                  </a:txBody>
                  <a:tcPr anchor="ctr"/>
                </a:tc>
                <a:tc>
                  <a:txBody>
                    <a:bodyPr/>
                    <a:lstStyle/>
                    <a:p>
                      <a:pPr algn="ctr"/>
                      <a:r>
                        <a:rPr lang="en-US" dirty="0"/>
                        <a:t>2014</a:t>
                      </a:r>
                    </a:p>
                  </a:txBody>
                  <a:tcPr anchor="ctr"/>
                </a:tc>
                <a:tc>
                  <a:txBody>
                    <a:bodyPr/>
                    <a:lstStyle/>
                    <a:p>
                      <a:pPr algn="ctr"/>
                      <a:r>
                        <a:rPr lang="en-US" dirty="0"/>
                        <a:t>2017</a:t>
                      </a:r>
                    </a:p>
                  </a:txBody>
                  <a:tcPr anchor="ctr"/>
                </a:tc>
                <a:extLst>
                  <a:ext uri="{0D108BD9-81ED-4DB2-BD59-A6C34878D82A}">
                    <a16:rowId xmlns:a16="http://schemas.microsoft.com/office/drawing/2014/main" val="10000"/>
                  </a:ext>
                </a:extLst>
              </a:tr>
              <a:tr h="627481">
                <a:tc>
                  <a:txBody>
                    <a:bodyPr/>
                    <a:lstStyle/>
                    <a:p>
                      <a:pPr algn="ctr"/>
                      <a:r>
                        <a:rPr lang="en-US" dirty="0"/>
                        <a:t>Vendors</a:t>
                      </a:r>
                    </a:p>
                  </a:txBody>
                  <a:tcPr anchor="ctr"/>
                </a:tc>
                <a:tc>
                  <a:txBody>
                    <a:bodyPr/>
                    <a:lstStyle/>
                    <a:p>
                      <a:pPr algn="ctr"/>
                      <a:r>
                        <a:rPr lang="en-US" dirty="0"/>
                        <a:t>12</a:t>
                      </a:r>
                    </a:p>
                  </a:txBody>
                  <a:tcPr anchor="ctr"/>
                </a:tc>
                <a:tc>
                  <a:txBody>
                    <a:bodyPr/>
                    <a:lstStyle/>
                    <a:p>
                      <a:pPr algn="ctr"/>
                      <a:r>
                        <a:rPr lang="en-US" dirty="0"/>
                        <a:t>46</a:t>
                      </a:r>
                    </a:p>
                  </a:txBody>
                  <a:tcPr anchor="ctr"/>
                </a:tc>
                <a:extLst>
                  <a:ext uri="{0D108BD9-81ED-4DB2-BD59-A6C34878D82A}">
                    <a16:rowId xmlns:a16="http://schemas.microsoft.com/office/drawing/2014/main" val="10001"/>
                  </a:ext>
                </a:extLst>
              </a:tr>
              <a:tr h="627481">
                <a:tc>
                  <a:txBody>
                    <a:bodyPr/>
                    <a:lstStyle/>
                    <a:p>
                      <a:pPr algn="ctr"/>
                      <a:r>
                        <a:rPr lang="en-US" dirty="0"/>
                        <a:t>Market</a:t>
                      </a:r>
                      <a:r>
                        <a:rPr lang="en-US" baseline="0" dirty="0"/>
                        <a:t> Days</a:t>
                      </a:r>
                      <a:endParaRPr lang="en-US" dirty="0"/>
                    </a:p>
                  </a:txBody>
                  <a:tcPr anchor="ctr"/>
                </a:tc>
                <a:tc>
                  <a:txBody>
                    <a:bodyPr/>
                    <a:lstStyle/>
                    <a:p>
                      <a:pPr algn="ctr"/>
                      <a:r>
                        <a:rPr lang="en-US" dirty="0"/>
                        <a:t>20</a:t>
                      </a:r>
                    </a:p>
                  </a:txBody>
                  <a:tcPr anchor="ctr"/>
                </a:tc>
                <a:tc>
                  <a:txBody>
                    <a:bodyPr/>
                    <a:lstStyle/>
                    <a:p>
                      <a:pPr algn="ctr"/>
                      <a:r>
                        <a:rPr lang="en-US" dirty="0"/>
                        <a:t>44</a:t>
                      </a:r>
                    </a:p>
                  </a:txBody>
                  <a:tcPr anchor="ctr"/>
                </a:tc>
                <a:extLst>
                  <a:ext uri="{0D108BD9-81ED-4DB2-BD59-A6C34878D82A}">
                    <a16:rowId xmlns:a16="http://schemas.microsoft.com/office/drawing/2014/main" val="10002"/>
                  </a:ext>
                </a:extLst>
              </a:tr>
              <a:tr h="695821">
                <a:tc>
                  <a:txBody>
                    <a:bodyPr/>
                    <a:lstStyle/>
                    <a:p>
                      <a:pPr algn="ctr"/>
                      <a:r>
                        <a:rPr lang="en-US" dirty="0"/>
                        <a:t>Average</a:t>
                      </a:r>
                      <a:r>
                        <a:rPr lang="en-US" baseline="0" dirty="0"/>
                        <a:t> # of Vendors @Market</a:t>
                      </a:r>
                      <a:endParaRPr lang="en-US" dirty="0"/>
                    </a:p>
                  </a:txBody>
                  <a:tcPr anchor="ctr"/>
                </a:tc>
                <a:tc>
                  <a:txBody>
                    <a:bodyPr/>
                    <a:lstStyle/>
                    <a:p>
                      <a:pPr algn="ctr"/>
                      <a:r>
                        <a:rPr lang="en-US" dirty="0"/>
                        <a:t>5</a:t>
                      </a:r>
                    </a:p>
                  </a:txBody>
                  <a:tcPr anchor="ctr"/>
                </a:tc>
                <a:tc>
                  <a:txBody>
                    <a:bodyPr/>
                    <a:lstStyle/>
                    <a:p>
                      <a:pPr algn="ctr"/>
                      <a:r>
                        <a:rPr lang="en-US" dirty="0"/>
                        <a:t>14</a:t>
                      </a:r>
                    </a:p>
                  </a:txBody>
                  <a:tcPr anchor="ctr"/>
                </a:tc>
                <a:extLst>
                  <a:ext uri="{0D108BD9-81ED-4DB2-BD59-A6C34878D82A}">
                    <a16:rowId xmlns:a16="http://schemas.microsoft.com/office/drawing/2014/main" val="10003"/>
                  </a:ext>
                </a:extLst>
              </a:tr>
            </a:tbl>
          </a:graphicData>
        </a:graphic>
      </p:graphicFrame>
      <p:graphicFrame>
        <p:nvGraphicFramePr>
          <p:cNvPr id="8" name="Chart 7"/>
          <p:cNvGraphicFramePr/>
          <p:nvPr>
            <p:extLst>
              <p:ext uri="{D42A27DB-BD31-4B8C-83A1-F6EECF244321}">
                <p14:modId xmlns:p14="http://schemas.microsoft.com/office/powerpoint/2010/main" val="1446145175"/>
              </p:ext>
            </p:extLst>
          </p:nvPr>
        </p:nvGraphicFramePr>
        <p:xfrm>
          <a:off x="287421" y="1744579"/>
          <a:ext cx="5126789" cy="3659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532813" y="1371600"/>
            <a:ext cx="3125787" cy="5272088"/>
          </a:xfrm>
        </p:spPr>
        <p:txBody>
          <a:bodyPr>
            <a:normAutofit lnSpcReduction="10000"/>
          </a:bodyPr>
          <a:lstStyle/>
          <a:p>
            <a:r>
              <a:rPr lang="en-US" dirty="0"/>
              <a:t>Youth &lt;18 eat free at the market.</a:t>
            </a:r>
          </a:p>
          <a:p>
            <a:endParaRPr lang="en-US" dirty="0"/>
          </a:p>
          <a:p>
            <a:r>
              <a:rPr lang="en-US" dirty="0"/>
              <a:t>USDA Summer Feeding Site </a:t>
            </a:r>
          </a:p>
          <a:p>
            <a:r>
              <a:rPr lang="en-US" dirty="0"/>
              <a:t>Sponsored by Cowan Community Action Group, Inc. </a:t>
            </a:r>
          </a:p>
          <a:p>
            <a:endParaRPr lang="en-US" dirty="0"/>
          </a:p>
          <a:p>
            <a:r>
              <a:rPr lang="en-US" dirty="0"/>
              <a:t>Letcher County Free/Reduced rate is 72%.   All students in LCPS receive free lunch.</a:t>
            </a:r>
          </a:p>
          <a:p>
            <a:endParaRPr lang="en-US" dirty="0"/>
          </a:p>
          <a:p>
            <a:r>
              <a:rPr lang="en-US" dirty="0"/>
              <a:t>Mountain Comprehensive Health a Corporation and UK sponsors when summer program ends.</a:t>
            </a:r>
          </a:p>
          <a:p>
            <a:endParaRPr lang="en-US" dirty="0"/>
          </a:p>
          <a:p>
            <a:r>
              <a:rPr lang="en-US" dirty="0"/>
              <a:t>Produce purchased from growers and prepared by cafeteria workers on site in food booth donated by Kentucky State University.</a:t>
            </a:r>
          </a:p>
          <a:p>
            <a:endParaRPr lang="en-US" dirty="0"/>
          </a:p>
          <a:p>
            <a:r>
              <a:rPr lang="en-US" dirty="0"/>
              <a:t>Over 2,400 meals served in 2017.</a:t>
            </a:r>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8432799" y="514350"/>
            <a:ext cx="3125787" cy="722312"/>
          </a:xfrm>
        </p:spPr>
        <p:txBody>
          <a:bodyPr>
            <a:normAutofit fontScale="90000"/>
          </a:bodyPr>
          <a:lstStyle/>
          <a:p>
            <a:r>
              <a:rPr lang="en-US" dirty="0"/>
              <a:t>Summer feeding program</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254" b="18254"/>
          <a:stretch>
            <a:fillRect/>
          </a:stretch>
        </p:blipFill>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432" y="572410"/>
            <a:ext cx="6023476" cy="1488908"/>
          </a:xfrm>
        </p:spPr>
        <p:txBody>
          <a:bodyPr/>
          <a:lstStyle/>
          <a:p>
            <a:r>
              <a:rPr lang="en-US" dirty="0"/>
              <a:t>UK </a:t>
            </a:r>
            <a:r>
              <a:rPr lang="en-US" dirty="0" err="1"/>
              <a:t>Tanglewood</a:t>
            </a:r>
            <a:r>
              <a:rPr lang="en-US" dirty="0"/>
              <a:t> Trail Walking Program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1" y="813196"/>
            <a:ext cx="3567112" cy="26753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37" y="572410"/>
            <a:ext cx="4371292" cy="5828390"/>
          </a:xfrm>
          <a:prstGeom prst="rect">
            <a:avLst/>
          </a:prstGeom>
        </p:spPr>
      </p:pic>
      <p:sp>
        <p:nvSpPr>
          <p:cNvPr id="8" name="Text Placeholder 7"/>
          <p:cNvSpPr>
            <a:spLocks noGrp="1"/>
          </p:cNvSpPr>
          <p:nvPr>
            <p:ph type="body" idx="1"/>
          </p:nvPr>
        </p:nvSpPr>
        <p:spPr>
          <a:xfrm>
            <a:off x="5582652" y="2273968"/>
            <a:ext cx="5764797" cy="3898232"/>
          </a:xfrm>
        </p:spPr>
        <p:txBody>
          <a:bodyPr/>
          <a:lstStyle/>
          <a:p>
            <a:r>
              <a:rPr lang="en-US" b="1" dirty="0"/>
              <a:t>providing a $10 voucher significantly improved several measurements from </a:t>
            </a:r>
          </a:p>
          <a:p>
            <a:r>
              <a:rPr lang="en-US" b="1" dirty="0"/>
              <a:t>pre – post-intervention in both groups (total cholesterol, LDL cholesterol, HbgA1c).  But it seems that walking really made the difference in increasing HDL cholesterol as only the walkers significantly increased their HDL cholesterol from pre- to post-intervention.  </a:t>
            </a:r>
            <a:endParaRPr lang="en-US" dirty="0"/>
          </a:p>
          <a:p>
            <a:r>
              <a:rPr lang="en-US" b="1" dirty="0"/>
              <a:t>We also saw the other measurements nudge in the direction of decreases, but they were not significant decreases.</a:t>
            </a:r>
            <a:endParaRPr lang="en-US" dirty="0"/>
          </a:p>
          <a:p>
            <a:endParaRPr lang="en-US" dirty="0"/>
          </a:p>
        </p:txBody>
      </p:sp>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421086"/>
            <a:ext cx="11177337" cy="1085741"/>
          </a:xfrm>
        </p:spPr>
        <p:txBody>
          <a:bodyPr>
            <a:normAutofit fontScale="90000"/>
          </a:bodyPr>
          <a:lstStyle/>
          <a:p>
            <a:br>
              <a:rPr lang="en-US" dirty="0"/>
            </a:br>
            <a:r>
              <a:rPr lang="en-US" dirty="0"/>
              <a:t>  A Prescription for Better Health</a:t>
            </a:r>
          </a:p>
        </p:txBody>
      </p:sp>
      <p:sp>
        <p:nvSpPr>
          <p:cNvPr id="3" name="Subtitle 2"/>
          <p:cNvSpPr>
            <a:spLocks noGrp="1"/>
          </p:cNvSpPr>
          <p:nvPr>
            <p:ph type="subTitle" idx="1"/>
          </p:nvPr>
        </p:nvSpPr>
        <p:spPr>
          <a:xfrm>
            <a:off x="533400" y="5929312"/>
            <a:ext cx="11125200" cy="928687"/>
          </a:xfrm>
        </p:spPr>
        <p:txBody>
          <a:bodyPr>
            <a:normAutofit/>
          </a:bodyPr>
          <a:lstStyle/>
          <a:p>
            <a:endParaRPr lang="en-US" dirty="0"/>
          </a:p>
          <a:p>
            <a:endParaRPr lang="en-US"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963544"/>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8279" y="-63137"/>
            <a:ext cx="10515600" cy="2700337"/>
          </a:xfrm>
        </p:spPr>
        <p:txBody>
          <a:bodyPr>
            <a:normAutofit/>
          </a:bodyPr>
          <a:lstStyle/>
          <a:p>
            <a:r>
              <a:rPr lang="en-US" dirty="0"/>
              <a:t>Mountain comprehensive health corporation, </a:t>
            </a:r>
            <a:r>
              <a:rPr lang="en-US" dirty="0" err="1"/>
              <a:t>inc.</a:t>
            </a:r>
            <a:br>
              <a:rPr lang="en-US" dirty="0"/>
            </a:br>
            <a:endParaRPr lang="en-US" dirty="0"/>
          </a:p>
        </p:txBody>
      </p:sp>
      <p:sp>
        <p:nvSpPr>
          <p:cNvPr id="3" name="Subtitle 2"/>
          <p:cNvSpPr>
            <a:spLocks noGrp="1"/>
          </p:cNvSpPr>
          <p:nvPr>
            <p:ph type="subTitle" idx="1"/>
          </p:nvPr>
        </p:nvSpPr>
        <p:spPr>
          <a:xfrm>
            <a:off x="850900" y="2118114"/>
            <a:ext cx="10515600" cy="600073"/>
          </a:xfrm>
        </p:spPr>
        <p:txBody>
          <a:bodyPr/>
          <a:lstStyle/>
          <a:p>
            <a:r>
              <a:rPr lang="en-US" dirty="0"/>
              <a:t>                                 Mike </a:t>
            </a:r>
            <a:r>
              <a:rPr lang="en-US" dirty="0" err="1"/>
              <a:t>caudill</a:t>
            </a:r>
            <a:r>
              <a:rPr lang="en-US" dirty="0"/>
              <a:t>, </a:t>
            </a:r>
            <a:r>
              <a:rPr lang="en-US" dirty="0" err="1"/>
              <a:t>ceo</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022" y="3058953"/>
            <a:ext cx="2466975" cy="1190625"/>
          </a:xfrm>
          <a:prstGeom prst="rect">
            <a:avLst/>
          </a:prstGeom>
        </p:spPr>
      </p:pic>
      <p:sp>
        <p:nvSpPr>
          <p:cNvPr id="7" name="TextBox 6"/>
          <p:cNvSpPr txBox="1"/>
          <p:nvPr/>
        </p:nvSpPr>
        <p:spPr>
          <a:xfrm>
            <a:off x="850900" y="4999673"/>
            <a:ext cx="10668000" cy="1200329"/>
          </a:xfrm>
          <a:prstGeom prst="rect">
            <a:avLst/>
          </a:prstGeom>
          <a:noFill/>
        </p:spPr>
        <p:txBody>
          <a:bodyPr wrap="square" rtlCol="0">
            <a:spAutoFit/>
          </a:bodyPr>
          <a:lstStyle/>
          <a:p>
            <a:r>
              <a:rPr lang="en-US" dirty="0">
                <a:solidFill>
                  <a:schemeClr val="bg1"/>
                </a:solidFill>
              </a:rPr>
              <a:t>A non-profit rural health care provider, established in 1971 in Leslie County, currently with clinics in Letcher, Harlan, Owsley and Perry County.    MCHC serves 27,000 patients annually.    MCHC supports the market thru the Summer Feeding Program, Market t-shirts and bags, and the FARMACY program, providing fresh fruits and vegetables to patients with diet related health issues.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464" y="2637200"/>
            <a:ext cx="3776292" cy="1863496"/>
          </a:xfrm>
          <a:prstGeom prst="rect">
            <a:avLst/>
          </a:prstGeom>
        </p:spPr>
      </p:pic>
    </p:spTree>
    <p:extLst>
      <p:ext uri="{BB962C8B-B14F-4D97-AF65-F5344CB8AC3E}">
        <p14:creationId xmlns:p14="http://schemas.microsoft.com/office/powerpoint/2010/main" val="11867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err="1"/>
              <a:t>farmacy</a:t>
            </a:r>
            <a:endParaRPr lang="en-US" sz="8000" dirty="0"/>
          </a:p>
        </p:txBody>
      </p:sp>
      <p:pic>
        <p:nvPicPr>
          <p:cNvPr id="4" name="video-149894871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1720042"/>
            <a:ext cx="9144000" cy="4457700"/>
          </a:xfrm>
        </p:spPr>
      </p:pic>
    </p:spTree>
    <p:extLst>
      <p:ext uri="{BB962C8B-B14F-4D97-AF65-F5344CB8AC3E}">
        <p14:creationId xmlns:p14="http://schemas.microsoft.com/office/powerpoint/2010/main" val="37297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267178" y="1515649"/>
            <a:ext cx="3732755" cy="3942568"/>
          </a:xfrm>
        </p:spPr>
        <p:txBody>
          <a:bodyPr>
            <a:normAutofit fontScale="92500" lnSpcReduction="20000"/>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Communicate w/Market </a:t>
            </a:r>
          </a:p>
          <a:p>
            <a:pPr marL="285750" indent="-285750">
              <a:buFont typeface="Wingdings" panose="05000000000000000000" pitchFamily="2" charset="2"/>
              <a:buChar char="q"/>
            </a:pPr>
            <a:r>
              <a:rPr lang="en-US" dirty="0"/>
              <a:t>Identify and Recruit Patients</a:t>
            </a:r>
          </a:p>
          <a:p>
            <a:pPr marL="285750" indent="-285750">
              <a:buFont typeface="Wingdings" panose="05000000000000000000" pitchFamily="2" charset="2"/>
              <a:buChar char="q"/>
            </a:pPr>
            <a:r>
              <a:rPr lang="en-US" dirty="0"/>
              <a:t>Obtain Pre/Post Health Measures</a:t>
            </a:r>
          </a:p>
          <a:p>
            <a:pPr marL="285750" indent="-285750">
              <a:buFont typeface="Wingdings" panose="05000000000000000000" pitchFamily="2" charset="2"/>
              <a:buChar char="q"/>
            </a:pPr>
            <a:r>
              <a:rPr lang="en-US" dirty="0"/>
              <a:t>Procure Funding w/Market &amp; CFA</a:t>
            </a:r>
          </a:p>
          <a:p>
            <a:pPr marL="285750" indent="-285750">
              <a:buFont typeface="Wingdings" panose="05000000000000000000" pitchFamily="2" charset="2"/>
              <a:buChar char="q"/>
            </a:pPr>
            <a:r>
              <a:rPr lang="en-US" dirty="0"/>
              <a:t>Renew Prescriptions Weekly</a:t>
            </a:r>
          </a:p>
          <a:p>
            <a:pPr marL="285750" indent="-285750">
              <a:buFont typeface="Wingdings" panose="05000000000000000000" pitchFamily="2" charset="2"/>
              <a:buChar char="q"/>
            </a:pPr>
            <a:r>
              <a:rPr lang="en-US" dirty="0"/>
              <a:t>Monitor Patient Redemption</a:t>
            </a:r>
          </a:p>
          <a:p>
            <a:pPr marL="285750" indent="-285750">
              <a:buFont typeface="Wingdings" panose="05000000000000000000" pitchFamily="2" charset="2"/>
              <a:buChar char="q"/>
            </a:pPr>
            <a:r>
              <a:rPr lang="en-US" dirty="0"/>
              <a:t>Provide Funding w/Market</a:t>
            </a:r>
          </a:p>
          <a:p>
            <a:pPr marL="285750" indent="-285750">
              <a:buFont typeface="Wingdings" panose="05000000000000000000" pitchFamily="2" charset="2"/>
              <a:buChar char="q"/>
            </a:pPr>
            <a:r>
              <a:rPr lang="en-US" dirty="0"/>
              <a:t>Reports to Funders</a:t>
            </a:r>
          </a:p>
          <a:p>
            <a:pPr marL="285750" indent="-285750">
              <a:buFont typeface="Wingdings" panose="05000000000000000000" pitchFamily="2" charset="2"/>
              <a:buChar char="q"/>
            </a:pPr>
            <a:r>
              <a:rPr lang="en-US" dirty="0"/>
              <a:t>Connect w/support Growers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Market Support</a:t>
            </a:r>
          </a:p>
          <a:p>
            <a:pPr marL="742950" lvl="1" indent="-285750">
              <a:buFont typeface="Wingdings" panose="05000000000000000000" pitchFamily="2" charset="2"/>
              <a:buChar char="q"/>
            </a:pPr>
            <a:r>
              <a:rPr lang="en-US" dirty="0" err="1"/>
              <a:t>Farmacy</a:t>
            </a:r>
            <a:r>
              <a:rPr lang="en-US" dirty="0"/>
              <a:t> Director @ MCHC</a:t>
            </a:r>
          </a:p>
          <a:p>
            <a:pPr marL="742950" lvl="1" indent="-285750">
              <a:buFont typeface="Wingdings" panose="05000000000000000000" pitchFamily="2" charset="2"/>
              <a:buChar char="q"/>
            </a:pPr>
            <a:r>
              <a:rPr lang="en-US" dirty="0"/>
              <a:t>Staff Support @ Market (2)</a:t>
            </a:r>
          </a:p>
          <a:p>
            <a:pPr marL="742950" lvl="1" indent="-285750">
              <a:buFont typeface="Wingdings" panose="05000000000000000000" pitchFamily="2" charset="2"/>
              <a:buChar char="q"/>
            </a:pPr>
            <a:r>
              <a:rPr lang="en-US" dirty="0"/>
              <a:t>Water</a:t>
            </a:r>
          </a:p>
          <a:p>
            <a:pPr marL="742950" lvl="1" indent="-285750">
              <a:buFont typeface="Wingdings" panose="05000000000000000000" pitchFamily="2" charset="2"/>
              <a:buChar char="q"/>
            </a:pPr>
            <a:endParaRPr lang="en-US" dirty="0"/>
          </a:p>
          <a:p>
            <a:pPr marL="742950" lvl="1"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Arial" panose="020B0604020202020204" pitchFamily="34" charset="0"/>
              <a:buChar char="•"/>
            </a:pPr>
            <a:endParaRPr lang="en-US" dirty="0"/>
          </a:p>
          <a:p>
            <a:pPr marL="285750" indent="-285750">
              <a:buFont typeface="Wingdings" panose="05000000000000000000" pitchFamily="2" charset="2"/>
              <a:buChar char="§"/>
            </a:pPr>
            <a:endParaRPr lang="en-US" dirty="0"/>
          </a:p>
        </p:txBody>
      </p:sp>
      <p:sp>
        <p:nvSpPr>
          <p:cNvPr id="3" name="Title 2"/>
          <p:cNvSpPr>
            <a:spLocks noGrp="1"/>
          </p:cNvSpPr>
          <p:nvPr>
            <p:ph type="title"/>
          </p:nvPr>
        </p:nvSpPr>
        <p:spPr>
          <a:xfrm>
            <a:off x="8532813" y="551739"/>
            <a:ext cx="3125787" cy="963910"/>
          </a:xfrm>
        </p:spPr>
        <p:txBody>
          <a:bodyPr/>
          <a:lstStyle/>
          <a:p>
            <a:r>
              <a:rPr lang="en-US" dirty="0"/>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254" b="18254"/>
          <a:stretch>
            <a:fillRect/>
          </a:stretch>
        </p:blipFill>
        <p:spPr>
          <a:xfrm>
            <a:off x="0" y="1"/>
            <a:ext cx="8101584" cy="68579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68" y="288946"/>
            <a:ext cx="2124075" cy="1019175"/>
          </a:xfrm>
          <a:prstGeom prst="rect">
            <a:avLst/>
          </a:prstGeom>
        </p:spPr>
      </p:pic>
    </p:spTree>
    <p:extLst>
      <p:ext uri="{BB962C8B-B14F-4D97-AF65-F5344CB8AC3E}">
        <p14:creationId xmlns:p14="http://schemas.microsoft.com/office/powerpoint/2010/main" val="250587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Farmacy</a:t>
            </a:r>
            <a:r>
              <a:rPr lang="en-US" dirty="0"/>
              <a:t> At the market</a:t>
            </a:r>
          </a:p>
        </p:txBody>
      </p:sp>
      <p:sp>
        <p:nvSpPr>
          <p:cNvPr id="3" name="Subtitle 2"/>
          <p:cNvSpPr>
            <a:spLocks noGrp="1"/>
          </p:cNvSpPr>
          <p:nvPr>
            <p:ph type="subTitle" idx="1"/>
          </p:nvPr>
        </p:nvSpPr>
        <p:spPr/>
        <p:txBody>
          <a:bodyPr/>
          <a:lstStyle/>
          <a:p>
            <a:endParaRPr lang="en-US" dirty="0"/>
          </a:p>
        </p:txBody>
      </p:sp>
      <p:pic>
        <p:nvPicPr>
          <p:cNvPr id="7" name="Picture Placeholder 6"/>
          <p:cNvPicPr>
            <a:picLocks noGrp="1" noChangeAspect="1"/>
          </p:cNvPicPr>
          <p:nvPr>
            <p:ph type="pic" idx="10"/>
          </p:nvPr>
        </p:nvPicPr>
        <p:blipFill>
          <a:blip r:embed="rId2">
            <a:extLst>
              <a:ext uri="{28A0092B-C50C-407E-A947-70E740481C1C}">
                <a14:useLocalDpi xmlns:a14="http://schemas.microsoft.com/office/drawing/2010/main" val="0"/>
              </a:ext>
            </a:extLst>
          </a:blip>
          <a:srcRect l="18208" r="18208"/>
          <a:stretch>
            <a:fillRect/>
          </a:stretch>
        </p:blipFill>
        <p:spPr/>
      </p:pic>
      <p:pic>
        <p:nvPicPr>
          <p:cNvPr id="8" name="Picture Placeholder 7"/>
          <p:cNvPicPr>
            <a:picLocks noGrp="1" noChangeAspect="1"/>
          </p:cNvPicPr>
          <p:nvPr>
            <p:ph type="pic" idx="11"/>
          </p:nvPr>
        </p:nvPicPr>
        <p:blipFill>
          <a:blip r:embed="rId3">
            <a:extLst>
              <a:ext uri="{28A0092B-C50C-407E-A947-70E740481C1C}">
                <a14:useLocalDpi xmlns:a14="http://schemas.microsoft.com/office/drawing/2010/main" val="0"/>
              </a:ext>
            </a:extLst>
          </a:blip>
          <a:srcRect t="5745" b="5745"/>
          <a:stretch>
            <a:fillRect/>
          </a:stretch>
        </p:blipFill>
        <p:spPr>
          <a:xfrm>
            <a:off x="7946457" y="0"/>
            <a:ext cx="4023360" cy="4745736"/>
          </a:xfrm>
        </p:spPr>
      </p:pic>
      <p:sp>
        <p:nvSpPr>
          <p:cNvPr id="11" name="TextBox 10"/>
          <p:cNvSpPr txBox="1"/>
          <p:nvPr/>
        </p:nvSpPr>
        <p:spPr>
          <a:xfrm>
            <a:off x="4132046" y="0"/>
            <a:ext cx="3705725" cy="5847755"/>
          </a:xfrm>
          <a:prstGeom prst="rect">
            <a:avLst/>
          </a:prstGeom>
          <a:noFill/>
        </p:spPr>
        <p:txBody>
          <a:bodyPr wrap="square" rtlCol="0">
            <a:spAutoFit/>
          </a:bodyPr>
          <a:lstStyle/>
          <a:p>
            <a:r>
              <a:rPr lang="en-US" sz="2000" dirty="0"/>
              <a:t>Market Roles and Responsibilities</a:t>
            </a:r>
          </a:p>
          <a:p>
            <a:endParaRPr lang="en-US" sz="2000" dirty="0"/>
          </a:p>
          <a:p>
            <a:pPr marL="285750" indent="-285750">
              <a:buFont typeface="Arial" panose="020B0604020202020204" pitchFamily="34" charset="0"/>
              <a:buChar char="•"/>
            </a:pPr>
            <a:r>
              <a:rPr lang="en-US" sz="2000" dirty="0"/>
              <a:t>Build Relationship with Medical Care Provider</a:t>
            </a:r>
          </a:p>
          <a:p>
            <a:pPr marL="285750" indent="-285750">
              <a:buFont typeface="Arial" panose="020B0604020202020204" pitchFamily="34" charset="0"/>
              <a:buChar char="•"/>
            </a:pPr>
            <a:r>
              <a:rPr lang="en-US" sz="2000" dirty="0"/>
              <a:t>Understand their goals</a:t>
            </a:r>
          </a:p>
          <a:p>
            <a:pPr marL="285750" indent="-285750">
              <a:buFont typeface="Arial" panose="020B0604020202020204" pitchFamily="34" charset="0"/>
              <a:buChar char="•"/>
            </a:pPr>
            <a:r>
              <a:rPr lang="en-US" sz="2000" dirty="0"/>
              <a:t>Get Grower Support</a:t>
            </a:r>
          </a:p>
          <a:p>
            <a:pPr marL="285750" indent="-285750">
              <a:buFont typeface="Arial" panose="020B0604020202020204" pitchFamily="34" charset="0"/>
              <a:buChar char="•"/>
            </a:pPr>
            <a:r>
              <a:rPr lang="en-US" sz="2000" dirty="0"/>
              <a:t>Meet Supply Demands</a:t>
            </a:r>
          </a:p>
          <a:p>
            <a:pPr marL="285750" indent="-285750">
              <a:buFont typeface="Arial" panose="020B0604020202020204" pitchFamily="34" charset="0"/>
              <a:buChar char="•"/>
            </a:pPr>
            <a:r>
              <a:rPr lang="en-US" sz="2000" dirty="0"/>
              <a:t>Interact w/Patients</a:t>
            </a:r>
          </a:p>
          <a:p>
            <a:pPr marL="285750" indent="-285750">
              <a:buFont typeface="Arial" panose="020B0604020202020204" pitchFamily="34" charset="0"/>
              <a:buChar char="•"/>
            </a:pPr>
            <a:r>
              <a:rPr lang="en-US" sz="2000" dirty="0"/>
              <a:t>Meet Special Needs</a:t>
            </a:r>
          </a:p>
          <a:p>
            <a:pPr marL="285750" indent="-285750">
              <a:buFont typeface="Arial" panose="020B0604020202020204" pitchFamily="34" charset="0"/>
              <a:buChar char="•"/>
            </a:pPr>
            <a:r>
              <a:rPr lang="en-US" sz="2000" dirty="0"/>
              <a:t>Supply Financial Reports</a:t>
            </a:r>
          </a:p>
          <a:p>
            <a:pPr marL="285750" indent="-285750">
              <a:buFont typeface="Arial" panose="020B0604020202020204" pitchFamily="34" charset="0"/>
              <a:buChar char="•"/>
            </a:pPr>
            <a:r>
              <a:rPr lang="en-US" sz="2000" dirty="0"/>
              <a:t>Reimburse Growers</a:t>
            </a:r>
          </a:p>
          <a:p>
            <a:pPr marL="285750" indent="-285750">
              <a:buFont typeface="Arial" panose="020B0604020202020204" pitchFamily="34" charset="0"/>
              <a:buChar char="•"/>
            </a:pPr>
            <a:r>
              <a:rPr lang="en-US" sz="2000" dirty="0"/>
              <a:t>Maintain Financial Records</a:t>
            </a:r>
          </a:p>
          <a:p>
            <a:pPr marL="285750" indent="-285750">
              <a:buFont typeface="Arial" panose="020B0604020202020204" pitchFamily="34" charset="0"/>
              <a:buChar char="•"/>
            </a:pPr>
            <a:r>
              <a:rPr lang="en-US" sz="2000" dirty="0"/>
              <a:t>Manage the Demand</a:t>
            </a:r>
          </a:p>
          <a:p>
            <a:pPr marL="285750" indent="-285750">
              <a:buFont typeface="Arial" panose="020B0604020202020204" pitchFamily="34" charset="0"/>
              <a:buChar char="•"/>
            </a:pPr>
            <a:r>
              <a:rPr lang="en-US" sz="2000" dirty="0"/>
              <a:t>Relationships….Relationships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78056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700223"/>
            <a:ext cx="3524250" cy="914400"/>
          </a:xfrm>
        </p:spPr>
        <p:txBody>
          <a:bodyPr>
            <a:normAutofit fontScale="90000"/>
          </a:bodyPr>
          <a:lstStyle/>
          <a:p>
            <a:r>
              <a:rPr lang="en-US" dirty="0" err="1"/>
              <a:t>Farmacy</a:t>
            </a:r>
            <a:r>
              <a:rPr lang="en-US" dirty="0"/>
              <a:t> program at the market</a:t>
            </a:r>
          </a:p>
        </p:txBody>
      </p:sp>
      <p:sp>
        <p:nvSpPr>
          <p:cNvPr id="3" name="Subtitle 2"/>
          <p:cNvSpPr>
            <a:spLocks noGrp="1"/>
          </p:cNvSpPr>
          <p:nvPr>
            <p:ph type="subTitle" idx="1"/>
          </p:nvPr>
        </p:nvSpPr>
        <p:spPr>
          <a:xfrm>
            <a:off x="3524251" y="5072064"/>
            <a:ext cx="8462962" cy="1542560"/>
          </a:xfrm>
        </p:spPr>
        <p:txBody>
          <a:bodyPr>
            <a:normAutofit/>
          </a:bodyPr>
          <a:lstStyle/>
          <a:p>
            <a:pPr marL="457200" indent="-457200" algn="l">
              <a:buAutoNum type="arabicPeriod"/>
            </a:pPr>
            <a:r>
              <a:rPr lang="en-US" dirty="0"/>
              <a:t>Step 1:  patients Present prescription to market manager</a:t>
            </a:r>
          </a:p>
          <a:p>
            <a:pPr marL="457200" indent="-457200" algn="l">
              <a:buAutoNum type="arabicPeriod"/>
            </a:pPr>
            <a:r>
              <a:rPr lang="en-US" dirty="0"/>
              <a:t>Step 2:  manager redeems for market money</a:t>
            </a:r>
          </a:p>
          <a:p>
            <a:pPr marL="457200" indent="-457200" algn="l">
              <a:buAutoNum type="arabicPeriod"/>
            </a:pPr>
            <a:r>
              <a:rPr lang="en-US" dirty="0"/>
              <a:t>Step 3:  customers purchase fresh fruits/vegetables</a:t>
            </a:r>
          </a:p>
          <a:p>
            <a:pPr marL="457200" indent="-457200" algn="l">
              <a:buAutoNum type="arabicPeriod"/>
            </a:pPr>
            <a:r>
              <a:rPr lang="en-US" dirty="0"/>
              <a:t>Step 4:  growers redeem market money at the end of the   	  	        market</a:t>
            </a:r>
          </a:p>
          <a:p>
            <a:pPr marL="457200" indent="-457200" algn="l">
              <a:buAutoNum type="arabicPeriod"/>
            </a:pPr>
            <a:endParaRPr lang="en-US" dirty="0"/>
          </a:p>
        </p:txBody>
      </p:sp>
      <p:pic>
        <p:nvPicPr>
          <p:cNvPr id="10" name="Picture Placeholder 9"/>
          <p:cNvPicPr>
            <a:picLocks noGrp="1" noChangeAspect="1"/>
          </p:cNvPicPr>
          <p:nvPr>
            <p:ph type="pic" idx="11"/>
          </p:nvPr>
        </p:nvPicPr>
        <p:blipFill>
          <a:blip r:embed="rId2">
            <a:extLst>
              <a:ext uri="{28A0092B-C50C-407E-A947-70E740481C1C}">
                <a14:useLocalDpi xmlns:a14="http://schemas.microsoft.com/office/drawing/2010/main" val="0"/>
              </a:ext>
            </a:extLst>
          </a:blip>
          <a:srcRect t="311" b="311"/>
          <a:stretch>
            <a:fillRect/>
          </a:stretch>
        </p:blipFill>
        <p:spPr>
          <a:xfrm>
            <a:off x="4217558" y="157163"/>
            <a:ext cx="3890121" cy="4588574"/>
          </a:xfrm>
        </p:spPr>
      </p:pic>
      <p:pic>
        <p:nvPicPr>
          <p:cNvPr id="11" name="Picture Placeholder 10"/>
          <p:cNvPicPr>
            <a:picLocks noGrp="1" noChangeAspect="1"/>
          </p:cNvPicPr>
          <p:nvPr>
            <p:ph type="pic" idx="12"/>
          </p:nvPr>
        </p:nvPicPr>
        <p:blipFill>
          <a:blip r:embed="rId3">
            <a:extLst>
              <a:ext uri="{28A0092B-C50C-407E-A947-70E740481C1C}">
                <a14:useLocalDpi xmlns:a14="http://schemas.microsoft.com/office/drawing/2010/main" val="0"/>
              </a:ext>
            </a:extLst>
          </a:blip>
          <a:srcRect t="5883" b="5883"/>
          <a:stretch>
            <a:fillRect/>
          </a:stretch>
        </p:blipFill>
        <p:spPr>
          <a:xfrm>
            <a:off x="8301878" y="157163"/>
            <a:ext cx="3890121" cy="4588574"/>
          </a:xfrm>
        </p:spPr>
      </p:pic>
      <p:pic>
        <p:nvPicPr>
          <p:cNvPr id="9" name="Picture Placeholder 8"/>
          <p:cNvPicPr>
            <a:picLocks noGrp="1" noChangeAspect="1"/>
          </p:cNvPicPr>
          <p:nvPr>
            <p:ph type="pic" idx="10"/>
          </p:nvPr>
        </p:nvPicPr>
        <p:blipFill>
          <a:blip r:embed="rId4">
            <a:extLst>
              <a:ext uri="{28A0092B-C50C-407E-A947-70E740481C1C}">
                <a14:useLocalDpi xmlns:a14="http://schemas.microsoft.com/office/drawing/2010/main" val="0"/>
              </a:ext>
            </a:extLst>
          </a:blip>
          <a:srcRect l="28235" r="28235"/>
          <a:stretch>
            <a:fillRect/>
          </a:stretch>
        </p:blipFill>
        <p:spPr>
          <a:xfrm>
            <a:off x="1" y="144935"/>
            <a:ext cx="3900487" cy="4600802"/>
          </a:xfrm>
        </p:spPr>
      </p:pic>
    </p:spTree>
    <p:extLst>
      <p:ext uri="{BB962C8B-B14F-4D97-AF65-F5344CB8AC3E}">
        <p14:creationId xmlns:p14="http://schemas.microsoft.com/office/powerpoint/2010/main" val="296913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57200"/>
            <a:ext cx="10125075" cy="1143000"/>
          </a:xfrm>
        </p:spPr>
        <p:txBody>
          <a:bodyPr/>
          <a:lstStyle/>
          <a:p>
            <a:r>
              <a:rPr lang="en-US" dirty="0"/>
              <a:t>Letcher county</a:t>
            </a:r>
            <a:br>
              <a:rPr lang="en-US" dirty="0"/>
            </a:br>
            <a:r>
              <a:rPr lang="en-US" dirty="0"/>
              <a:t>Whitesburg, Kentucky</a:t>
            </a:r>
          </a:p>
        </p:txBody>
      </p:sp>
      <p:sp>
        <p:nvSpPr>
          <p:cNvPr id="3" name="Content Placeholder 2"/>
          <p:cNvSpPr>
            <a:spLocks noGrp="1"/>
          </p:cNvSpPr>
          <p:nvPr>
            <p:ph idx="1"/>
          </p:nvPr>
        </p:nvSpPr>
        <p:spPr>
          <a:xfrm>
            <a:off x="528637" y="1857375"/>
            <a:ext cx="5986463" cy="4572000"/>
          </a:xfrm>
        </p:spPr>
        <p:txBody>
          <a:bodyPr>
            <a:normAutofit/>
          </a:bodyPr>
          <a:lstStyle/>
          <a:p>
            <a:r>
              <a:rPr lang="en-US" dirty="0"/>
              <a:t>Whitesburg, population 1,300, county seat of  Letcher County, population 22,773 is at the foothills of Pine Mountain on KY/VA border.</a:t>
            </a:r>
          </a:p>
          <a:p>
            <a:r>
              <a:rPr lang="en-US" dirty="0"/>
              <a:t>Per capita income: $17,194.00. </a:t>
            </a:r>
          </a:p>
          <a:p>
            <a:r>
              <a:rPr lang="en-US" dirty="0"/>
              <a:t>Unemployment rate:  11.9  (2016)                                         </a:t>
            </a:r>
          </a:p>
          <a:p>
            <a:r>
              <a:rPr lang="en-US" dirty="0"/>
              <a:t>Persons in Poverty:   6,419 (2015)</a:t>
            </a:r>
          </a:p>
          <a:p>
            <a:r>
              <a:rPr lang="en-US" dirty="0"/>
              <a:t>Children in Poverty:   1,646 (2015)</a:t>
            </a:r>
          </a:p>
          <a:p>
            <a:r>
              <a:rPr lang="en-US" dirty="0"/>
              <a:t>Free/Reduced Lunch Rate:   72%</a:t>
            </a:r>
          </a:p>
          <a:p>
            <a:r>
              <a:rPr lang="en-US" dirty="0"/>
              <a:t>SNAP Recipients:   7,512 (2014)</a:t>
            </a:r>
          </a:p>
          <a:p>
            <a:pPr marL="45720" indent="0">
              <a:buNone/>
            </a:pPr>
            <a:r>
              <a:rPr lang="en-US" i="1" dirty="0"/>
              <a:t>Source: Economic Research</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1" y="358506"/>
            <a:ext cx="4672012" cy="5813693"/>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24" y="-1167064"/>
            <a:ext cx="10515600" cy="2743200"/>
          </a:xfrm>
        </p:spPr>
        <p:txBody>
          <a:bodyPr/>
          <a:lstStyle/>
          <a:p>
            <a:r>
              <a:rPr lang="en-US" dirty="0"/>
              <a:t>FARMACY Growth and expansion</a:t>
            </a:r>
          </a:p>
        </p:txBody>
      </p:sp>
      <p:sp>
        <p:nvSpPr>
          <p:cNvPr id="3" name="Text Placeholder 2"/>
          <p:cNvSpPr>
            <a:spLocks noGrp="1"/>
          </p:cNvSpPr>
          <p:nvPr>
            <p:ph type="body" idx="1"/>
          </p:nvPr>
        </p:nvSpPr>
        <p:spPr>
          <a:xfrm>
            <a:off x="639345" y="2370223"/>
            <a:ext cx="10515600" cy="2851484"/>
          </a:xfrm>
        </p:spPr>
        <p:txBody>
          <a:bodyPr>
            <a:normAutofit lnSpcReduction="10000"/>
          </a:bodyPr>
          <a:lstStyle/>
          <a:p>
            <a:pPr algn="l"/>
            <a:r>
              <a:rPr lang="en-US" dirty="0"/>
              <a:t>	2015  	Whitesburg/Letcher County Farmers Market                                                                                                                                                   </a:t>
            </a:r>
          </a:p>
          <a:p>
            <a:pPr algn="l"/>
            <a:r>
              <a:rPr lang="en-US" dirty="0"/>
              <a:t>                                                                                                                                                                        	2016   	Whitesburg/Letcher County Farmers Market                                                             		</a:t>
            </a:r>
            <a:r>
              <a:rPr lang="en-US" dirty="0" err="1"/>
              <a:t>OWSLey</a:t>
            </a:r>
            <a:r>
              <a:rPr lang="en-US" dirty="0"/>
              <a:t> County farmers Market</a:t>
            </a:r>
          </a:p>
          <a:p>
            <a:pPr algn="l"/>
            <a:r>
              <a:rPr lang="en-US" dirty="0"/>
              <a:t>		Pineville farmers market</a:t>
            </a:r>
          </a:p>
          <a:p>
            <a:pPr algn="l"/>
            <a:r>
              <a:rPr lang="en-US" dirty="0"/>
              <a:t>                                                                                                                                                                          	2017 	</a:t>
            </a:r>
            <a:r>
              <a:rPr lang="en-US" dirty="0" err="1"/>
              <a:t>Whitesbrug</a:t>
            </a:r>
            <a:r>
              <a:rPr lang="en-US" dirty="0"/>
              <a:t>/</a:t>
            </a:r>
            <a:r>
              <a:rPr lang="en-US" dirty="0" err="1"/>
              <a:t>letcher</a:t>
            </a:r>
            <a:r>
              <a:rPr lang="en-US" dirty="0"/>
              <a:t> county farmers market</a:t>
            </a:r>
          </a:p>
          <a:p>
            <a:pPr algn="l"/>
            <a:r>
              <a:rPr lang="en-US" dirty="0"/>
              <a:t>		leatherwood farmers market </a:t>
            </a:r>
          </a:p>
          <a:p>
            <a:pPr algn="l"/>
            <a:r>
              <a:rPr lang="en-US" dirty="0"/>
              <a:t>		Owsley county </a:t>
            </a:r>
            <a:r>
              <a:rPr lang="en-US" dirty="0" err="1"/>
              <a:t>farmes</a:t>
            </a:r>
            <a:r>
              <a:rPr lang="en-US" dirty="0"/>
              <a:t> market</a:t>
            </a:r>
          </a:p>
          <a:p>
            <a:pPr algn="l"/>
            <a:r>
              <a:rPr lang="en-US" dirty="0"/>
              <a:t> 		Harlan farmers market</a:t>
            </a:r>
          </a:p>
          <a:p>
            <a:pPr algn="l"/>
            <a:r>
              <a:rPr lang="en-US" dirty="0"/>
              <a:t>		community farmers market-Bowling green</a:t>
            </a:r>
          </a:p>
          <a:p>
            <a:pPr algn="l"/>
            <a:endParaRPr lang="en-US" dirty="0"/>
          </a:p>
          <a:p>
            <a:pPr marL="457200" indent="-457200">
              <a:buAutoNum type="arabicPlain" startAt="2015"/>
            </a:pPr>
            <a:endParaRPr lang="en-US" dirty="0"/>
          </a:p>
          <a:p>
            <a:pPr marL="457200" indent="-457200">
              <a:buAutoNum type="arabicPlain" startAt="2015"/>
            </a:pPr>
            <a:endParaRPr lang="en-US" dirty="0"/>
          </a:p>
        </p:txBody>
      </p:sp>
    </p:spTree>
    <p:extLst>
      <p:ext uri="{BB962C8B-B14F-4D97-AF65-F5344CB8AC3E}">
        <p14:creationId xmlns:p14="http://schemas.microsoft.com/office/powerpoint/2010/main" val="26698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88" y="171450"/>
            <a:ext cx="9144000" cy="1143000"/>
          </a:xfrm>
        </p:spPr>
        <p:txBody>
          <a:bodyPr/>
          <a:lstStyle/>
          <a:p>
            <a:r>
              <a:rPr lang="en-US" dirty="0" err="1"/>
              <a:t>Farmacy</a:t>
            </a:r>
            <a:r>
              <a:rPr lang="en-US" dirty="0"/>
              <a:t> program </a:t>
            </a:r>
          </a:p>
        </p:txBody>
      </p:sp>
      <p:sp>
        <p:nvSpPr>
          <p:cNvPr id="3" name="Content Placeholder 2"/>
          <p:cNvSpPr>
            <a:spLocks noGrp="1"/>
          </p:cNvSpPr>
          <p:nvPr>
            <p:ph idx="1"/>
          </p:nvPr>
        </p:nvSpPr>
        <p:spPr>
          <a:xfrm>
            <a:off x="1309688" y="1314450"/>
            <a:ext cx="9563100" cy="4857750"/>
          </a:xfrm>
        </p:spPr>
        <p:txBody>
          <a:bodyPr>
            <a:normAutofit/>
          </a:bodyPr>
          <a:lstStyle/>
          <a:p>
            <a:pPr marL="45720" indent="0">
              <a:buNone/>
            </a:pPr>
            <a:r>
              <a:rPr lang="en-US" dirty="0"/>
              <a:t>Modeled from conversations with Fresh Stops in Louisville and Wholesome Wave in CT.</a:t>
            </a:r>
          </a:p>
          <a:p>
            <a:pPr marL="45720" indent="0">
              <a:buNone/>
            </a:pPr>
            <a:r>
              <a:rPr lang="en-US" dirty="0"/>
              <a:t>Roughly 50% of market sales.</a:t>
            </a:r>
          </a:p>
          <a:p>
            <a:pPr marL="45720" indent="0">
              <a:buNone/>
            </a:pPr>
            <a:r>
              <a:rPr lang="en-US" dirty="0"/>
              <a:t>Served over 300 Families in 2017.</a:t>
            </a:r>
          </a:p>
          <a:p>
            <a:pPr marL="45720" indent="0">
              <a:buNone/>
            </a:pPr>
            <a:r>
              <a:rPr lang="en-US" dirty="0"/>
              <a:t>$1 per day per family member each week.                                                                            Example: A family of 4 receives a prescription for $28 per week.   W/a minimum of $14.</a:t>
            </a:r>
          </a:p>
          <a:p>
            <a:pPr marL="45720" indent="0">
              <a:buNone/>
            </a:pPr>
            <a:r>
              <a:rPr lang="en-US" dirty="0"/>
              <a:t>Medical Care Provider prescribes at initial visit.</a:t>
            </a:r>
          </a:p>
          <a:p>
            <a:pPr marL="45720" indent="0">
              <a:buNone/>
            </a:pPr>
            <a:r>
              <a:rPr lang="en-US" dirty="0"/>
              <a:t>Patient then sees health care case worker for eligibility and prescription for market.</a:t>
            </a:r>
          </a:p>
          <a:p>
            <a:pPr marL="45720" indent="0">
              <a:buNone/>
            </a:pPr>
            <a:r>
              <a:rPr lang="en-US" dirty="0"/>
              <a:t>Must check back w/case worker weekly for new prescription.</a:t>
            </a:r>
          </a:p>
          <a:p>
            <a:pPr marL="45720" indent="0">
              <a:buNone/>
            </a:pPr>
            <a:r>
              <a:rPr lang="en-US" dirty="0"/>
              <a:t>88% redemption rate.</a:t>
            </a:r>
          </a:p>
          <a:p>
            <a:pPr marL="45720" indent="0">
              <a:buNone/>
            </a:pPr>
            <a:r>
              <a:rPr lang="en-US" dirty="0"/>
              <a:t>Health benefits monitored and improvements noted.    </a:t>
            </a:r>
          </a:p>
          <a:p>
            <a:pPr marL="45720" indent="0">
              <a:buNone/>
            </a:pPr>
            <a:endParaRPr lang="en-US" dirty="0"/>
          </a:p>
        </p:txBody>
      </p:sp>
    </p:spTree>
    <p:extLst>
      <p:ext uri="{BB962C8B-B14F-4D97-AF65-F5344CB8AC3E}">
        <p14:creationId xmlns:p14="http://schemas.microsoft.com/office/powerpoint/2010/main" val="5354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Mountain Comprehensive health corporation </a:t>
            </a:r>
            <a:r>
              <a:rPr lang="en-US" dirty="0" err="1"/>
              <a:t>Farmacy</a:t>
            </a:r>
            <a:r>
              <a:rPr lang="en-US" dirty="0"/>
              <a:t> program outcomes</a:t>
            </a:r>
          </a:p>
        </p:txBody>
      </p:sp>
      <p:sp>
        <p:nvSpPr>
          <p:cNvPr id="4" name="TextBox 3"/>
          <p:cNvSpPr txBox="1"/>
          <p:nvPr/>
        </p:nvSpPr>
        <p:spPr>
          <a:xfrm>
            <a:off x="1683834" y="2129883"/>
            <a:ext cx="940047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89% of </a:t>
            </a:r>
            <a:r>
              <a:rPr lang="en-US" dirty="0" err="1"/>
              <a:t>Farmacy</a:t>
            </a:r>
            <a:r>
              <a:rPr lang="en-US" dirty="0"/>
              <a:t> participants answered YES they felt better during the </a:t>
            </a:r>
            <a:r>
              <a:rPr lang="en-US" dirty="0" err="1"/>
              <a:t>Farmacy</a:t>
            </a:r>
            <a:r>
              <a:rPr lang="en-US" dirty="0"/>
              <a:t> program reporting more energy, feeling better and losing weight.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99% of </a:t>
            </a:r>
            <a:r>
              <a:rPr lang="en-US" dirty="0" err="1"/>
              <a:t>Farmacy</a:t>
            </a:r>
            <a:r>
              <a:rPr lang="en-US" dirty="0"/>
              <a:t> participants reported the </a:t>
            </a:r>
            <a:r>
              <a:rPr lang="en-US" dirty="0" err="1"/>
              <a:t>Farmacy</a:t>
            </a:r>
            <a:r>
              <a:rPr lang="en-US" dirty="0"/>
              <a:t> program assisted them in meeting their nutritional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58% of participants reported the </a:t>
            </a:r>
            <a:r>
              <a:rPr lang="en-US" dirty="0" err="1"/>
              <a:t>Farmacy</a:t>
            </a:r>
            <a:r>
              <a:rPr lang="en-US" dirty="0"/>
              <a:t> program assisted with maintaining optimal blood glucose levels.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64% of participants reported canning or freezing produce for winter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Average BMI index reduced 3 units.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45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436559" y="2632659"/>
            <a:ext cx="3125787" cy="2937961"/>
          </a:xfrm>
        </p:spPr>
        <p:txBody>
          <a:bodyPr>
            <a:normAutofit lnSpcReduction="10000"/>
          </a:bodyPr>
          <a:lstStyle/>
          <a:p>
            <a:r>
              <a:rPr lang="en-US" dirty="0"/>
              <a:t>Mountain Comprehensive Health Corporation, Inc.</a:t>
            </a:r>
          </a:p>
          <a:p>
            <a:r>
              <a:rPr lang="en-US" dirty="0"/>
              <a:t>USDA FINI Grant</a:t>
            </a:r>
          </a:p>
          <a:p>
            <a:r>
              <a:rPr lang="en-US" dirty="0"/>
              <a:t>Community Farm Alliance</a:t>
            </a:r>
          </a:p>
          <a:p>
            <a:r>
              <a:rPr lang="en-US" dirty="0" err="1"/>
              <a:t>WellCare</a:t>
            </a:r>
            <a:r>
              <a:rPr lang="en-US" dirty="0"/>
              <a:t> of Kentucky Insurance</a:t>
            </a:r>
          </a:p>
          <a:p>
            <a:r>
              <a:rPr lang="en-US" dirty="0"/>
              <a:t>Passport Health Plan</a:t>
            </a:r>
          </a:p>
          <a:p>
            <a:r>
              <a:rPr lang="en-US" dirty="0"/>
              <a:t>Anthem Insurance</a:t>
            </a:r>
          </a:p>
          <a:p>
            <a:r>
              <a:rPr lang="en-US" dirty="0"/>
              <a:t>Delta Dental</a:t>
            </a:r>
          </a:p>
          <a:p>
            <a:r>
              <a:rPr lang="en-US" dirty="0"/>
              <a:t>BBT</a:t>
            </a:r>
          </a:p>
          <a:p>
            <a:r>
              <a:rPr lang="en-US" dirty="0"/>
              <a:t>University of Kentucky</a:t>
            </a:r>
          </a:p>
          <a:p>
            <a:endParaRPr lang="en-US" dirty="0"/>
          </a:p>
        </p:txBody>
      </p:sp>
      <p:sp>
        <p:nvSpPr>
          <p:cNvPr id="3" name="Title 2"/>
          <p:cNvSpPr>
            <a:spLocks noGrp="1"/>
          </p:cNvSpPr>
          <p:nvPr>
            <p:ph type="title"/>
          </p:nvPr>
        </p:nvSpPr>
        <p:spPr>
          <a:xfrm>
            <a:off x="8436559" y="890338"/>
            <a:ext cx="3125787" cy="1279108"/>
          </a:xfrm>
        </p:spPr>
        <p:txBody>
          <a:bodyPr/>
          <a:lstStyle/>
          <a:p>
            <a:r>
              <a:rPr lang="en-US" dirty="0" err="1"/>
              <a:t>Farmacy</a:t>
            </a:r>
            <a:r>
              <a:rPr lang="en-US" dirty="0"/>
              <a:t> funders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8254" b="18254"/>
          <a:stretch>
            <a:fillRect/>
          </a:stretch>
        </p:blipFill>
        <p:spPr>
          <a:xfrm>
            <a:off x="0" y="1"/>
            <a:ext cx="8101584" cy="6857999"/>
          </a:xfrm>
        </p:spPr>
      </p:pic>
    </p:spTree>
    <p:extLst>
      <p:ext uri="{BB962C8B-B14F-4D97-AF65-F5344CB8AC3E}">
        <p14:creationId xmlns:p14="http://schemas.microsoft.com/office/powerpoint/2010/main" val="3230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3" y="1182030"/>
            <a:ext cx="9798205" cy="1143000"/>
          </a:xfrm>
        </p:spPr>
        <p:txBody>
          <a:bodyPr/>
          <a:lstStyle/>
          <a:p>
            <a:r>
              <a:rPr lang="en-US" dirty="0"/>
              <a:t>What is in motion?</a:t>
            </a:r>
          </a:p>
        </p:txBody>
      </p:sp>
      <p:graphicFrame>
        <p:nvGraphicFramePr>
          <p:cNvPr id="3" name="Diagram 2"/>
          <p:cNvGraphicFramePr/>
          <p:nvPr>
            <p:extLst>
              <p:ext uri="{D42A27DB-BD31-4B8C-83A1-F6EECF244321}">
                <p14:modId xmlns:p14="http://schemas.microsoft.com/office/powerpoint/2010/main" val="749520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7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58" y="1343890"/>
            <a:ext cx="5572292" cy="3886200"/>
          </a:xfrm>
        </p:spPr>
        <p:txBody>
          <a:bodyPr>
            <a:normAutofit/>
          </a:bodyPr>
          <a:lstStyle/>
          <a:p>
            <a:r>
              <a:rPr lang="en-US" dirty="0"/>
              <a:t>Thoughts</a:t>
            </a:r>
            <a:br>
              <a:rPr lang="en-US" dirty="0"/>
            </a:br>
            <a:br>
              <a:rPr lang="en-US" dirty="0"/>
            </a:b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0970" y="1669380"/>
            <a:ext cx="4788569" cy="3591427"/>
          </a:xfrm>
          <a:prstGeom prst="rect">
            <a:avLst/>
          </a:prstGeom>
        </p:spPr>
      </p:pic>
    </p:spTree>
    <p:extLst>
      <p:ext uri="{BB962C8B-B14F-4D97-AF65-F5344CB8AC3E}">
        <p14:creationId xmlns:p14="http://schemas.microsoft.com/office/powerpoint/2010/main" val="84138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204537"/>
            <a:ext cx="9144000" cy="1143000"/>
          </a:xfrm>
        </p:spPr>
        <p:txBody>
          <a:bodyPr/>
          <a:lstStyle/>
          <a:p>
            <a:r>
              <a:rPr lang="en-US" dirty="0"/>
              <a:t>Letcher county health/wellness</a:t>
            </a:r>
            <a:br>
              <a:rPr lang="en-US" dirty="0"/>
            </a:br>
            <a:r>
              <a:rPr lang="en-US" dirty="0"/>
              <a:t>Kyhealthfacts.org</a:t>
            </a:r>
          </a:p>
        </p:txBody>
      </p:sp>
      <p:graphicFrame>
        <p:nvGraphicFramePr>
          <p:cNvPr id="9" name="Table 8"/>
          <p:cNvGraphicFramePr>
            <a:graphicFrameLocks noGrp="1"/>
          </p:cNvGraphicFramePr>
          <p:nvPr>
            <p:extLst>
              <p:ext uri="{D42A27DB-BD31-4B8C-83A1-F6EECF244321}">
                <p14:modId xmlns:p14="http://schemas.microsoft.com/office/powerpoint/2010/main" val="1133747967"/>
              </p:ext>
            </p:extLst>
          </p:nvPr>
        </p:nvGraphicFramePr>
        <p:xfrm>
          <a:off x="1602624" y="1347537"/>
          <a:ext cx="9612313" cy="4450080"/>
        </p:xfrm>
        <a:graphic>
          <a:graphicData uri="http://schemas.openxmlformats.org/drawingml/2006/table">
            <a:tbl>
              <a:tblPr firstRow="1" bandRow="1">
                <a:tableStyleId>{B301B821-A1FF-4177-AEE7-76D212191A09}</a:tableStyleId>
              </a:tblPr>
              <a:tblGrid>
                <a:gridCol w="4511675">
                  <a:extLst>
                    <a:ext uri="{9D8B030D-6E8A-4147-A177-3AD203B41FA5}">
                      <a16:colId xmlns:a16="http://schemas.microsoft.com/office/drawing/2014/main" val="20000"/>
                    </a:ext>
                  </a:extLst>
                </a:gridCol>
                <a:gridCol w="2357437">
                  <a:extLst>
                    <a:ext uri="{9D8B030D-6E8A-4147-A177-3AD203B41FA5}">
                      <a16:colId xmlns:a16="http://schemas.microsoft.com/office/drawing/2014/main" val="20001"/>
                    </a:ext>
                  </a:extLst>
                </a:gridCol>
                <a:gridCol w="274320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Letcher County</a:t>
                      </a:r>
                    </a:p>
                  </a:txBody>
                  <a:tcPr/>
                </a:tc>
                <a:tc>
                  <a:txBody>
                    <a:bodyPr/>
                    <a:lstStyle/>
                    <a:p>
                      <a:r>
                        <a:rPr lang="en-US" dirty="0"/>
                        <a:t>Kentucky</a:t>
                      </a:r>
                    </a:p>
                  </a:txBody>
                  <a:tcPr/>
                </a:tc>
                <a:extLst>
                  <a:ext uri="{0D108BD9-81ED-4DB2-BD59-A6C34878D82A}">
                    <a16:rowId xmlns:a16="http://schemas.microsoft.com/office/drawing/2014/main" val="10000"/>
                  </a:ext>
                </a:extLst>
              </a:tr>
              <a:tr h="370840">
                <a:tc>
                  <a:txBody>
                    <a:bodyPr/>
                    <a:lstStyle/>
                    <a:p>
                      <a:r>
                        <a:rPr lang="en-US" dirty="0"/>
                        <a:t>Infectious</a:t>
                      </a:r>
                      <a:r>
                        <a:rPr lang="en-US" baseline="0" dirty="0"/>
                        <a:t> Disease (per 100,000)</a:t>
                      </a:r>
                      <a:endParaRPr lang="en-US" dirty="0"/>
                    </a:p>
                  </a:txBody>
                  <a:tcPr/>
                </a:tc>
                <a:tc>
                  <a:txBody>
                    <a:bodyPr/>
                    <a:lstStyle/>
                    <a:p>
                      <a:r>
                        <a:rPr lang="en-US" dirty="0"/>
                        <a:t>17.5 </a:t>
                      </a:r>
                    </a:p>
                  </a:txBody>
                  <a:tcPr/>
                </a:tc>
                <a:tc>
                  <a:txBody>
                    <a:bodyPr/>
                    <a:lstStyle/>
                    <a:p>
                      <a:r>
                        <a:rPr lang="en-US" dirty="0"/>
                        <a:t>8</a:t>
                      </a:r>
                    </a:p>
                  </a:txBody>
                  <a:tcPr/>
                </a:tc>
                <a:extLst>
                  <a:ext uri="{0D108BD9-81ED-4DB2-BD59-A6C34878D82A}">
                    <a16:rowId xmlns:a16="http://schemas.microsoft.com/office/drawing/2014/main" val="10001"/>
                  </a:ext>
                </a:extLst>
              </a:tr>
              <a:tr h="370840">
                <a:tc>
                  <a:txBody>
                    <a:bodyPr/>
                    <a:lstStyle/>
                    <a:p>
                      <a:r>
                        <a:rPr lang="en-US" dirty="0"/>
                        <a:t>Premature Death (years lost per 100,000)</a:t>
                      </a:r>
                    </a:p>
                  </a:txBody>
                  <a:tcPr/>
                </a:tc>
                <a:tc>
                  <a:txBody>
                    <a:bodyPr/>
                    <a:lstStyle/>
                    <a:p>
                      <a:r>
                        <a:rPr lang="en-US" dirty="0"/>
                        <a:t>14,202</a:t>
                      </a:r>
                    </a:p>
                  </a:txBody>
                  <a:tcPr/>
                </a:tc>
                <a:tc>
                  <a:txBody>
                    <a:bodyPr/>
                    <a:lstStyle/>
                    <a:p>
                      <a:r>
                        <a:rPr lang="en-US" dirty="0"/>
                        <a:t>9,612</a:t>
                      </a:r>
                    </a:p>
                  </a:txBody>
                  <a:tcPr/>
                </a:tc>
                <a:extLst>
                  <a:ext uri="{0D108BD9-81ED-4DB2-BD59-A6C34878D82A}">
                    <a16:rowId xmlns:a16="http://schemas.microsoft.com/office/drawing/2014/main" val="10002"/>
                  </a:ext>
                </a:extLst>
              </a:tr>
              <a:tr h="370840">
                <a:tc>
                  <a:txBody>
                    <a:bodyPr/>
                    <a:lstStyle/>
                    <a:p>
                      <a:r>
                        <a:rPr lang="en-US" dirty="0"/>
                        <a:t>Less than Good Health (% Adults)</a:t>
                      </a:r>
                    </a:p>
                  </a:txBody>
                  <a:tcPr/>
                </a:tc>
                <a:tc>
                  <a:txBody>
                    <a:bodyPr/>
                    <a:lstStyle/>
                    <a:p>
                      <a:r>
                        <a:rPr lang="en-US" dirty="0"/>
                        <a:t>38%</a:t>
                      </a:r>
                    </a:p>
                  </a:txBody>
                  <a:tcPr/>
                </a:tc>
                <a:tc>
                  <a:txBody>
                    <a:bodyPr/>
                    <a:lstStyle/>
                    <a:p>
                      <a:r>
                        <a:rPr lang="en-US" dirty="0"/>
                        <a:t>23%</a:t>
                      </a:r>
                    </a:p>
                  </a:txBody>
                  <a:tcPr/>
                </a:tc>
                <a:extLst>
                  <a:ext uri="{0D108BD9-81ED-4DB2-BD59-A6C34878D82A}">
                    <a16:rowId xmlns:a16="http://schemas.microsoft.com/office/drawing/2014/main" val="10003"/>
                  </a:ext>
                </a:extLst>
              </a:tr>
              <a:tr h="370840">
                <a:tc>
                  <a:txBody>
                    <a:bodyPr/>
                    <a:lstStyle/>
                    <a:p>
                      <a:r>
                        <a:rPr lang="en-US" dirty="0"/>
                        <a:t>Prevalence</a:t>
                      </a:r>
                      <a:r>
                        <a:rPr lang="en-US" baseline="0" dirty="0"/>
                        <a:t> of Diabetes (% Adults)</a:t>
                      </a:r>
                      <a:endParaRPr lang="en-US" dirty="0"/>
                    </a:p>
                  </a:txBody>
                  <a:tcPr/>
                </a:tc>
                <a:tc>
                  <a:txBody>
                    <a:bodyPr/>
                    <a:lstStyle/>
                    <a:p>
                      <a:r>
                        <a:rPr lang="en-US" dirty="0"/>
                        <a:t>26%</a:t>
                      </a:r>
                    </a:p>
                  </a:txBody>
                  <a:tcPr/>
                </a:tc>
                <a:tc>
                  <a:txBody>
                    <a:bodyPr/>
                    <a:lstStyle/>
                    <a:p>
                      <a:r>
                        <a:rPr lang="en-US" dirty="0"/>
                        <a:t>13%</a:t>
                      </a:r>
                    </a:p>
                  </a:txBody>
                  <a:tcPr/>
                </a:tc>
                <a:extLst>
                  <a:ext uri="{0D108BD9-81ED-4DB2-BD59-A6C34878D82A}">
                    <a16:rowId xmlns:a16="http://schemas.microsoft.com/office/drawing/2014/main" val="10004"/>
                  </a:ext>
                </a:extLst>
              </a:tr>
              <a:tr h="370840">
                <a:tc>
                  <a:txBody>
                    <a:bodyPr/>
                    <a:lstStyle/>
                    <a:p>
                      <a:r>
                        <a:rPr lang="en-US" dirty="0"/>
                        <a:t>Prevalence of Hypertension (% Adults)</a:t>
                      </a:r>
                    </a:p>
                  </a:txBody>
                  <a:tcPr/>
                </a:tc>
                <a:tc>
                  <a:txBody>
                    <a:bodyPr/>
                    <a:lstStyle/>
                    <a:p>
                      <a:r>
                        <a:rPr lang="en-US" dirty="0"/>
                        <a:t>55%</a:t>
                      </a:r>
                    </a:p>
                  </a:txBody>
                  <a:tcPr/>
                </a:tc>
                <a:tc>
                  <a:txBody>
                    <a:bodyPr/>
                    <a:lstStyle/>
                    <a:p>
                      <a:r>
                        <a:rPr lang="en-US" dirty="0"/>
                        <a:t>39%</a:t>
                      </a:r>
                    </a:p>
                  </a:txBody>
                  <a:tcPr/>
                </a:tc>
                <a:extLst>
                  <a:ext uri="{0D108BD9-81ED-4DB2-BD59-A6C34878D82A}">
                    <a16:rowId xmlns:a16="http://schemas.microsoft.com/office/drawing/2014/main" val="10005"/>
                  </a:ext>
                </a:extLst>
              </a:tr>
              <a:tr h="370840">
                <a:tc>
                  <a:txBody>
                    <a:bodyPr/>
                    <a:lstStyle/>
                    <a:p>
                      <a:r>
                        <a:rPr lang="en-US" dirty="0"/>
                        <a:t>Heart Disease Deaths (per 100,000)  </a:t>
                      </a:r>
                    </a:p>
                  </a:txBody>
                  <a:tcPr/>
                </a:tc>
                <a:tc>
                  <a:txBody>
                    <a:bodyPr/>
                    <a:lstStyle/>
                    <a:p>
                      <a:r>
                        <a:rPr lang="en-US" dirty="0"/>
                        <a:t>290</a:t>
                      </a:r>
                    </a:p>
                  </a:txBody>
                  <a:tcPr/>
                </a:tc>
                <a:tc>
                  <a:txBody>
                    <a:bodyPr/>
                    <a:lstStyle/>
                    <a:p>
                      <a:r>
                        <a:rPr lang="en-US" dirty="0"/>
                        <a:t>202</a:t>
                      </a:r>
                    </a:p>
                  </a:txBody>
                  <a:tcPr/>
                </a:tc>
                <a:extLst>
                  <a:ext uri="{0D108BD9-81ED-4DB2-BD59-A6C34878D82A}">
                    <a16:rowId xmlns:a16="http://schemas.microsoft.com/office/drawing/2014/main" val="10006"/>
                  </a:ext>
                </a:extLst>
              </a:tr>
              <a:tr h="370840">
                <a:tc>
                  <a:txBody>
                    <a:bodyPr/>
                    <a:lstStyle/>
                    <a:p>
                      <a:r>
                        <a:rPr lang="en-US" dirty="0"/>
                        <a:t>Stroke Deaths (per 100,000)</a:t>
                      </a:r>
                    </a:p>
                  </a:txBody>
                  <a:tcPr/>
                </a:tc>
                <a:tc>
                  <a:txBody>
                    <a:bodyPr/>
                    <a:lstStyle/>
                    <a:p>
                      <a:r>
                        <a:rPr lang="en-US" dirty="0"/>
                        <a:t>53</a:t>
                      </a:r>
                    </a:p>
                  </a:txBody>
                  <a:tcPr/>
                </a:tc>
                <a:tc>
                  <a:txBody>
                    <a:bodyPr/>
                    <a:lstStyle/>
                    <a:p>
                      <a:r>
                        <a:rPr lang="en-US" dirty="0"/>
                        <a:t>42</a:t>
                      </a:r>
                    </a:p>
                  </a:txBody>
                  <a:tcPr/>
                </a:tc>
                <a:extLst>
                  <a:ext uri="{0D108BD9-81ED-4DB2-BD59-A6C34878D82A}">
                    <a16:rowId xmlns:a16="http://schemas.microsoft.com/office/drawing/2014/main" val="10007"/>
                  </a:ext>
                </a:extLst>
              </a:tr>
              <a:tr h="370840">
                <a:tc>
                  <a:txBody>
                    <a:bodyPr/>
                    <a:lstStyle/>
                    <a:p>
                      <a:r>
                        <a:rPr lang="en-US" dirty="0"/>
                        <a:t>Prevalence of Obesity (Percent Adults)</a:t>
                      </a:r>
                    </a:p>
                  </a:txBody>
                  <a:tcPr/>
                </a:tc>
                <a:tc>
                  <a:txBody>
                    <a:bodyPr/>
                    <a:lstStyle/>
                    <a:p>
                      <a:r>
                        <a:rPr lang="en-US" dirty="0"/>
                        <a:t>40%</a:t>
                      </a:r>
                    </a:p>
                  </a:txBody>
                  <a:tcPr/>
                </a:tc>
                <a:tc>
                  <a:txBody>
                    <a:bodyPr/>
                    <a:lstStyle/>
                    <a:p>
                      <a:r>
                        <a:rPr lang="en-US" dirty="0"/>
                        <a:t>33%</a:t>
                      </a:r>
                    </a:p>
                  </a:txBody>
                  <a:tcPr/>
                </a:tc>
                <a:extLst>
                  <a:ext uri="{0D108BD9-81ED-4DB2-BD59-A6C34878D82A}">
                    <a16:rowId xmlns:a16="http://schemas.microsoft.com/office/drawing/2014/main" val="10008"/>
                  </a:ext>
                </a:extLst>
              </a:tr>
              <a:tr h="370840">
                <a:tc>
                  <a:txBody>
                    <a:bodyPr/>
                    <a:lstStyle/>
                    <a:p>
                      <a:r>
                        <a:rPr lang="en-US" dirty="0"/>
                        <a:t>Prevalence of Overweight (Percent Adults)</a:t>
                      </a:r>
                    </a:p>
                  </a:txBody>
                  <a:tcPr/>
                </a:tc>
                <a:tc>
                  <a:txBody>
                    <a:bodyPr/>
                    <a:lstStyle/>
                    <a:p>
                      <a:r>
                        <a:rPr lang="en-US" dirty="0"/>
                        <a:t>73%</a:t>
                      </a:r>
                    </a:p>
                  </a:txBody>
                  <a:tcPr/>
                </a:tc>
                <a:tc>
                  <a:txBody>
                    <a:bodyPr/>
                    <a:lstStyle/>
                    <a:p>
                      <a:r>
                        <a:rPr lang="en-US" dirty="0"/>
                        <a:t>67%</a:t>
                      </a:r>
                    </a:p>
                  </a:txBody>
                  <a:tcPr/>
                </a:tc>
                <a:extLst>
                  <a:ext uri="{0D108BD9-81ED-4DB2-BD59-A6C34878D82A}">
                    <a16:rowId xmlns:a16="http://schemas.microsoft.com/office/drawing/2014/main" val="10009"/>
                  </a:ext>
                </a:extLst>
              </a:tr>
              <a:tr h="370840">
                <a:tc>
                  <a:txBody>
                    <a:bodyPr/>
                    <a:lstStyle/>
                    <a:p>
                      <a:r>
                        <a:rPr lang="en-US" dirty="0"/>
                        <a:t>Lack of</a:t>
                      </a:r>
                      <a:r>
                        <a:rPr lang="en-US" baseline="0" dirty="0"/>
                        <a:t> Physical Activity</a:t>
                      </a:r>
                      <a:endParaRPr lang="en-US" dirty="0"/>
                    </a:p>
                  </a:txBody>
                  <a:tcPr/>
                </a:tc>
                <a:tc>
                  <a:txBody>
                    <a:bodyPr/>
                    <a:lstStyle/>
                    <a:p>
                      <a:r>
                        <a:rPr lang="en-US" dirty="0"/>
                        <a:t>45%</a:t>
                      </a:r>
                    </a:p>
                  </a:txBody>
                  <a:tcPr/>
                </a:tc>
                <a:tc>
                  <a:txBody>
                    <a:bodyPr/>
                    <a:lstStyle/>
                    <a:p>
                      <a:r>
                        <a:rPr lang="en-US" dirty="0"/>
                        <a:t>30%</a:t>
                      </a:r>
                    </a:p>
                  </a:txBody>
                  <a:tcPr/>
                </a:tc>
                <a:extLst>
                  <a:ext uri="{0D108BD9-81ED-4DB2-BD59-A6C34878D82A}">
                    <a16:rowId xmlns:a16="http://schemas.microsoft.com/office/drawing/2014/main" val="10010"/>
                  </a:ext>
                </a:extLst>
              </a:tr>
              <a:tr h="370840">
                <a:tc>
                  <a:txBody>
                    <a:bodyPr/>
                    <a:lstStyle/>
                    <a:p>
                      <a:r>
                        <a:rPr lang="en-US" dirty="0"/>
                        <a:t>Recommended Fruit/Vegetable Intake</a:t>
                      </a:r>
                    </a:p>
                  </a:txBody>
                  <a:tcPr/>
                </a:tc>
                <a:tc>
                  <a:txBody>
                    <a:bodyPr/>
                    <a:lstStyle/>
                    <a:p>
                      <a:r>
                        <a:rPr lang="en-US" dirty="0"/>
                        <a:t>18%</a:t>
                      </a:r>
                    </a:p>
                  </a:txBody>
                  <a:tcPr/>
                </a:tc>
                <a:tc>
                  <a:txBody>
                    <a:bodyPr/>
                    <a:lstStyle/>
                    <a:p>
                      <a:r>
                        <a:rPr lang="en-US" dirty="0"/>
                        <a:t>19%</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457200"/>
            <a:ext cx="9946105" cy="697832"/>
          </a:xfrm>
        </p:spPr>
        <p:txBody>
          <a:bodyPr/>
          <a:lstStyle/>
          <a:p>
            <a:r>
              <a:rPr lang="en-US" dirty="0"/>
              <a:t>PARTNER Support</a:t>
            </a:r>
          </a:p>
        </p:txBody>
      </p:sp>
      <p:sp>
        <p:nvSpPr>
          <p:cNvPr id="6" name="Content Placeholder 5"/>
          <p:cNvSpPr>
            <a:spLocks noGrp="1"/>
          </p:cNvSpPr>
          <p:nvPr>
            <p:ph sz="quarter" idx="4"/>
          </p:nvPr>
        </p:nvSpPr>
        <p:spPr>
          <a:xfrm>
            <a:off x="3456592" y="1419727"/>
            <a:ext cx="2739671" cy="4752474"/>
          </a:xfrm>
        </p:spPr>
        <p:txBody>
          <a:bodyPr>
            <a:normAutofit/>
          </a:bodyPr>
          <a:lstStyle/>
          <a:p>
            <a:r>
              <a:rPr lang="en-US" sz="1200" dirty="0"/>
              <a:t>Brook T. Smith Foundation                MACED                                                  KCARD                                                 KY Division of Forestry                            Governors Office of AG Policy           State Rep Angie Hatton                       </a:t>
            </a:r>
            <a:r>
              <a:rPr lang="en-US" sz="1200" dirty="0" err="1"/>
              <a:t>WellCARE</a:t>
            </a:r>
            <a:r>
              <a:rPr lang="en-US" sz="1200" dirty="0"/>
              <a:t>                                      Passport Health Plan                           BBT                                                       Delta Dental                                    </a:t>
            </a:r>
            <a:r>
              <a:rPr lang="en-US" sz="1200" dirty="0" err="1"/>
              <a:t>LabCorp</a:t>
            </a:r>
            <a:r>
              <a:rPr lang="en-US" sz="1200" dirty="0"/>
              <a:t>                                                  Humana                                                     ARH                                                          Partnership for a Fit KY                        Mountain Heart Center                   </a:t>
            </a:r>
            <a:r>
              <a:rPr lang="en-US" sz="1200" dirty="0" err="1"/>
              <a:t>Annies</a:t>
            </a:r>
            <a:r>
              <a:rPr lang="en-US" sz="1200" dirty="0"/>
              <a:t> Frugal Finery                             The Parlor Room                                KY Technical Assistance Program    WIC Farmers MKT Program                Senior Farmers MKT Program       </a:t>
            </a:r>
            <a:r>
              <a:rPr lang="en-US" sz="1200" dirty="0" err="1"/>
              <a:t>Appalshop</a:t>
            </a:r>
            <a:r>
              <a:rPr lang="en-US" sz="1200" dirty="0"/>
              <a:t>/WMMT                </a:t>
            </a:r>
            <a:r>
              <a:rPr lang="en-US" sz="1200" dirty="0" err="1"/>
              <a:t>Hindman</a:t>
            </a:r>
            <a:r>
              <a:rPr lang="en-US" sz="1200" dirty="0"/>
              <a:t> TV                                       Mountain Eagle                                  News Press                                           Humans of Central Appalachia        Letcher County Culture Hub            Letcher County Public Schools          Letcher County Veterans Museum                                             </a:t>
            </a:r>
          </a:p>
        </p:txBody>
      </p:sp>
      <p:sp>
        <p:nvSpPr>
          <p:cNvPr id="8" name="Content Placeholder 7"/>
          <p:cNvSpPr>
            <a:spLocks noGrp="1"/>
          </p:cNvSpPr>
          <p:nvPr>
            <p:ph sz="half" idx="2"/>
          </p:nvPr>
        </p:nvSpPr>
        <p:spPr>
          <a:xfrm>
            <a:off x="484391" y="1407695"/>
            <a:ext cx="2793251" cy="4752473"/>
          </a:xfrm>
        </p:spPr>
        <p:txBody>
          <a:bodyPr>
            <a:normAutofit/>
          </a:bodyPr>
          <a:lstStyle/>
          <a:p>
            <a:r>
              <a:rPr lang="en-US" sz="1400" dirty="0"/>
              <a:t>Community Farm Alliance         Grow Appalachia                       Mountain Comprehensive Health Corporation                      Cowan Community Center      The City of Whitesburg            Central Appalachian Network       KY State University                 </a:t>
            </a:r>
            <a:r>
              <a:rPr lang="en-US" sz="1400" dirty="0" err="1"/>
              <a:t>University</a:t>
            </a:r>
            <a:r>
              <a:rPr lang="en-US" sz="1400" dirty="0"/>
              <a:t> of Kentucky              UK Super Fund Research             UK College of AG Food &amp; Environment                               UK Gill Heart Institute                 UK </a:t>
            </a:r>
            <a:r>
              <a:rPr lang="en-US" sz="1400" dirty="0" err="1"/>
              <a:t>Appal</a:t>
            </a:r>
            <a:r>
              <a:rPr lang="en-US" sz="1400" dirty="0"/>
              <a:t> TREE Project                 Marshall University                     Berea College </a:t>
            </a:r>
            <a:r>
              <a:rPr lang="en-US" sz="1400" dirty="0" err="1"/>
              <a:t>Ap</a:t>
            </a:r>
            <a:r>
              <a:rPr lang="en-US" sz="1400" dirty="0"/>
              <a:t> Fund                 Berea College Brushy Fork           Virginia Tech </a:t>
            </a:r>
            <a:r>
              <a:rPr lang="en-US" sz="1400" dirty="0" err="1"/>
              <a:t>Univ</a:t>
            </a:r>
            <a:r>
              <a:rPr lang="en-US" sz="1400" dirty="0"/>
              <a:t>                        Duke/NC Robertson Scholars       USDA Summer Food Service         Division of School Comm. Nutrition                                 Community Enterprises Nutritional Enterprises</a:t>
            </a:r>
          </a:p>
        </p:txBody>
      </p:sp>
      <p:sp>
        <p:nvSpPr>
          <p:cNvPr id="7" name="TextBox 6"/>
          <p:cNvSpPr txBox="1"/>
          <p:nvPr/>
        </p:nvSpPr>
        <p:spPr>
          <a:xfrm>
            <a:off x="6196263" y="1515979"/>
            <a:ext cx="2141621" cy="4708981"/>
          </a:xfrm>
          <a:prstGeom prst="rect">
            <a:avLst/>
          </a:prstGeom>
          <a:noFill/>
        </p:spPr>
        <p:txBody>
          <a:bodyPr wrap="square" rtlCol="0">
            <a:spAutoFit/>
          </a:bodyPr>
          <a:lstStyle/>
          <a:p>
            <a:r>
              <a:rPr lang="en-US" sz="1200" dirty="0"/>
              <a:t>Letcher Health Department     Letcher County Senior Citizens Letcher County Extension       Letcher County Library    Letcher County Jail             Letcher County Fiscal Court     Letcher Housing Authority       Letcher JR ROTC                Letcher County Conservation   </a:t>
            </a:r>
          </a:p>
          <a:p>
            <a:r>
              <a:rPr lang="en-US" sz="1200" dirty="0"/>
              <a:t>USDA Natural Resources      City of  Whitesburg/Letcher       Farmers Market                       Hand Barrow                                KY Headwaters                            Epsilon Phi </a:t>
            </a:r>
          </a:p>
          <a:p>
            <a:r>
              <a:rPr lang="en-US" sz="1200" dirty="0"/>
              <a:t>Hemphill Community Center  </a:t>
            </a:r>
          </a:p>
          <a:p>
            <a:r>
              <a:rPr lang="en-US" sz="1200" dirty="0"/>
              <a:t>Mountain Shrine Club</a:t>
            </a:r>
          </a:p>
          <a:p>
            <a:r>
              <a:rPr lang="en-US" sz="1200" dirty="0"/>
              <a:t>Mountain Heritage Festival </a:t>
            </a:r>
          </a:p>
          <a:p>
            <a:r>
              <a:rPr lang="en-US" sz="1200" dirty="0"/>
              <a:t>Whitaker Bank</a:t>
            </a:r>
          </a:p>
          <a:p>
            <a:r>
              <a:rPr lang="en-US" sz="1200" dirty="0"/>
              <a:t>Community Trust Bank</a:t>
            </a:r>
          </a:p>
          <a:p>
            <a:r>
              <a:rPr lang="en-US" sz="1200" dirty="0" err="1"/>
              <a:t>Hindman</a:t>
            </a:r>
            <a:r>
              <a:rPr lang="en-US" sz="1200" dirty="0"/>
              <a:t> Bank</a:t>
            </a:r>
          </a:p>
          <a:p>
            <a:r>
              <a:rPr lang="en-US" sz="1200" dirty="0"/>
              <a:t>KY Farm Bureau</a:t>
            </a:r>
          </a:p>
          <a:p>
            <a:r>
              <a:rPr lang="en-US" sz="1200" dirty="0"/>
              <a:t>Center of Disease Control</a:t>
            </a:r>
          </a:p>
          <a:p>
            <a:r>
              <a:rPr lang="en-US" sz="1200" dirty="0"/>
              <a:t>Appalachian Regional Commission</a:t>
            </a:r>
          </a:p>
        </p:txBody>
      </p:sp>
      <p:sp>
        <p:nvSpPr>
          <p:cNvPr id="9" name="TextBox 8"/>
          <p:cNvSpPr txBox="1"/>
          <p:nvPr/>
        </p:nvSpPr>
        <p:spPr>
          <a:xfrm>
            <a:off x="8795084" y="1624263"/>
            <a:ext cx="1872916" cy="2492990"/>
          </a:xfrm>
          <a:prstGeom prst="rect">
            <a:avLst/>
          </a:prstGeom>
          <a:noFill/>
        </p:spPr>
        <p:txBody>
          <a:bodyPr wrap="square" rtlCol="0">
            <a:spAutoFit/>
          </a:bodyPr>
          <a:lstStyle/>
          <a:p>
            <a:r>
              <a:rPr lang="en-US" sz="1200" dirty="0"/>
              <a:t>Icing on the Cake</a:t>
            </a:r>
          </a:p>
          <a:p>
            <a:r>
              <a:rPr lang="en-US" sz="1200" dirty="0"/>
              <a:t>LKLP Community Action Council</a:t>
            </a:r>
          </a:p>
          <a:p>
            <a:r>
              <a:rPr lang="en-US" sz="1200" dirty="0"/>
              <a:t>KY Proud</a:t>
            </a:r>
          </a:p>
          <a:p>
            <a:r>
              <a:rPr lang="en-US" sz="1200" dirty="0"/>
              <a:t>Appalachian Proud</a:t>
            </a:r>
          </a:p>
          <a:p>
            <a:r>
              <a:rPr lang="en-US" sz="1200" dirty="0"/>
              <a:t>KY </a:t>
            </a:r>
            <a:r>
              <a:rPr lang="en-US" sz="1200" dirty="0" err="1"/>
              <a:t>Dept</a:t>
            </a:r>
            <a:r>
              <a:rPr lang="en-US" sz="1200" dirty="0"/>
              <a:t> of Agriculture</a:t>
            </a:r>
          </a:p>
          <a:p>
            <a:r>
              <a:rPr lang="en-US" sz="1200" dirty="0"/>
              <a:t>KY </a:t>
            </a:r>
            <a:r>
              <a:rPr lang="en-US" sz="1200" dirty="0" err="1"/>
              <a:t>Dept</a:t>
            </a:r>
            <a:r>
              <a:rPr lang="en-US" sz="1200" dirty="0"/>
              <a:t> of Public Health</a:t>
            </a:r>
          </a:p>
          <a:p>
            <a:r>
              <a:rPr lang="en-US" sz="1200" dirty="0"/>
              <a:t>Heritage Kitchen</a:t>
            </a:r>
          </a:p>
          <a:p>
            <a:r>
              <a:rPr lang="en-US" sz="1200" dirty="0"/>
              <a:t>Thirsty Heifer</a:t>
            </a:r>
          </a:p>
          <a:p>
            <a:r>
              <a:rPr lang="en-US" sz="1200" dirty="0"/>
              <a:t>Foundation for Appalachian KY</a:t>
            </a:r>
          </a:p>
          <a:p>
            <a:r>
              <a:rPr lang="en-US" sz="1200" dirty="0"/>
              <a:t>Mountain Garden Initiative </a:t>
            </a:r>
          </a:p>
          <a:p>
            <a:r>
              <a:rPr lang="en-US" sz="1200" dirty="0"/>
              <a:t>Superior Printing</a:t>
            </a:r>
          </a:p>
        </p:txBody>
      </p:sp>
    </p:spTree>
    <p:extLst>
      <p:ext uri="{BB962C8B-B14F-4D97-AF65-F5344CB8AC3E}">
        <p14:creationId xmlns:p14="http://schemas.microsoft.com/office/powerpoint/2010/main" val="36103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737" y="900113"/>
            <a:ext cx="4264186" cy="1171575"/>
          </a:xfrm>
        </p:spPr>
        <p:txBody>
          <a:bodyPr/>
          <a:lstStyle/>
          <a:p>
            <a:r>
              <a:rPr lang="en-US" dirty="0"/>
              <a:t>Farmers Market support program</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9820" y="-365679"/>
            <a:ext cx="4697663" cy="3703157"/>
          </a:xfrm>
        </p:spPr>
      </p:pic>
      <p:sp>
        <p:nvSpPr>
          <p:cNvPr id="4" name="Text Placeholder 3"/>
          <p:cNvSpPr>
            <a:spLocks noGrp="1"/>
          </p:cNvSpPr>
          <p:nvPr>
            <p:ph type="body" sz="half" idx="2"/>
          </p:nvPr>
        </p:nvSpPr>
        <p:spPr>
          <a:xfrm>
            <a:off x="7043737" y="2371725"/>
            <a:ext cx="4429125" cy="3586162"/>
          </a:xfrm>
        </p:spPr>
        <p:txBody>
          <a:bodyPr/>
          <a:lstStyle/>
          <a:p>
            <a:pPr marL="285750" indent="-285750">
              <a:buFont typeface="Arial" panose="020B0604020202020204" pitchFamily="34" charset="0"/>
              <a:buChar char="•"/>
            </a:pPr>
            <a:r>
              <a:rPr lang="en-US" sz="2400" dirty="0"/>
              <a:t>Resources, Workshops and Trainings.</a:t>
            </a:r>
          </a:p>
          <a:p>
            <a:pPr marL="285750" indent="-285750">
              <a:buFont typeface="Arial" panose="020B0604020202020204" pitchFamily="34" charset="0"/>
              <a:buChar char="•"/>
            </a:pPr>
            <a:r>
              <a:rPr lang="en-US" sz="2400" dirty="0"/>
              <a:t>Market Networking.</a:t>
            </a:r>
          </a:p>
          <a:p>
            <a:pPr marL="285750" indent="-285750">
              <a:buFont typeface="Arial" panose="020B0604020202020204" pitchFamily="34" charset="0"/>
              <a:buChar char="•"/>
            </a:pPr>
            <a:r>
              <a:rPr lang="en-US" sz="2400" dirty="0"/>
              <a:t>Cost Share for Market Manager.</a:t>
            </a:r>
          </a:p>
          <a:p>
            <a:pPr marL="285750" indent="-285750">
              <a:buFont typeface="Arial" panose="020B0604020202020204" pitchFamily="34" charset="0"/>
              <a:buChar char="•"/>
            </a:pPr>
            <a:r>
              <a:rPr lang="en-US" sz="2400" dirty="0"/>
              <a:t>Double Dollars Support.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Become a member today.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11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idx="1"/>
          </p:nvPr>
        </p:nvPicPr>
        <p:blipFill>
          <a:blip r:embed="rId2">
            <a:extLst>
              <a:ext uri="{28A0092B-C50C-407E-A947-70E740481C1C}">
                <a14:useLocalDpi xmlns:a14="http://schemas.microsoft.com/office/drawing/2010/main" val="0"/>
              </a:ext>
            </a:extLst>
          </a:blip>
          <a:srcRect l="10625" r="10625"/>
          <a:stretch>
            <a:fillRect/>
          </a:stretch>
        </p:blipFill>
        <p:spPr>
          <a:xfrm>
            <a:off x="0" y="0"/>
            <a:ext cx="8101013" cy="6858000"/>
          </a:xfrm>
        </p:spPr>
      </p:pic>
      <p:sp>
        <p:nvSpPr>
          <p:cNvPr id="23" name="Text Placeholder 22"/>
          <p:cNvSpPr>
            <a:spLocks noGrp="1"/>
          </p:cNvSpPr>
          <p:nvPr>
            <p:ph type="body" sz="half" idx="2"/>
          </p:nvPr>
        </p:nvSpPr>
        <p:spPr>
          <a:xfrm>
            <a:off x="8443604" y="903248"/>
            <a:ext cx="3320933" cy="5486401"/>
          </a:xfrm>
        </p:spPr>
        <p:txBody>
          <a:bodyPr>
            <a:normAutofit lnSpcReduction="10000"/>
          </a:bodyPr>
          <a:lstStyle/>
          <a:p>
            <a:r>
              <a:rPr lang="en-US" sz="2000" dirty="0"/>
              <a:t>Grow Appalachia                              Cowan Community Center     </a:t>
            </a:r>
          </a:p>
          <a:p>
            <a:endParaRPr lang="en-US" dirty="0"/>
          </a:p>
          <a:p>
            <a:r>
              <a:rPr lang="en-US" dirty="0"/>
              <a:t>Funded by John Paul DeJoria, administered thru Berea College.</a:t>
            </a:r>
          </a:p>
          <a:p>
            <a:endParaRPr lang="en-US" dirty="0"/>
          </a:p>
          <a:p>
            <a:r>
              <a:rPr lang="en-US" dirty="0"/>
              <a:t>6</a:t>
            </a:r>
            <a:r>
              <a:rPr lang="en-US" baseline="30000" dirty="0"/>
              <a:t>th</a:t>
            </a:r>
            <a:r>
              <a:rPr lang="en-US" dirty="0"/>
              <a:t> Year as a Grow Appalachia site.</a:t>
            </a:r>
          </a:p>
          <a:p>
            <a:r>
              <a:rPr lang="en-US" dirty="0"/>
              <a:t>75 Families Served</a:t>
            </a:r>
          </a:p>
          <a:p>
            <a:r>
              <a:rPr lang="en-US" dirty="0"/>
              <a:t>Free soil preparation</a:t>
            </a:r>
          </a:p>
          <a:p>
            <a:r>
              <a:rPr lang="en-US" dirty="0"/>
              <a:t>Free organic garden products</a:t>
            </a:r>
          </a:p>
          <a:p>
            <a:r>
              <a:rPr lang="en-US" dirty="0"/>
              <a:t>Cash for crops</a:t>
            </a:r>
          </a:p>
          <a:p>
            <a:r>
              <a:rPr lang="en-US" dirty="0"/>
              <a:t>129,000 lbs. of produce harvested in 2017.</a:t>
            </a:r>
          </a:p>
          <a:p>
            <a:r>
              <a:rPr lang="en-US" dirty="0"/>
              <a:t>Best practices in sustainable and organic gardening</a:t>
            </a:r>
          </a:p>
          <a:p>
            <a:r>
              <a:rPr lang="en-US" dirty="0"/>
              <a:t>Food preservation workshops, with 2400 jars of produce canned</a:t>
            </a:r>
          </a:p>
          <a:p>
            <a:r>
              <a:rPr lang="en-US" dirty="0"/>
              <a:t>Farmers Market Support</a:t>
            </a:r>
          </a:p>
          <a:p>
            <a:r>
              <a:rPr lang="en-US" dirty="0"/>
              <a:t>Grower support/certification fees, etc.</a:t>
            </a:r>
          </a:p>
        </p:txBody>
      </p:sp>
    </p:spTree>
    <p:extLst>
      <p:ext uri="{BB962C8B-B14F-4D97-AF65-F5344CB8AC3E}">
        <p14:creationId xmlns:p14="http://schemas.microsoft.com/office/powerpoint/2010/main" val="40834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Appal</a:t>
            </a:r>
            <a:r>
              <a:rPr lang="en-US" dirty="0"/>
              <a:t>-TREE Project ACT NOW Cooking Class</a:t>
            </a:r>
          </a:p>
        </p:txBody>
      </p:sp>
      <p:sp>
        <p:nvSpPr>
          <p:cNvPr id="3" name="Subtitle 2"/>
          <p:cNvSpPr>
            <a:spLocks noGrp="1"/>
          </p:cNvSpPr>
          <p:nvPr>
            <p:ph type="subTitle" idx="1"/>
          </p:nvPr>
        </p:nvSpPr>
        <p:spPr/>
        <p:txBody>
          <a:bodyPr>
            <a:normAutofit fontScale="92500" lnSpcReduction="10000"/>
          </a:bodyPr>
          <a:lstStyle/>
          <a:p>
            <a:r>
              <a:rPr lang="en-US" dirty="0"/>
              <a:t>Appalachians together restoring the eating environment</a:t>
            </a:r>
          </a:p>
          <a:p>
            <a:r>
              <a:rPr lang="en-US" dirty="0"/>
              <a:t>UK/Community Farm alliance community based research project</a:t>
            </a:r>
          </a:p>
        </p:txBody>
      </p:sp>
      <p:pic>
        <p:nvPicPr>
          <p:cNvPr id="8" name="Picture Placeholder 7"/>
          <p:cNvPicPr>
            <a:picLocks noGrp="1" noChangeAspect="1"/>
          </p:cNvPicPr>
          <p:nvPr>
            <p:ph type="pic" idx="10"/>
          </p:nvPr>
        </p:nvPicPr>
        <p:blipFill>
          <a:blip r:embed="rId2">
            <a:extLst>
              <a:ext uri="{28A0092B-C50C-407E-A947-70E740481C1C}">
                <a14:useLocalDpi xmlns:a14="http://schemas.microsoft.com/office/drawing/2010/main" val="0"/>
              </a:ext>
            </a:extLst>
          </a:blip>
          <a:srcRect l="18208" r="18208"/>
          <a:stretch>
            <a:fillRect/>
          </a:stretch>
        </p:blipFill>
        <p:spPr/>
      </p:pic>
      <p:pic>
        <p:nvPicPr>
          <p:cNvPr id="9" name="Picture Placeholder 8"/>
          <p:cNvPicPr>
            <a:picLocks noGrp="1" noChangeAspect="1"/>
          </p:cNvPicPr>
          <p:nvPr>
            <p:ph type="pic" idx="12"/>
          </p:nvPr>
        </p:nvPicPr>
        <p:blipFill>
          <a:blip r:embed="rId3">
            <a:extLst>
              <a:ext uri="{28A0092B-C50C-407E-A947-70E740481C1C}">
                <a14:useLocalDpi xmlns:a14="http://schemas.microsoft.com/office/drawing/2010/main" val="0"/>
              </a:ext>
            </a:extLst>
          </a:blip>
          <a:srcRect t="5767" b="5767"/>
          <a:stretch>
            <a:fillRect/>
          </a:stretch>
        </p:blip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418" y="4978"/>
            <a:ext cx="3561133" cy="4740759"/>
          </a:xfrm>
          <a:prstGeom prst="rect">
            <a:avLst/>
          </a:prstGeom>
        </p:spPr>
      </p:pic>
    </p:spTree>
    <p:extLst>
      <p:ext uri="{BB962C8B-B14F-4D97-AF65-F5344CB8AC3E}">
        <p14:creationId xmlns:p14="http://schemas.microsoft.com/office/powerpoint/2010/main" val="127683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2471"/>
            <a:ext cx="9144000" cy="1143000"/>
          </a:xfrm>
        </p:spPr>
        <p:txBody>
          <a:bodyPr/>
          <a:lstStyle/>
          <a:p>
            <a:r>
              <a:rPr lang="en-US" dirty="0" err="1"/>
              <a:t>Appal</a:t>
            </a:r>
            <a:r>
              <a:rPr lang="en-US" dirty="0"/>
              <a:t>-TREE Water First Campaign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5880" y="1714500"/>
            <a:ext cx="3346847" cy="4462463"/>
          </a:xfrm>
        </p:spPr>
      </p:pic>
      <p:sp>
        <p:nvSpPr>
          <p:cNvPr id="4" name="Content Placeholder 3"/>
          <p:cNvSpPr>
            <a:spLocks noGrp="1"/>
          </p:cNvSpPr>
          <p:nvPr>
            <p:ph sz="half" idx="2"/>
          </p:nvPr>
        </p:nvSpPr>
        <p:spPr>
          <a:xfrm>
            <a:off x="5653668" y="1714691"/>
            <a:ext cx="5014332" cy="4462272"/>
          </a:xfrm>
        </p:spPr>
        <p:txBody>
          <a:bodyPr/>
          <a:lstStyle/>
          <a:p>
            <a:pPr marL="45720" indent="0">
              <a:buNone/>
            </a:pPr>
            <a:r>
              <a:rPr lang="en-US" sz="2400" dirty="0"/>
              <a:t>National Institute of Health                UK/CFA Community Research Project</a:t>
            </a:r>
          </a:p>
          <a:p>
            <a:r>
              <a:rPr lang="en-US" dirty="0"/>
              <a:t>Partnership with Letcher County Public schools.</a:t>
            </a:r>
          </a:p>
          <a:p>
            <a:r>
              <a:rPr lang="en-US" dirty="0"/>
              <a:t>Filtered refillable water bottle stations installed in all middle and high schools.</a:t>
            </a:r>
          </a:p>
          <a:p>
            <a:r>
              <a:rPr lang="en-US" dirty="0"/>
              <a:t>70,000 water bottles filled in first semester.</a:t>
            </a:r>
          </a:p>
          <a:p>
            <a:r>
              <a:rPr lang="en-US" dirty="0"/>
              <a:t>If refunded will be partnering with neighboring counties.</a:t>
            </a:r>
          </a:p>
          <a:p>
            <a:endParaRPr lang="en-US" dirty="0"/>
          </a:p>
          <a:p>
            <a:endParaRPr lang="en-US" dirty="0"/>
          </a:p>
        </p:txBody>
      </p:sp>
    </p:spTree>
    <p:extLst>
      <p:ext uri="{BB962C8B-B14F-4D97-AF65-F5344CB8AC3E}">
        <p14:creationId xmlns:p14="http://schemas.microsoft.com/office/powerpoint/2010/main" val="20018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9657" y="1275586"/>
            <a:ext cx="3506788" cy="2880360"/>
          </a:xfrm>
        </p:spPr>
        <p:txBody>
          <a:bodyPr/>
          <a:lstStyle/>
          <a:p>
            <a:r>
              <a:rPr lang="en-US" dirty="0"/>
              <a:t>Letcher county farmers market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819" y="1076890"/>
            <a:ext cx="4817327" cy="4371671"/>
          </a:xfrm>
        </p:spPr>
      </p:pic>
      <p:sp>
        <p:nvSpPr>
          <p:cNvPr id="4" name="Text Placeholder 3"/>
          <p:cNvSpPr>
            <a:spLocks noGrp="1"/>
          </p:cNvSpPr>
          <p:nvPr>
            <p:ph type="body" sz="half" idx="2"/>
          </p:nvPr>
        </p:nvSpPr>
        <p:spPr>
          <a:xfrm>
            <a:off x="7861881" y="4188844"/>
            <a:ext cx="3514564" cy="1581912"/>
          </a:xfrm>
        </p:spPr>
        <p:txBody>
          <a:bodyPr>
            <a:normAutofit/>
          </a:bodyPr>
          <a:lstStyle/>
          <a:p>
            <a:r>
              <a:rPr lang="en-US" sz="3200" dirty="0"/>
              <a:t>City of Whitesburg</a:t>
            </a:r>
          </a:p>
        </p:txBody>
      </p:sp>
      <p:sp>
        <p:nvSpPr>
          <p:cNvPr id="6" name="TextBox 5"/>
          <p:cNvSpPr txBox="1"/>
          <p:nvPr/>
        </p:nvSpPr>
        <p:spPr>
          <a:xfrm>
            <a:off x="2442117" y="5648980"/>
            <a:ext cx="3311912" cy="523220"/>
          </a:xfrm>
          <a:prstGeom prst="rect">
            <a:avLst/>
          </a:prstGeom>
          <a:noFill/>
        </p:spPr>
        <p:txBody>
          <a:bodyPr wrap="square" rtlCol="0">
            <a:spAutoFit/>
          </a:bodyPr>
          <a:lstStyle/>
          <a:p>
            <a:r>
              <a:rPr lang="en-US" sz="1400" i="1" dirty="0"/>
              <a:t>Design by John Haywood, </a:t>
            </a:r>
          </a:p>
          <a:p>
            <a:r>
              <a:rPr lang="en-US" sz="1400" i="1" dirty="0"/>
              <a:t>The Parlor Room Tattoo Shop</a:t>
            </a:r>
          </a:p>
        </p:txBody>
      </p:sp>
    </p:spTree>
    <p:extLst>
      <p:ext uri="{BB962C8B-B14F-4D97-AF65-F5344CB8AC3E}">
        <p14:creationId xmlns:p14="http://schemas.microsoft.com/office/powerpoint/2010/main" val="30732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1294</Words>
  <Application>Microsoft Office PowerPoint</Application>
  <PresentationFormat>Widescreen</PresentationFormat>
  <Paragraphs>242</Paragraphs>
  <Slides>25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Health Fitness 16x9</vt:lpstr>
      <vt:lpstr>Good morning</vt:lpstr>
      <vt:lpstr>Letcher county Whitesburg, Kentucky</vt:lpstr>
      <vt:lpstr>Letcher county health/wellness Kyhealthfacts.org</vt:lpstr>
      <vt:lpstr>PARTNER Support</vt:lpstr>
      <vt:lpstr>Farmers Market support program</vt:lpstr>
      <vt:lpstr>PowerPoint Presentation</vt:lpstr>
      <vt:lpstr>Appal-TREE Project ACT NOW Cooking Class</vt:lpstr>
      <vt:lpstr>Appal-TREE Water First Campaign</vt:lpstr>
      <vt:lpstr>Letcher county farmers market</vt:lpstr>
      <vt:lpstr>Letcher county farmers market sales whitesburg, kentucky</vt:lpstr>
      <vt:lpstr>Letcher county farmers market whitesburg, kentucky</vt:lpstr>
      <vt:lpstr>Summer feeding program</vt:lpstr>
      <vt:lpstr>UK Tanglewood Trail Walking Program</vt:lpstr>
      <vt:lpstr>   A Prescription for Better Health</vt:lpstr>
      <vt:lpstr>Mountain comprehensive health corporation, inc. </vt:lpstr>
      <vt:lpstr>farmacy</vt:lpstr>
      <vt:lpstr> </vt:lpstr>
      <vt:lpstr>Farmacy At the market</vt:lpstr>
      <vt:lpstr>Farmacy program at the market</vt:lpstr>
      <vt:lpstr>FARMACY Growth and expansion</vt:lpstr>
      <vt:lpstr>Farmacy program </vt:lpstr>
      <vt:lpstr>Mountain Comprehensive health corporation Farmacy program outcomes</vt:lpstr>
      <vt:lpstr>Farmacy funders</vt:lpstr>
      <vt:lpstr>What is in motion?</vt:lpstr>
      <vt:lpstr>Thoughts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2015-12-16T02:09:55Z</dcterms:created>
  <dcterms:modified xsi:type="dcterms:W3CDTF">2018-04-19T19:43:10Z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