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8" r:id="rId3"/>
    <p:sldId id="258" r:id="rId4"/>
    <p:sldId id="259" r:id="rId5"/>
    <p:sldId id="260" r:id="rId6"/>
    <p:sldId id="261" r:id="rId7"/>
    <p:sldId id="262" r:id="rId8"/>
    <p:sldId id="263" r:id="rId9"/>
    <p:sldId id="264" r:id="rId10"/>
    <p:sldId id="265" r:id="rId11"/>
    <p:sldId id="266" r:id="rId12"/>
    <p:sldId id="269" r:id="rId13"/>
    <p:sldId id="270" r:id="rId14"/>
    <p:sldId id="273" r:id="rId15"/>
    <p:sldId id="274" r:id="rId16"/>
    <p:sldId id="272"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80" d="100"/>
          <a:sy n="80" d="100"/>
        </p:scale>
        <p:origin x="1296" y="184"/>
      </p:cViewPr>
      <p:guideLst/>
    </p:cSldViewPr>
  </p:slideViewPr>
  <p:notesTextViewPr>
    <p:cViewPr>
      <p:scale>
        <a:sx n="1" d="1"/>
        <a:sy n="1" d="1"/>
      </p:scale>
      <p:origin x="0" y="0"/>
    </p:cViewPr>
  </p:notesTextViewPr>
  <p:notesViewPr>
    <p:cSldViewPr snapToGrid="0">
      <p:cViewPr>
        <p:scale>
          <a:sx n="100" d="100"/>
          <a:sy n="100" d="100"/>
        </p:scale>
        <p:origin x="1890" y="-121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13641-7856-4379-A8A0-74453D94D559}" type="datetimeFigureOut">
              <a:rPr lang="en-US" smtClean="0"/>
              <a:t>4/27/18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32F64-D207-4623-844E-1BCC3961C84F}" type="slidenum">
              <a:rPr lang="en-US" smtClean="0"/>
              <a:t>‹#›</a:t>
            </a:fld>
            <a:endParaRPr lang="en-US"/>
          </a:p>
        </p:txBody>
      </p:sp>
    </p:spTree>
    <p:extLst>
      <p:ext uri="{BB962C8B-B14F-4D97-AF65-F5344CB8AC3E}">
        <p14:creationId xmlns:p14="http://schemas.microsoft.com/office/powerpoint/2010/main" val="294409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ヒラギノ角ゴ Pro W3" charset="0"/>
                <a:cs typeface="ヒラギノ角ゴ Pro W3" charset="0"/>
              </a:defRPr>
            </a:lvl1pPr>
            <a:lvl2pPr marL="758775" indent="-291836" eaLnBrk="0" hangingPunct="0">
              <a:defRPr sz="2500">
                <a:solidFill>
                  <a:schemeClr val="tx1"/>
                </a:solidFill>
                <a:latin typeface="Arial" charset="0"/>
                <a:ea typeface="ヒラギノ角ゴ Pro W3" charset="0"/>
                <a:cs typeface="ヒラギノ角ゴ Pro W3" charset="0"/>
              </a:defRPr>
            </a:lvl2pPr>
            <a:lvl3pPr marL="1167346" indent="-233469" eaLnBrk="0" hangingPunct="0">
              <a:defRPr sz="2500">
                <a:solidFill>
                  <a:schemeClr val="tx1"/>
                </a:solidFill>
                <a:latin typeface="Arial" charset="0"/>
                <a:ea typeface="ヒラギノ角ゴ Pro W3" charset="0"/>
                <a:cs typeface="ヒラギノ角ゴ Pro W3" charset="0"/>
              </a:defRPr>
            </a:lvl3pPr>
            <a:lvl4pPr marL="1634284" indent="-233469" eaLnBrk="0" hangingPunct="0">
              <a:defRPr sz="2500">
                <a:solidFill>
                  <a:schemeClr val="tx1"/>
                </a:solidFill>
                <a:latin typeface="Arial" charset="0"/>
                <a:ea typeface="ヒラギノ角ゴ Pro W3" charset="0"/>
                <a:cs typeface="ヒラギノ角ゴ Pro W3" charset="0"/>
              </a:defRPr>
            </a:lvl4pPr>
            <a:lvl5pPr marL="2101223" indent="-233469" eaLnBrk="0" hangingPunct="0">
              <a:defRPr sz="2500">
                <a:solidFill>
                  <a:schemeClr val="tx1"/>
                </a:solidFill>
                <a:latin typeface="Arial" charset="0"/>
                <a:ea typeface="ヒラギノ角ゴ Pro W3" charset="0"/>
                <a:cs typeface="ヒラギノ角ゴ Pro W3" charset="0"/>
              </a:defRPr>
            </a:lvl5pPr>
            <a:lvl6pPr marL="2568161" indent="-233469"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35099" indent="-233469"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502038" indent="-233469"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68976" indent="-233469"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eaLnBrk="1" hangingPunct="1"/>
            <a:fld id="{6253CB74-D58A-AC46-BC71-FD721E44324C}" type="slidenum">
              <a:rPr lang="en-US" sz="1200"/>
              <a:pPr eaLnBrk="1" hangingPunct="1"/>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4"/>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baseline="0" dirty="0" smtClean="0">
              <a:solidFill>
                <a:schemeClr val="tx1"/>
              </a:solidFill>
              <a:ea typeface="ＭＳ Ｐゴシック" charset="0"/>
              <a:cs typeface="ＭＳ Ｐゴシック" charset="0"/>
            </a:endParaRPr>
          </a:p>
          <a:p>
            <a:pPr eaLnBrk="1" hangingPunct="1"/>
            <a:endParaRPr lang="en-US" baseline="0" dirty="0" smtClean="0">
              <a:solidFill>
                <a:schemeClr val="tx1"/>
              </a:solidFill>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697975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10</a:t>
            </a:fld>
            <a:endParaRPr lang="en-US"/>
          </a:p>
        </p:txBody>
      </p:sp>
    </p:spTree>
    <p:extLst>
      <p:ext uri="{BB962C8B-B14F-4D97-AF65-F5344CB8AC3E}">
        <p14:creationId xmlns:p14="http://schemas.microsoft.com/office/powerpoint/2010/main" val="43863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11</a:t>
            </a:fld>
            <a:endParaRPr lang="en-US"/>
          </a:p>
        </p:txBody>
      </p:sp>
    </p:spTree>
    <p:extLst>
      <p:ext uri="{BB962C8B-B14F-4D97-AF65-F5344CB8AC3E}">
        <p14:creationId xmlns:p14="http://schemas.microsoft.com/office/powerpoint/2010/main" val="189275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12</a:t>
            </a:fld>
            <a:endParaRPr lang="en-US"/>
          </a:p>
        </p:txBody>
      </p:sp>
    </p:spTree>
    <p:extLst>
      <p:ext uri="{BB962C8B-B14F-4D97-AF65-F5344CB8AC3E}">
        <p14:creationId xmlns:p14="http://schemas.microsoft.com/office/powerpoint/2010/main" val="80793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13</a:t>
            </a:fld>
            <a:endParaRPr lang="en-US"/>
          </a:p>
        </p:txBody>
      </p:sp>
    </p:spTree>
    <p:extLst>
      <p:ext uri="{BB962C8B-B14F-4D97-AF65-F5344CB8AC3E}">
        <p14:creationId xmlns:p14="http://schemas.microsoft.com/office/powerpoint/2010/main" val="46022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14</a:t>
            </a:fld>
            <a:endParaRPr lang="en-US"/>
          </a:p>
        </p:txBody>
      </p:sp>
    </p:spTree>
    <p:extLst>
      <p:ext uri="{BB962C8B-B14F-4D97-AF65-F5344CB8AC3E}">
        <p14:creationId xmlns:p14="http://schemas.microsoft.com/office/powerpoint/2010/main" val="194862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15</a:t>
            </a:fld>
            <a:endParaRPr lang="en-US"/>
          </a:p>
        </p:txBody>
      </p:sp>
    </p:spTree>
    <p:extLst>
      <p:ext uri="{BB962C8B-B14F-4D97-AF65-F5344CB8AC3E}">
        <p14:creationId xmlns:p14="http://schemas.microsoft.com/office/powerpoint/2010/main" val="144176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16</a:t>
            </a:fld>
            <a:endParaRPr lang="en-US"/>
          </a:p>
        </p:txBody>
      </p:sp>
    </p:spTree>
    <p:extLst>
      <p:ext uri="{BB962C8B-B14F-4D97-AF65-F5344CB8AC3E}">
        <p14:creationId xmlns:p14="http://schemas.microsoft.com/office/powerpoint/2010/main" val="1721643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LiveSlide Site</a:t>
            </a:r>
          </a:p>
          <a:p>
            <a:r>
              <a:rPr lang="en-US" smtClean="0"/>
              <a:t>https://www.youtube.com/watch?v=fLQdLCWdlD8</a:t>
            </a:r>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17</a:t>
            </a:fld>
            <a:endParaRPr lang="en-US"/>
          </a:p>
        </p:txBody>
      </p:sp>
    </p:spTree>
    <p:extLst>
      <p:ext uri="{BB962C8B-B14F-4D97-AF65-F5344CB8AC3E}">
        <p14:creationId xmlns:p14="http://schemas.microsoft.com/office/powerpoint/2010/main" val="97825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2</a:t>
            </a:fld>
            <a:endParaRPr lang="en-US"/>
          </a:p>
        </p:txBody>
      </p:sp>
    </p:spTree>
    <p:extLst>
      <p:ext uri="{BB962C8B-B14F-4D97-AF65-F5344CB8AC3E}">
        <p14:creationId xmlns:p14="http://schemas.microsoft.com/office/powerpoint/2010/main" val="38863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ヒラギノ角ゴ Pro W3" charset="0"/>
                <a:cs typeface="ヒラギノ角ゴ Pro W3" charset="0"/>
              </a:defRPr>
            </a:lvl1pPr>
            <a:lvl2pPr marL="758775" indent="-291836" eaLnBrk="0" hangingPunct="0">
              <a:defRPr sz="2500">
                <a:solidFill>
                  <a:schemeClr val="tx1"/>
                </a:solidFill>
                <a:latin typeface="Arial" charset="0"/>
                <a:ea typeface="ヒラギノ角ゴ Pro W3" charset="0"/>
                <a:cs typeface="ヒラギノ角ゴ Pro W3" charset="0"/>
              </a:defRPr>
            </a:lvl2pPr>
            <a:lvl3pPr marL="1167346" indent="-233469" eaLnBrk="0" hangingPunct="0">
              <a:defRPr sz="2500">
                <a:solidFill>
                  <a:schemeClr val="tx1"/>
                </a:solidFill>
                <a:latin typeface="Arial" charset="0"/>
                <a:ea typeface="ヒラギノ角ゴ Pro W3" charset="0"/>
                <a:cs typeface="ヒラギノ角ゴ Pro W3" charset="0"/>
              </a:defRPr>
            </a:lvl3pPr>
            <a:lvl4pPr marL="1634284" indent="-233469" eaLnBrk="0" hangingPunct="0">
              <a:defRPr sz="2500">
                <a:solidFill>
                  <a:schemeClr val="tx1"/>
                </a:solidFill>
                <a:latin typeface="Arial" charset="0"/>
                <a:ea typeface="ヒラギノ角ゴ Pro W3" charset="0"/>
                <a:cs typeface="ヒラギノ角ゴ Pro W3" charset="0"/>
              </a:defRPr>
            </a:lvl4pPr>
            <a:lvl5pPr marL="2101223" indent="-233469" eaLnBrk="0" hangingPunct="0">
              <a:defRPr sz="2500">
                <a:solidFill>
                  <a:schemeClr val="tx1"/>
                </a:solidFill>
                <a:latin typeface="Arial" charset="0"/>
                <a:ea typeface="ヒラギノ角ゴ Pro W3" charset="0"/>
                <a:cs typeface="ヒラギノ角ゴ Pro W3" charset="0"/>
              </a:defRPr>
            </a:lvl5pPr>
            <a:lvl6pPr marL="2568161" indent="-233469"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35099" indent="-233469"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502038" indent="-233469"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68976" indent="-233469"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eaLnBrk="1" hangingPunct="1"/>
            <a:fld id="{4B3613A8-4A33-7348-8096-68F479261B67}" type="slidenum">
              <a:rPr lang="en-US" sz="1200"/>
              <a:pPr eaLnBrk="1" hangingPunct="1"/>
              <a:t>3</a:t>
            </a:fld>
            <a:endParaRPr lang="en-US" sz="1200"/>
          </a:p>
        </p:txBody>
      </p:sp>
      <p:sp>
        <p:nvSpPr>
          <p:cNvPr id="18434" name="Rectangle 2"/>
          <p:cNvSpPr>
            <a:spLocks noGrp="1" noRot="1" noChangeAspect="1" noChangeArrowheads="1" noTextEdit="1"/>
          </p:cNvSpPr>
          <p:nvPr>
            <p:ph type="sldImg"/>
          </p:nvPr>
        </p:nvSpPr>
        <p:spPr>
          <a:ln/>
        </p:spPr>
      </p:sp>
      <p:sp>
        <p:nvSpPr>
          <p:cNvPr id="18435" name="Rectangle 4"/>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ea typeface="ＭＳ Ｐゴシック" charset="0"/>
                <a:cs typeface="ＭＳ Ｐゴシック" charset="0"/>
              </a:rPr>
              <a:t>Live well Faith Communities is a nine (9) week series based program that focuses on helping faith based organizations promote healthy eating and increase access and appeal to healthy foods and physical activity in communities of faith.</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36625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4</a:t>
            </a:fld>
            <a:endParaRPr lang="en-US"/>
          </a:p>
        </p:txBody>
      </p:sp>
    </p:spTree>
    <p:extLst>
      <p:ext uri="{BB962C8B-B14F-4D97-AF65-F5344CB8AC3E}">
        <p14:creationId xmlns:p14="http://schemas.microsoft.com/office/powerpoint/2010/main" val="121485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5</a:t>
            </a:fld>
            <a:endParaRPr lang="en-US"/>
          </a:p>
        </p:txBody>
      </p:sp>
    </p:spTree>
    <p:extLst>
      <p:ext uri="{BB962C8B-B14F-4D97-AF65-F5344CB8AC3E}">
        <p14:creationId xmlns:p14="http://schemas.microsoft.com/office/powerpoint/2010/main" val="199298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6</a:t>
            </a:fld>
            <a:endParaRPr lang="en-US"/>
          </a:p>
        </p:txBody>
      </p:sp>
    </p:spTree>
    <p:extLst>
      <p:ext uri="{BB962C8B-B14F-4D97-AF65-F5344CB8AC3E}">
        <p14:creationId xmlns:p14="http://schemas.microsoft.com/office/powerpoint/2010/main" val="183751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7</a:t>
            </a:fld>
            <a:endParaRPr lang="en-US"/>
          </a:p>
        </p:txBody>
      </p:sp>
    </p:spTree>
    <p:extLst>
      <p:ext uri="{BB962C8B-B14F-4D97-AF65-F5344CB8AC3E}">
        <p14:creationId xmlns:p14="http://schemas.microsoft.com/office/powerpoint/2010/main" val="10592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8</a:t>
            </a:fld>
            <a:endParaRPr lang="en-US"/>
          </a:p>
        </p:txBody>
      </p:sp>
    </p:spTree>
    <p:extLst>
      <p:ext uri="{BB962C8B-B14F-4D97-AF65-F5344CB8AC3E}">
        <p14:creationId xmlns:p14="http://schemas.microsoft.com/office/powerpoint/2010/main" val="2144628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232F64-D207-4623-844E-1BCC3961C84F}" type="slidenum">
              <a:rPr lang="en-US" smtClean="0"/>
              <a:t>9</a:t>
            </a:fld>
            <a:endParaRPr lang="en-US"/>
          </a:p>
        </p:txBody>
      </p:sp>
    </p:spTree>
    <p:extLst>
      <p:ext uri="{BB962C8B-B14F-4D97-AF65-F5344CB8AC3E}">
        <p14:creationId xmlns:p14="http://schemas.microsoft.com/office/powerpoint/2010/main" val="140386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C856F-4DA8-4081-B3B0-6F4DD0E3DF96}"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60046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C856F-4DA8-4081-B3B0-6F4DD0E3DF96}"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397262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C856F-4DA8-4081-B3B0-6F4DD0E3DF96}"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411271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C856F-4DA8-4081-B3B0-6F4DD0E3DF96}"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143183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6C856F-4DA8-4081-B3B0-6F4DD0E3DF96}" type="datetimeFigureOut">
              <a:rPr lang="en-US" smtClean="0"/>
              <a:t>4/27/18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5082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C856F-4DA8-4081-B3B0-6F4DD0E3DF96}"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36129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C856F-4DA8-4081-B3B0-6F4DD0E3DF96}" type="datetimeFigureOut">
              <a:rPr lang="en-US" smtClean="0"/>
              <a:t>4/27/18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477257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C856F-4DA8-4081-B3B0-6F4DD0E3DF96}" type="datetimeFigureOut">
              <a:rPr lang="en-US" smtClean="0"/>
              <a:t>4/27/18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1102618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C856F-4DA8-4081-B3B0-6F4DD0E3DF96}" type="datetimeFigureOut">
              <a:rPr lang="en-US" smtClean="0"/>
              <a:t>4/27/18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331373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6C856F-4DA8-4081-B3B0-6F4DD0E3DF96}"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33992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6C856F-4DA8-4081-B3B0-6F4DD0E3DF96}" type="datetimeFigureOut">
              <a:rPr lang="en-US" smtClean="0"/>
              <a:t>4/27/18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39C7E-BD14-47F5-8917-F52A3CC15756}" type="slidenum">
              <a:rPr lang="en-US" smtClean="0"/>
              <a:t>‹#›</a:t>
            </a:fld>
            <a:endParaRPr lang="en-US"/>
          </a:p>
        </p:txBody>
      </p:sp>
    </p:spTree>
    <p:extLst>
      <p:ext uri="{BB962C8B-B14F-4D97-AF65-F5344CB8AC3E}">
        <p14:creationId xmlns:p14="http://schemas.microsoft.com/office/powerpoint/2010/main" val="2959473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C856F-4DA8-4081-B3B0-6F4DD0E3DF96}" type="datetimeFigureOut">
              <a:rPr lang="en-US" smtClean="0"/>
              <a:t>4/27/18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39C7E-BD14-47F5-8917-F52A3CC15756}" type="slidenum">
              <a:rPr lang="en-US" smtClean="0"/>
              <a:t>‹#›</a:t>
            </a:fld>
            <a:endParaRPr lang="en-US"/>
          </a:p>
        </p:txBody>
      </p:sp>
    </p:spTree>
    <p:extLst>
      <p:ext uri="{BB962C8B-B14F-4D97-AF65-F5344CB8AC3E}">
        <p14:creationId xmlns:p14="http://schemas.microsoft.com/office/powerpoint/2010/main" val="138506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
          <p:cNvSpPr>
            <a:spLocks noChangeArrowheads="1"/>
          </p:cNvSpPr>
          <p:nvPr/>
        </p:nvSpPr>
        <p:spPr bwMode="auto">
          <a:xfrm>
            <a:off x="2605088" y="3120737"/>
            <a:ext cx="7187305" cy="1983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ts val="2663"/>
              </a:spcBef>
            </a:pPr>
            <a:r>
              <a:rPr lang="en-US" sz="3600" b="1" dirty="0" smtClean="0">
                <a:solidFill>
                  <a:schemeClr val="accent1">
                    <a:lumMod val="75000"/>
                  </a:schemeClr>
                </a:solidFill>
              </a:rPr>
              <a:t>Coosa County Health Coalition</a:t>
            </a:r>
          </a:p>
          <a:p>
            <a:pPr algn="ctr">
              <a:spcBef>
                <a:spcPts val="600"/>
              </a:spcBef>
            </a:pPr>
            <a:r>
              <a:rPr lang="en-US" sz="3600" b="1" dirty="0" smtClean="0">
                <a:solidFill>
                  <a:schemeClr val="accent1">
                    <a:lumMod val="75000"/>
                  </a:schemeClr>
                </a:solidFill>
              </a:rPr>
              <a:t>Sharon A. Haynes</a:t>
            </a:r>
          </a:p>
          <a:p>
            <a:pPr algn="ctr">
              <a:spcBef>
                <a:spcPts val="600"/>
              </a:spcBef>
            </a:pPr>
            <a:r>
              <a:rPr lang="en-US" sz="3600" b="1" dirty="0" smtClean="0">
                <a:solidFill>
                  <a:schemeClr val="accent1">
                    <a:lumMod val="75000"/>
                  </a:schemeClr>
                </a:solidFill>
              </a:rPr>
              <a:t>Coosa County Extension Coordinator</a:t>
            </a:r>
            <a:endParaRPr lang="en-US" sz="3600" b="1" dirty="0">
              <a:solidFill>
                <a:schemeClr val="accent1">
                  <a:lumMod val="75000"/>
                </a:schemeClr>
              </a:solidFill>
            </a:endParaRPr>
          </a:p>
        </p:txBody>
      </p:sp>
      <p:pic>
        <p:nvPicPr>
          <p:cNvPr id="9" name="Picture 11" descr="ESMM_logo-rgb.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54034" y="5672627"/>
            <a:ext cx="790575" cy="393700"/>
          </a:xfrm>
          <a:prstGeom prst="rect">
            <a:avLst/>
          </a:prstGeom>
          <a:noFill/>
          <a:ln w="9525">
            <a:noFill/>
            <a:miter lim="800000"/>
            <a:headEnd/>
            <a:tailEnd/>
          </a:ln>
        </p:spPr>
      </p:pic>
      <p:pic>
        <p:nvPicPr>
          <p:cNvPr id="12" name="Picture 11" descr="ncsu-brick-2x2Proces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126" y="5569030"/>
            <a:ext cx="805962" cy="381000"/>
          </a:xfrm>
          <a:prstGeom prst="rect">
            <a:avLst/>
          </a:prstGeom>
        </p:spPr>
      </p:pic>
      <p:pic>
        <p:nvPicPr>
          <p:cNvPr id="8" name="Picture 7" descr="NCPH-4C.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9752" y="5521035"/>
            <a:ext cx="622800" cy="685800"/>
          </a:xfrm>
          <a:prstGeom prst="rect">
            <a:avLst/>
          </a:prstGeom>
        </p:spPr>
      </p:pic>
      <p:pic>
        <p:nvPicPr>
          <p:cNvPr id="10" name="Picture 9" descr="FaithFamLogo.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6103" y="602674"/>
            <a:ext cx="2627299" cy="1915079"/>
          </a:xfrm>
          <a:prstGeom prst="rect">
            <a:avLst/>
          </a:prstGeom>
        </p:spPr>
      </p:pic>
      <p:pic>
        <p:nvPicPr>
          <p:cNvPr id="14" name="Picture 2" descr="L_LiveWell_Bubble_NoURL"/>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91926" y="602674"/>
            <a:ext cx="382365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3" descr="ACES New Logo"/>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638982" y="5569030"/>
            <a:ext cx="1675479" cy="600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611673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Outcomes</a:t>
            </a:r>
            <a:endParaRPr lang="en-US" b="1" dirty="0">
              <a:latin typeface="+mn-lt"/>
            </a:endParaRPr>
          </a:p>
        </p:txBody>
      </p:sp>
      <p:sp>
        <p:nvSpPr>
          <p:cNvPr id="3" name="Content Placeholder 2"/>
          <p:cNvSpPr>
            <a:spLocks noGrp="1"/>
          </p:cNvSpPr>
          <p:nvPr>
            <p:ph idx="1"/>
          </p:nvPr>
        </p:nvSpPr>
        <p:spPr/>
        <p:txBody>
          <a:bodyPr/>
          <a:lstStyle/>
          <a:p>
            <a:r>
              <a:rPr lang="en-US" dirty="0" smtClean="0"/>
              <a:t>Launched an onsite garden</a:t>
            </a:r>
          </a:p>
          <a:p>
            <a:r>
              <a:rPr lang="en-US" dirty="0" smtClean="0"/>
              <a:t>Began providing physical activity opportunities at meetings and other functions</a:t>
            </a:r>
          </a:p>
          <a:p>
            <a:r>
              <a:rPr lang="en-US" dirty="0" smtClean="0"/>
              <a:t>Began offering aerobics classes</a:t>
            </a:r>
          </a:p>
          <a:p>
            <a:pPr marL="0" indent="0">
              <a:buNone/>
            </a:pPr>
            <a:endParaRPr lang="en-US" dirty="0"/>
          </a:p>
          <a:p>
            <a:pPr marL="0" indent="0">
              <a:buNone/>
            </a:pPr>
            <a:r>
              <a:rPr lang="en-US" dirty="0" smtClean="0"/>
              <a:t>As a result faith communities are becoming healthier places and supporting individuals in adopting physical activity lifestyles.</a:t>
            </a:r>
            <a:endParaRPr lang="en-US" dirty="0"/>
          </a:p>
        </p:txBody>
      </p:sp>
    </p:spTree>
    <p:extLst>
      <p:ext uri="{BB962C8B-B14F-4D97-AF65-F5344CB8AC3E}">
        <p14:creationId xmlns:p14="http://schemas.microsoft.com/office/powerpoint/2010/main" val="811833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Outcomes</a:t>
            </a:r>
            <a:endParaRPr lang="en-US" b="1" dirty="0">
              <a:latin typeface="+mn-lt"/>
            </a:endParaRPr>
          </a:p>
        </p:txBody>
      </p:sp>
      <p:sp>
        <p:nvSpPr>
          <p:cNvPr id="3" name="Content Placeholder 2"/>
          <p:cNvSpPr>
            <a:spLocks noGrp="1"/>
          </p:cNvSpPr>
          <p:nvPr>
            <p:ph idx="1"/>
          </p:nvPr>
        </p:nvSpPr>
        <p:spPr/>
        <p:txBody>
          <a:bodyPr/>
          <a:lstStyle/>
          <a:p>
            <a:pPr marL="0" indent="0">
              <a:buNone/>
            </a:pPr>
            <a:r>
              <a:rPr lang="en-US" b="1" dirty="0" smtClean="0"/>
              <a:t>Significant improvement from pre to post assessment demonstrate:</a:t>
            </a:r>
          </a:p>
          <a:p>
            <a:r>
              <a:rPr lang="en-US" dirty="0" smtClean="0"/>
              <a:t>Individuals often think about healthy food choices when deciding what to feed their families</a:t>
            </a:r>
          </a:p>
          <a:p>
            <a:r>
              <a:rPr lang="en-US" dirty="0" smtClean="0"/>
              <a:t>Compare prices before buying food</a:t>
            </a:r>
          </a:p>
          <a:p>
            <a:r>
              <a:rPr lang="en-US" dirty="0" smtClean="0"/>
              <a:t>Use the “Nutrition Facts” on the food label to make food choices</a:t>
            </a:r>
          </a:p>
          <a:p>
            <a:r>
              <a:rPr lang="en-US" dirty="0" smtClean="0"/>
              <a:t>Buy food with lower added sugar</a:t>
            </a:r>
          </a:p>
          <a:p>
            <a:r>
              <a:rPr lang="en-US" dirty="0" smtClean="0"/>
              <a:t>Increase in average daily vegetable consumption from 1.49 cups at pre-assessment to 1.81 cups at post assessment</a:t>
            </a:r>
          </a:p>
          <a:p>
            <a:endParaRPr lang="en-US" dirty="0" smtClean="0"/>
          </a:p>
          <a:p>
            <a:endParaRPr lang="en-US" dirty="0"/>
          </a:p>
        </p:txBody>
      </p:sp>
    </p:spTree>
    <p:extLst>
      <p:ext uri="{BB962C8B-B14F-4D97-AF65-F5344CB8AC3E}">
        <p14:creationId xmlns:p14="http://schemas.microsoft.com/office/powerpoint/2010/main" val="360993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Park Improvements</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37981" y="2328846"/>
            <a:ext cx="2913147" cy="218486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200" y="2328847"/>
            <a:ext cx="2913148" cy="218486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612" y="2314991"/>
            <a:ext cx="2931622" cy="2198717"/>
          </a:xfrm>
          <a:prstGeom prst="rect">
            <a:avLst/>
          </a:prstGeom>
        </p:spPr>
      </p:pic>
    </p:spTree>
    <p:extLst>
      <p:ext uri="{BB962C8B-B14F-4D97-AF65-F5344CB8AC3E}">
        <p14:creationId xmlns:p14="http://schemas.microsoft.com/office/powerpoint/2010/main" val="4160888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b="1" dirty="0" smtClean="0"/>
              <a:t>Ministerial</a:t>
            </a:r>
            <a:r>
              <a:rPr lang="en-US" b="1" dirty="0" smtClean="0"/>
              <a:t> Alliance Food Share Program</a:t>
            </a:r>
            <a:endParaRPr lang="en-US" b="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03335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smtClean="0"/>
              <a:t>Live Well Education/Physical Fitness Engagement</a:t>
            </a:r>
            <a:endParaRPr lang="en-US" sz="4000" b="1"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48941" y="1928553"/>
            <a:ext cx="3850739" cy="2876169"/>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3942" y="1928553"/>
            <a:ext cx="3834891" cy="2876169"/>
          </a:xfrm>
          <a:prstGeom prst="rect">
            <a:avLst/>
          </a:prstGeom>
        </p:spPr>
      </p:pic>
    </p:spTree>
    <p:extLst>
      <p:ext uri="{BB962C8B-B14F-4D97-AF65-F5344CB8AC3E}">
        <p14:creationId xmlns:p14="http://schemas.microsoft.com/office/powerpoint/2010/main" val="1793056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b="1" dirty="0"/>
              <a:t>Live Well Education/Physical Fitness Engagement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182" y="1870364"/>
            <a:ext cx="2746204" cy="20596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0101" y="1870364"/>
            <a:ext cx="2838504" cy="212011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8182" y="4295602"/>
            <a:ext cx="2704407" cy="202830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1912" y="4291444"/>
            <a:ext cx="2709950" cy="2032463"/>
          </a:xfrm>
          <a:prstGeom prst="rect">
            <a:avLst/>
          </a:prstGeom>
        </p:spPr>
      </p:pic>
    </p:spTree>
    <p:extLst>
      <p:ext uri="{BB962C8B-B14F-4D97-AF65-F5344CB8AC3E}">
        <p14:creationId xmlns:p14="http://schemas.microsoft.com/office/powerpoint/2010/main" val="1260534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Gym Installation</a:t>
            </a:r>
            <a:endParaRPr lang="en-US" b="1"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96842" y="1960404"/>
            <a:ext cx="3102474" cy="231728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8215" y="1960404"/>
            <a:ext cx="2983764" cy="222861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46948" y="2031870"/>
            <a:ext cx="2729442" cy="2047081"/>
          </a:xfrm>
          <a:prstGeom prst="rect">
            <a:avLst/>
          </a:prstGeom>
        </p:spPr>
      </p:pic>
    </p:spTree>
    <p:extLst>
      <p:ext uri="{BB962C8B-B14F-4D97-AF65-F5344CB8AC3E}">
        <p14:creationId xmlns:p14="http://schemas.microsoft.com/office/powerpoint/2010/main" val="82792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4" name="slide.url=https://www.youtube.com/watch?v=fLQdLCWdlD8"/>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12065000" cy="6731000"/>
          </a:xfrm>
          <a:prstGeom prst="rect">
            <a:avLst/>
          </a:prstGeom>
        </p:spPr>
      </p:pic>
    </p:spTree>
    <p:extLst>
      <p:ext uri="{BB962C8B-B14F-4D97-AF65-F5344CB8AC3E}">
        <p14:creationId xmlns:p14="http://schemas.microsoft.com/office/powerpoint/2010/main" val="163480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County Profile</a:t>
            </a:r>
            <a:endParaRPr lang="en-US" b="1" dirty="0">
              <a:latin typeface="+mn-lt"/>
            </a:endParaRPr>
          </a:p>
        </p:txBody>
      </p:sp>
      <p:sp>
        <p:nvSpPr>
          <p:cNvPr id="3" name="Content Placeholder 2"/>
          <p:cNvSpPr>
            <a:spLocks noGrp="1"/>
          </p:cNvSpPr>
          <p:nvPr>
            <p:ph sz="half" idx="1"/>
          </p:nvPr>
        </p:nvSpPr>
        <p:spPr>
          <a:xfrm>
            <a:off x="838200" y="1825625"/>
            <a:ext cx="5181600" cy="4558550"/>
          </a:xfrm>
        </p:spPr>
        <p:txBody>
          <a:bodyPr>
            <a:normAutofit fontScale="92500"/>
          </a:bodyPr>
          <a:lstStyle/>
          <a:p>
            <a:r>
              <a:rPr lang="en-US" dirty="0" smtClean="0"/>
              <a:t>Population: Approx. 10,588</a:t>
            </a:r>
          </a:p>
          <a:p>
            <a:pPr>
              <a:buFontTx/>
              <a:buChar char="-"/>
            </a:pPr>
            <a:r>
              <a:rPr lang="en-US" dirty="0" smtClean="0"/>
              <a:t>Mostly 55 years of age and older</a:t>
            </a:r>
          </a:p>
          <a:p>
            <a:r>
              <a:rPr lang="en-US" dirty="0" smtClean="0"/>
              <a:t>Unemployment: 5.7%</a:t>
            </a:r>
          </a:p>
          <a:p>
            <a:r>
              <a:rPr lang="en-US" dirty="0" smtClean="0"/>
              <a:t>No major industry, school and local government major employers</a:t>
            </a:r>
          </a:p>
          <a:p>
            <a:r>
              <a:rPr lang="en-US" dirty="0" smtClean="0"/>
              <a:t>One School System in the entire county approx. 2,017 students</a:t>
            </a:r>
          </a:p>
          <a:p>
            <a:r>
              <a:rPr lang="en-US" dirty="0" smtClean="0"/>
              <a:t>No Grocery Stores in County Seat, nearest grocery store is 21 miles one way.</a:t>
            </a:r>
          </a:p>
        </p:txBody>
      </p:sp>
      <p:sp>
        <p:nvSpPr>
          <p:cNvPr id="4" name="Content Placeholder 3"/>
          <p:cNvSpPr>
            <a:spLocks noGrp="1"/>
          </p:cNvSpPr>
          <p:nvPr>
            <p:ph sz="half" idx="2"/>
          </p:nvPr>
        </p:nvSpPr>
        <p:spPr/>
        <p:txBody>
          <a:bodyPr>
            <a:normAutofit fontScale="92500"/>
          </a:bodyPr>
          <a:lstStyle/>
          <a:p>
            <a:r>
              <a:rPr lang="en-US" dirty="0" smtClean="0"/>
              <a:t>Only 1 dentist in the entire county</a:t>
            </a:r>
          </a:p>
          <a:p>
            <a:r>
              <a:rPr lang="en-US" dirty="0" smtClean="0"/>
              <a:t>1 Health Clinic in the entire county </a:t>
            </a:r>
          </a:p>
          <a:p>
            <a:r>
              <a:rPr lang="en-US" dirty="0" smtClean="0"/>
              <a:t>No Restaurants in County Seat, nearest 10 miles</a:t>
            </a:r>
          </a:p>
          <a:p>
            <a:r>
              <a:rPr lang="en-US" dirty="0" smtClean="0"/>
              <a:t>Consumer Shopping: Dollar General (3) stores</a:t>
            </a:r>
          </a:p>
          <a:p>
            <a:r>
              <a:rPr lang="en-US" dirty="0" smtClean="0"/>
              <a:t>Two (2) Food Pantries</a:t>
            </a:r>
          </a:p>
          <a:p>
            <a:r>
              <a:rPr lang="en-US" dirty="0" smtClean="0"/>
              <a:t>Two (2) City Parks </a:t>
            </a:r>
          </a:p>
          <a:p>
            <a:r>
              <a:rPr lang="en-US" dirty="0" smtClean="0"/>
              <a:t>Over 64 Faith-Based Churches </a:t>
            </a:r>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3988" y="6027510"/>
            <a:ext cx="1586347" cy="568779"/>
          </a:xfrm>
          <a:prstGeom prst="rect">
            <a:avLst/>
          </a:prstGeom>
        </p:spPr>
      </p:pic>
    </p:spTree>
    <p:extLst>
      <p:ext uri="{BB962C8B-B14F-4D97-AF65-F5344CB8AC3E}">
        <p14:creationId xmlns:p14="http://schemas.microsoft.com/office/powerpoint/2010/main" val="33838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5"/>
          <p:cNvSpPr txBox="1">
            <a:spLocks noChangeArrowheads="1"/>
          </p:cNvSpPr>
          <p:nvPr/>
        </p:nvSpPr>
        <p:spPr bwMode="auto">
          <a:xfrm>
            <a:off x="940526" y="1188720"/>
            <a:ext cx="10084525" cy="308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indent="0" algn="ctr" eaLnBrk="1" hangingPunct="1">
              <a:spcBef>
                <a:spcPct val="20000"/>
              </a:spcBef>
              <a:buClr>
                <a:srgbClr val="D75A16"/>
              </a:buClr>
              <a:buSzPct val="75000"/>
            </a:pPr>
            <a:r>
              <a:rPr lang="en-US" sz="4000" b="1" dirty="0">
                <a:latin typeface="+mn-lt"/>
                <a:ea typeface="ＭＳ Ｐゴシック" charset="0"/>
                <a:cs typeface="ＭＳ Ｐゴシック" charset="0"/>
              </a:rPr>
              <a:t>What is Live Well Faith Communities (LWFC)?</a:t>
            </a:r>
          </a:p>
          <a:p>
            <a:pPr eaLnBrk="1" hangingPunct="1">
              <a:spcBef>
                <a:spcPct val="20000"/>
              </a:spcBef>
              <a:buClr>
                <a:schemeClr val="folHlink"/>
              </a:buClr>
              <a:buSzPct val="75000"/>
              <a:buFont typeface="Wingdings" charset="0"/>
              <a:buNone/>
            </a:pPr>
            <a:endParaRPr lang="en-US" sz="3200" dirty="0">
              <a:ea typeface="ＭＳ Ｐゴシック" charset="0"/>
              <a:cs typeface="ＭＳ Ｐゴシック" charset="0"/>
            </a:endParaRPr>
          </a:p>
          <a:p>
            <a:pPr eaLnBrk="1" hangingPunct="1">
              <a:spcBef>
                <a:spcPct val="20000"/>
              </a:spcBef>
              <a:buClr>
                <a:schemeClr val="folHlink"/>
              </a:buClr>
              <a:buSzPct val="75000"/>
              <a:buFont typeface="Wingdings" charset="0"/>
              <a:buChar char="n"/>
            </a:pPr>
            <a:endParaRPr lang="en-US" sz="3200" dirty="0">
              <a:ea typeface="ＭＳ Ｐゴシック" charset="0"/>
              <a:cs typeface="ＭＳ Ｐゴシック" charset="0"/>
            </a:endParaRPr>
          </a:p>
        </p:txBody>
      </p:sp>
      <p:pic>
        <p:nvPicPr>
          <p:cNvPr id="6" name="Picture 2" descr="L_LiveWell_Bubble_NoUR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36870" y="2415539"/>
            <a:ext cx="3074768" cy="1409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952969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Goals of Live Well Faith Communities</a:t>
            </a:r>
            <a:endParaRPr lang="en-US" b="1" dirty="0">
              <a:latin typeface="+mn-lt"/>
            </a:endParaRPr>
          </a:p>
        </p:txBody>
      </p:sp>
      <p:sp>
        <p:nvSpPr>
          <p:cNvPr id="3" name="Content Placeholder 2"/>
          <p:cNvSpPr>
            <a:spLocks noGrp="1"/>
          </p:cNvSpPr>
          <p:nvPr>
            <p:ph idx="1"/>
          </p:nvPr>
        </p:nvSpPr>
        <p:spPr>
          <a:xfrm>
            <a:off x="1021772" y="1590097"/>
            <a:ext cx="10148455" cy="3300558"/>
          </a:xfrm>
        </p:spPr>
        <p:txBody>
          <a:bodyPr>
            <a:noAutofit/>
          </a:bodyPr>
          <a:lstStyle/>
          <a:p>
            <a:r>
              <a:rPr lang="en-US" sz="3600" dirty="0" smtClean="0"/>
              <a:t>Increase the number of faith communities participating in direct education opportunities</a:t>
            </a:r>
          </a:p>
          <a:p>
            <a:r>
              <a:rPr lang="en-US" sz="3600" dirty="0" smtClean="0"/>
              <a:t>Utilize social marketing strategies</a:t>
            </a:r>
          </a:p>
          <a:p>
            <a:r>
              <a:rPr lang="en-US" sz="3600" dirty="0" smtClean="0"/>
              <a:t>Establish policies, systems and/or environmental changes to foster healthy eating and physical activity.</a:t>
            </a:r>
            <a:endParaRPr lang="en-US" sz="3600" dirty="0"/>
          </a:p>
        </p:txBody>
      </p:sp>
      <p:pic>
        <p:nvPicPr>
          <p:cNvPr id="5" name="Picture 2" descr="L_LiveWell_Bubble_NoUR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00295" y="5172891"/>
            <a:ext cx="2687196" cy="1231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788857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Goals for the Faith Communities Members</a:t>
            </a:r>
            <a:endParaRPr lang="en-US" b="1" dirty="0">
              <a:latin typeface="+mn-lt"/>
            </a:endParaRPr>
          </a:p>
        </p:txBody>
      </p:sp>
      <p:sp>
        <p:nvSpPr>
          <p:cNvPr id="3" name="Content Placeholder 2"/>
          <p:cNvSpPr>
            <a:spLocks noGrp="1"/>
          </p:cNvSpPr>
          <p:nvPr>
            <p:ph idx="1"/>
          </p:nvPr>
        </p:nvSpPr>
        <p:spPr>
          <a:xfrm>
            <a:off x="1021772" y="1590097"/>
            <a:ext cx="10148455" cy="3300558"/>
          </a:xfrm>
        </p:spPr>
        <p:txBody>
          <a:bodyPr>
            <a:noAutofit/>
          </a:bodyPr>
          <a:lstStyle/>
          <a:p>
            <a:r>
              <a:rPr lang="en-US" sz="3600" dirty="0" smtClean="0"/>
              <a:t>Improve their planning, shopping and preparation practices</a:t>
            </a:r>
          </a:p>
          <a:p>
            <a:r>
              <a:rPr lang="en-US" sz="3600" dirty="0" smtClean="0"/>
              <a:t>Increase fruit and vegetable consumption</a:t>
            </a:r>
          </a:p>
          <a:p>
            <a:r>
              <a:rPr lang="en-US" sz="3600" dirty="0" smtClean="0"/>
              <a:t>Increase water consumption</a:t>
            </a:r>
          </a:p>
          <a:p>
            <a:r>
              <a:rPr lang="en-US" sz="3600" dirty="0" smtClean="0"/>
              <a:t>Increase participation in regular physical activity</a:t>
            </a:r>
          </a:p>
          <a:p>
            <a:endParaRPr lang="en-US" sz="3600" dirty="0" smtClean="0"/>
          </a:p>
          <a:p>
            <a:endParaRPr lang="en-US" sz="3600" dirty="0"/>
          </a:p>
        </p:txBody>
      </p:sp>
      <p:pic>
        <p:nvPicPr>
          <p:cNvPr id="5" name="Picture 2" descr="L_LiveWell_Bubble_NoUR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76503" y="5207821"/>
            <a:ext cx="2610988" cy="1196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50494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Implementation Process</a:t>
            </a:r>
            <a:endParaRPr lang="en-US" b="1" dirty="0">
              <a:latin typeface="+mn-lt"/>
            </a:endParaRPr>
          </a:p>
        </p:txBody>
      </p:sp>
      <p:sp>
        <p:nvSpPr>
          <p:cNvPr id="3" name="Content Placeholder 2"/>
          <p:cNvSpPr>
            <a:spLocks noGrp="1"/>
          </p:cNvSpPr>
          <p:nvPr>
            <p:ph sz="half" idx="1"/>
          </p:nvPr>
        </p:nvSpPr>
        <p:spPr/>
        <p:txBody>
          <a:bodyPr/>
          <a:lstStyle/>
          <a:p>
            <a:r>
              <a:rPr lang="en-US" dirty="0" smtClean="0"/>
              <a:t>Identify and Partner with a Faith Community</a:t>
            </a:r>
          </a:p>
          <a:p>
            <a:r>
              <a:rPr lang="en-US" dirty="0" smtClean="0"/>
              <a:t>Identify LWFC Lay Leader</a:t>
            </a:r>
          </a:p>
          <a:p>
            <a:r>
              <a:rPr lang="en-US" dirty="0" smtClean="0"/>
              <a:t>Identify LWFC Committee</a:t>
            </a:r>
          </a:p>
          <a:p>
            <a:r>
              <a:rPr lang="en-US" dirty="0" smtClean="0"/>
              <a:t>Conduct a LWFC Lay Leader Meeting</a:t>
            </a:r>
          </a:p>
          <a:p>
            <a:r>
              <a:rPr lang="en-US" dirty="0" smtClean="0"/>
              <a:t>Conduct LWFC Assessment and Planning Meeting</a:t>
            </a:r>
          </a:p>
          <a:p>
            <a:pPr marL="0" indent="0">
              <a:buNone/>
            </a:pPr>
            <a:endParaRPr lang="en-US" dirty="0"/>
          </a:p>
        </p:txBody>
      </p:sp>
      <p:sp>
        <p:nvSpPr>
          <p:cNvPr id="4" name="Content Placeholder 3"/>
          <p:cNvSpPr>
            <a:spLocks noGrp="1"/>
          </p:cNvSpPr>
          <p:nvPr>
            <p:ph sz="half" idx="2"/>
          </p:nvPr>
        </p:nvSpPr>
        <p:spPr/>
        <p:txBody>
          <a:bodyPr/>
          <a:lstStyle/>
          <a:p>
            <a:r>
              <a:rPr lang="en-US" dirty="0" smtClean="0"/>
              <a:t>Conduct Pre-Assessments with participants</a:t>
            </a:r>
          </a:p>
          <a:p>
            <a:r>
              <a:rPr lang="en-US" dirty="0" smtClean="0"/>
              <a:t>Conduct weekly lessons</a:t>
            </a:r>
          </a:p>
          <a:p>
            <a:r>
              <a:rPr lang="en-US" dirty="0" smtClean="0"/>
              <a:t>Conduct Post Assessments with participants</a:t>
            </a:r>
          </a:p>
          <a:p>
            <a:r>
              <a:rPr lang="en-US" dirty="0" smtClean="0"/>
              <a:t>Conduct a six-months follow up</a:t>
            </a:r>
          </a:p>
          <a:p>
            <a:endParaRPr lang="en-US" dirty="0"/>
          </a:p>
        </p:txBody>
      </p:sp>
      <p:pic>
        <p:nvPicPr>
          <p:cNvPr id="5" name="Picture 2" descr="L_LiveWell_Bubble_NoUR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02267" y="4963885"/>
            <a:ext cx="2427978" cy="11128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429098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966" y="299811"/>
            <a:ext cx="9890762" cy="666841"/>
          </a:xfrm>
        </p:spPr>
        <p:txBody>
          <a:bodyPr>
            <a:normAutofit fontScale="90000"/>
          </a:bodyPr>
          <a:lstStyle/>
          <a:p>
            <a:pPr algn="ctr"/>
            <a:r>
              <a:rPr lang="en-US" b="1" dirty="0" smtClean="0">
                <a:latin typeface="+mn-lt"/>
              </a:rPr>
              <a:t>Overview of Weekly Lessons</a:t>
            </a:r>
            <a:endParaRPr lang="en-US" b="1"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1683923774"/>
              </p:ext>
            </p:extLst>
          </p:nvPr>
        </p:nvGraphicFramePr>
        <p:xfrm>
          <a:off x="796835" y="1201783"/>
          <a:ext cx="10685416" cy="5669280"/>
        </p:xfrm>
        <a:graphic>
          <a:graphicData uri="http://schemas.openxmlformats.org/drawingml/2006/table">
            <a:tbl>
              <a:tblPr firstRow="1" bandRow="1">
                <a:tableStyleId>{073A0DAA-6AF3-43AB-8588-CEC1D06C72B9}</a:tableStyleId>
              </a:tblPr>
              <a:tblGrid>
                <a:gridCol w="3062590">
                  <a:extLst>
                    <a:ext uri="{9D8B030D-6E8A-4147-A177-3AD203B41FA5}">
                      <a16:colId xmlns="" xmlns:a16="http://schemas.microsoft.com/office/drawing/2014/main" val="2361450445"/>
                    </a:ext>
                  </a:extLst>
                </a:gridCol>
                <a:gridCol w="3062590">
                  <a:extLst>
                    <a:ext uri="{9D8B030D-6E8A-4147-A177-3AD203B41FA5}">
                      <a16:colId xmlns="" xmlns:a16="http://schemas.microsoft.com/office/drawing/2014/main" val="1399821604"/>
                    </a:ext>
                  </a:extLst>
                </a:gridCol>
                <a:gridCol w="4560236">
                  <a:extLst>
                    <a:ext uri="{9D8B030D-6E8A-4147-A177-3AD203B41FA5}">
                      <a16:colId xmlns="" xmlns:a16="http://schemas.microsoft.com/office/drawing/2014/main" val="3870835749"/>
                    </a:ext>
                  </a:extLst>
                </a:gridCol>
              </a:tblGrid>
              <a:tr h="370840">
                <a:tc>
                  <a:txBody>
                    <a:bodyPr/>
                    <a:lstStyle/>
                    <a:p>
                      <a:r>
                        <a:rPr lang="en-US" sz="2800" dirty="0" smtClean="0"/>
                        <a:t>Lesson</a:t>
                      </a:r>
                      <a:r>
                        <a:rPr lang="en-US" sz="2800" baseline="0" dirty="0" smtClean="0"/>
                        <a:t> Topic</a:t>
                      </a:r>
                      <a:endParaRPr lang="en-US" sz="2800" dirty="0"/>
                    </a:p>
                  </a:txBody>
                  <a:tcPr/>
                </a:tc>
                <a:tc>
                  <a:txBody>
                    <a:bodyPr/>
                    <a:lstStyle/>
                    <a:p>
                      <a:r>
                        <a:rPr lang="en-US" sz="2800" dirty="0" smtClean="0"/>
                        <a:t>Direct Education Topic</a:t>
                      </a:r>
                      <a:endParaRPr lang="en-US" sz="2800" dirty="0"/>
                    </a:p>
                  </a:txBody>
                  <a:tcPr/>
                </a:tc>
                <a:tc>
                  <a:txBody>
                    <a:bodyPr/>
                    <a:lstStyle/>
                    <a:p>
                      <a:r>
                        <a:rPr lang="en-US" sz="2800" dirty="0" smtClean="0"/>
                        <a:t>Policy,</a:t>
                      </a:r>
                      <a:r>
                        <a:rPr lang="en-US" sz="2800" baseline="0" dirty="0" smtClean="0"/>
                        <a:t> System and Environmental Changes</a:t>
                      </a:r>
                      <a:endParaRPr lang="en-US" sz="2800" dirty="0"/>
                    </a:p>
                  </a:txBody>
                  <a:tcPr/>
                </a:tc>
                <a:extLst>
                  <a:ext uri="{0D108BD9-81ED-4DB2-BD59-A6C34878D82A}">
                    <a16:rowId xmlns="" xmlns:a16="http://schemas.microsoft.com/office/drawing/2014/main" val="1035204513"/>
                  </a:ext>
                </a:extLst>
              </a:tr>
              <a:tr h="370840">
                <a:tc>
                  <a:txBody>
                    <a:bodyPr/>
                    <a:lstStyle/>
                    <a:p>
                      <a:r>
                        <a:rPr lang="en-US" sz="2000" dirty="0" smtClean="0"/>
                        <a:t>1. Plan: Know</a:t>
                      </a:r>
                      <a:r>
                        <a:rPr lang="en-US" sz="2000" baseline="0" dirty="0" smtClean="0"/>
                        <a:t> What’s for Dinner</a:t>
                      </a:r>
                      <a:endParaRPr lang="en-US" sz="2000" dirty="0"/>
                    </a:p>
                  </a:txBody>
                  <a:tcPr/>
                </a:tc>
                <a:tc>
                  <a:txBody>
                    <a:bodyPr/>
                    <a:lstStyle/>
                    <a:p>
                      <a:r>
                        <a:rPr lang="en-US" sz="2000" dirty="0" smtClean="0"/>
                        <a:t>Plan meals to eat better and save time and money</a:t>
                      </a:r>
                      <a:endParaRPr lang="en-US" sz="2000" dirty="0"/>
                    </a:p>
                  </a:txBody>
                  <a:tcPr/>
                </a:tc>
                <a:tc>
                  <a:txBody>
                    <a:bodyPr/>
                    <a:lstStyle/>
                    <a:p>
                      <a:r>
                        <a:rPr lang="en-US" sz="2000" dirty="0" smtClean="0"/>
                        <a:t>Plan healthy meals</a:t>
                      </a:r>
                      <a:r>
                        <a:rPr lang="en-US" sz="2000" baseline="0" dirty="0" smtClean="0"/>
                        <a:t> to serve at the faith community</a:t>
                      </a:r>
                      <a:endParaRPr lang="en-US" sz="2000" dirty="0"/>
                    </a:p>
                  </a:txBody>
                  <a:tcPr/>
                </a:tc>
                <a:extLst>
                  <a:ext uri="{0D108BD9-81ED-4DB2-BD59-A6C34878D82A}">
                    <a16:rowId xmlns="" xmlns:a16="http://schemas.microsoft.com/office/drawing/2014/main" val="3554608131"/>
                  </a:ext>
                </a:extLst>
              </a:tr>
              <a:tr h="370840">
                <a:tc>
                  <a:txBody>
                    <a:bodyPr/>
                    <a:lstStyle/>
                    <a:p>
                      <a:r>
                        <a:rPr lang="en-US" sz="2000" dirty="0" smtClean="0"/>
                        <a:t>2. Shop: Get the Best for Less</a:t>
                      </a:r>
                      <a:endParaRPr lang="en-US" sz="2000" dirty="0"/>
                    </a:p>
                  </a:txBody>
                  <a:tcPr/>
                </a:tc>
                <a:tc>
                  <a:txBody>
                    <a:bodyPr/>
                    <a:lstStyle/>
                    <a:p>
                      <a:r>
                        <a:rPr lang="en-US" sz="2000" dirty="0" smtClean="0"/>
                        <a:t>Shop with a list to eat better and save</a:t>
                      </a:r>
                      <a:r>
                        <a:rPr lang="en-US" sz="2000" baseline="0" dirty="0" smtClean="0"/>
                        <a:t> money</a:t>
                      </a:r>
                      <a:endParaRPr lang="en-US" sz="2000" dirty="0"/>
                    </a:p>
                  </a:txBody>
                  <a:tcPr/>
                </a:tc>
                <a:tc>
                  <a:txBody>
                    <a:bodyPr/>
                    <a:lstStyle/>
                    <a:p>
                      <a:r>
                        <a:rPr lang="en-US" sz="2000" dirty="0" smtClean="0"/>
                        <a:t>Work with local farmer(s)</a:t>
                      </a:r>
                      <a:r>
                        <a:rPr lang="en-US" sz="2000" baseline="0" dirty="0" smtClean="0"/>
                        <a:t> to sell low-cost produce on faith communities grounds</a:t>
                      </a:r>
                      <a:endParaRPr lang="en-US" sz="2000" dirty="0"/>
                    </a:p>
                  </a:txBody>
                  <a:tcPr/>
                </a:tc>
                <a:extLst>
                  <a:ext uri="{0D108BD9-81ED-4DB2-BD59-A6C34878D82A}">
                    <a16:rowId xmlns="" xmlns:a16="http://schemas.microsoft.com/office/drawing/2014/main" val="4276326269"/>
                  </a:ext>
                </a:extLst>
              </a:tr>
              <a:tr h="370840">
                <a:tc>
                  <a:txBody>
                    <a:bodyPr/>
                    <a:lstStyle/>
                    <a:p>
                      <a:r>
                        <a:rPr lang="en-US" sz="2000" dirty="0" smtClean="0"/>
                        <a:t>3. Shop for Value,</a:t>
                      </a:r>
                      <a:r>
                        <a:rPr lang="en-US" sz="2000" baseline="0" dirty="0" smtClean="0"/>
                        <a:t> Check the Facts</a:t>
                      </a:r>
                      <a:endParaRPr lang="en-US" sz="2000" dirty="0"/>
                    </a:p>
                  </a:txBody>
                  <a:tcPr/>
                </a:tc>
                <a:tc>
                  <a:txBody>
                    <a:bodyPr/>
                    <a:lstStyle/>
                    <a:p>
                      <a:r>
                        <a:rPr lang="en-US" sz="2000" dirty="0" smtClean="0"/>
                        <a:t>Check</a:t>
                      </a:r>
                      <a:r>
                        <a:rPr lang="en-US" sz="2000" baseline="0" dirty="0" smtClean="0"/>
                        <a:t> with Nutrition Facts label when shopping to eat better</a:t>
                      </a:r>
                      <a:endParaRPr lang="en-US" sz="2000" dirty="0"/>
                    </a:p>
                  </a:txBody>
                  <a:tcPr/>
                </a:tc>
                <a:tc>
                  <a:txBody>
                    <a:bodyPr/>
                    <a:lstStyle/>
                    <a:p>
                      <a:r>
                        <a:rPr lang="en-US" sz="2000" dirty="0" smtClean="0"/>
                        <a:t>Shop for healthy foods to serve at the faith community</a:t>
                      </a:r>
                      <a:endParaRPr lang="en-US" sz="2000" dirty="0"/>
                    </a:p>
                  </a:txBody>
                  <a:tcPr/>
                </a:tc>
                <a:extLst>
                  <a:ext uri="{0D108BD9-81ED-4DB2-BD59-A6C34878D82A}">
                    <a16:rowId xmlns="" xmlns:a16="http://schemas.microsoft.com/office/drawing/2014/main" val="3403576685"/>
                  </a:ext>
                </a:extLst>
              </a:tr>
              <a:tr h="370840">
                <a:tc>
                  <a:txBody>
                    <a:bodyPr/>
                    <a:lstStyle/>
                    <a:p>
                      <a:r>
                        <a:rPr lang="en-US" sz="2000" dirty="0" smtClean="0"/>
                        <a:t>4. Fix it Fast, Eat at Home</a:t>
                      </a:r>
                      <a:endParaRPr lang="en-US" sz="2000" dirty="0"/>
                    </a:p>
                  </a:txBody>
                  <a:tcPr/>
                </a:tc>
                <a:tc>
                  <a:txBody>
                    <a:bodyPr/>
                    <a:lstStyle/>
                    <a:p>
                      <a:r>
                        <a:rPr lang="en-US" sz="2000" dirty="0" smtClean="0"/>
                        <a:t>Fix</a:t>
                      </a:r>
                      <a:r>
                        <a:rPr lang="en-US" sz="2000" baseline="0" dirty="0" smtClean="0"/>
                        <a:t> and eat more meals at home to eat better and save money</a:t>
                      </a:r>
                      <a:endParaRPr lang="en-US" sz="2000" dirty="0"/>
                    </a:p>
                  </a:txBody>
                  <a:tcPr/>
                </a:tc>
                <a:tc>
                  <a:txBody>
                    <a:bodyPr/>
                    <a:lstStyle/>
                    <a:p>
                      <a:r>
                        <a:rPr lang="en-US" sz="2000" dirty="0" smtClean="0"/>
                        <a:t>No</a:t>
                      </a:r>
                      <a:r>
                        <a:rPr lang="en-US" sz="2000" baseline="0" dirty="0" smtClean="0"/>
                        <a:t> PSE</a:t>
                      </a:r>
                      <a:endParaRPr lang="en-US" sz="2000" dirty="0"/>
                    </a:p>
                  </a:txBody>
                  <a:tcPr/>
                </a:tc>
                <a:extLst>
                  <a:ext uri="{0D108BD9-81ED-4DB2-BD59-A6C34878D82A}">
                    <a16:rowId xmlns="" xmlns:a16="http://schemas.microsoft.com/office/drawing/2014/main" val="1710043485"/>
                  </a:ext>
                </a:extLst>
              </a:tr>
              <a:tr h="370840">
                <a:tc>
                  <a:txBody>
                    <a:bodyPr/>
                    <a:lstStyle/>
                    <a:p>
                      <a:r>
                        <a:rPr lang="en-US" sz="2000" dirty="0" smtClean="0"/>
                        <a:t>5.</a:t>
                      </a:r>
                      <a:r>
                        <a:rPr lang="en-US" sz="2000" baseline="0" dirty="0" smtClean="0"/>
                        <a:t> Choosing More Fruits and Vegetables</a:t>
                      </a:r>
                      <a:endParaRPr lang="en-US" sz="2000" dirty="0"/>
                    </a:p>
                  </a:txBody>
                  <a:tcPr/>
                </a:tc>
                <a:tc>
                  <a:txBody>
                    <a:bodyPr/>
                    <a:lstStyle/>
                    <a:p>
                      <a:r>
                        <a:rPr lang="en-US" sz="2000" dirty="0" smtClean="0"/>
                        <a:t>Include a variety of colors of fruits and vegetables in your snack and meals each day to eat better</a:t>
                      </a:r>
                      <a:endParaRPr lang="en-US" sz="2000" dirty="0"/>
                    </a:p>
                  </a:txBody>
                  <a:tcPr/>
                </a:tc>
                <a:tc>
                  <a:txBody>
                    <a:bodyPr/>
                    <a:lstStyle/>
                    <a:p>
                      <a:r>
                        <a:rPr lang="en-US" sz="2000" dirty="0" smtClean="0"/>
                        <a:t>Discuss a faith community policy requiring fruits and vegetables be served at any faith community gathering</a:t>
                      </a:r>
                      <a:endParaRPr lang="en-US" sz="2000" dirty="0"/>
                    </a:p>
                  </a:txBody>
                  <a:tcPr/>
                </a:tc>
                <a:extLst>
                  <a:ext uri="{0D108BD9-81ED-4DB2-BD59-A6C34878D82A}">
                    <a16:rowId xmlns="" xmlns:a16="http://schemas.microsoft.com/office/drawing/2014/main" val="2060485344"/>
                  </a:ext>
                </a:extLst>
              </a:tr>
            </a:tbl>
          </a:graphicData>
        </a:graphic>
      </p:graphicFrame>
    </p:spTree>
    <p:extLst>
      <p:ext uri="{BB962C8B-B14F-4D97-AF65-F5344CB8AC3E}">
        <p14:creationId xmlns:p14="http://schemas.microsoft.com/office/powerpoint/2010/main" val="567043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30" y="260622"/>
            <a:ext cx="10204269" cy="941161"/>
          </a:xfrm>
        </p:spPr>
        <p:txBody>
          <a:bodyPr/>
          <a:lstStyle/>
          <a:p>
            <a:pPr algn="ctr"/>
            <a:r>
              <a:rPr lang="en-US" b="1" dirty="0" smtClean="0">
                <a:latin typeface="+mn-lt"/>
              </a:rPr>
              <a:t>Overview of Weekly Lessons</a:t>
            </a:r>
            <a:endParaRPr lang="en-US" b="1"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048723040"/>
              </p:ext>
            </p:extLst>
          </p:nvPr>
        </p:nvGraphicFramePr>
        <p:xfrm>
          <a:off x="1254034" y="1436911"/>
          <a:ext cx="9778638" cy="5145025"/>
        </p:xfrm>
        <a:graphic>
          <a:graphicData uri="http://schemas.openxmlformats.org/drawingml/2006/table">
            <a:tbl>
              <a:tblPr firstRow="1" bandRow="1">
                <a:tableStyleId>{073A0DAA-6AF3-43AB-8588-CEC1D06C72B9}</a:tableStyleId>
              </a:tblPr>
              <a:tblGrid>
                <a:gridCol w="2967559">
                  <a:extLst>
                    <a:ext uri="{9D8B030D-6E8A-4147-A177-3AD203B41FA5}">
                      <a16:colId xmlns="" xmlns:a16="http://schemas.microsoft.com/office/drawing/2014/main" val="2361450445"/>
                    </a:ext>
                  </a:extLst>
                </a:gridCol>
                <a:gridCol w="2967559">
                  <a:extLst>
                    <a:ext uri="{9D8B030D-6E8A-4147-A177-3AD203B41FA5}">
                      <a16:colId xmlns="" xmlns:a16="http://schemas.microsoft.com/office/drawing/2014/main" val="1399821604"/>
                    </a:ext>
                  </a:extLst>
                </a:gridCol>
                <a:gridCol w="3843520">
                  <a:extLst>
                    <a:ext uri="{9D8B030D-6E8A-4147-A177-3AD203B41FA5}">
                      <a16:colId xmlns="" xmlns:a16="http://schemas.microsoft.com/office/drawing/2014/main" val="3870835749"/>
                    </a:ext>
                  </a:extLst>
                </a:gridCol>
              </a:tblGrid>
              <a:tr h="1024411">
                <a:tc>
                  <a:txBody>
                    <a:bodyPr/>
                    <a:lstStyle/>
                    <a:p>
                      <a:r>
                        <a:rPr lang="en-US" sz="2800" dirty="0" smtClean="0"/>
                        <a:t>Lesson</a:t>
                      </a:r>
                      <a:r>
                        <a:rPr lang="en-US" sz="2800" baseline="0" dirty="0" smtClean="0"/>
                        <a:t> Topic</a:t>
                      </a:r>
                      <a:endParaRPr lang="en-US" sz="2800" dirty="0"/>
                    </a:p>
                  </a:txBody>
                  <a:tcPr/>
                </a:tc>
                <a:tc>
                  <a:txBody>
                    <a:bodyPr/>
                    <a:lstStyle/>
                    <a:p>
                      <a:r>
                        <a:rPr lang="en-US" sz="2800" dirty="0" smtClean="0"/>
                        <a:t>Direct Education Topic</a:t>
                      </a:r>
                      <a:endParaRPr lang="en-US" sz="2800" dirty="0"/>
                    </a:p>
                  </a:txBody>
                  <a:tcPr/>
                </a:tc>
                <a:tc>
                  <a:txBody>
                    <a:bodyPr/>
                    <a:lstStyle/>
                    <a:p>
                      <a:r>
                        <a:rPr lang="en-US" sz="2800" dirty="0" smtClean="0"/>
                        <a:t>Policy,</a:t>
                      </a:r>
                      <a:r>
                        <a:rPr lang="en-US" sz="2800" baseline="0" dirty="0" smtClean="0"/>
                        <a:t> System and Environmental Changes</a:t>
                      </a:r>
                      <a:endParaRPr lang="en-US" sz="2800" dirty="0"/>
                    </a:p>
                  </a:txBody>
                  <a:tcPr/>
                </a:tc>
                <a:extLst>
                  <a:ext uri="{0D108BD9-81ED-4DB2-BD59-A6C34878D82A}">
                    <a16:rowId xmlns="" xmlns:a16="http://schemas.microsoft.com/office/drawing/2014/main" val="1035204513"/>
                  </a:ext>
                </a:extLst>
              </a:tr>
              <a:tr h="693956">
                <a:tc>
                  <a:txBody>
                    <a:bodyPr/>
                    <a:lstStyle/>
                    <a:p>
                      <a:r>
                        <a:rPr lang="en-US" sz="2000" dirty="0" smtClean="0"/>
                        <a:t>6. Fix it Safe</a:t>
                      </a:r>
                      <a:endParaRPr lang="en-US" sz="2000" dirty="0"/>
                    </a:p>
                  </a:txBody>
                  <a:tcPr/>
                </a:tc>
                <a:tc>
                  <a:txBody>
                    <a:bodyPr/>
                    <a:lstStyle/>
                    <a:p>
                      <a:r>
                        <a:rPr lang="en-US" sz="2000" dirty="0" smtClean="0"/>
                        <a:t>Clean, separate, cook and chill to keep foods safe</a:t>
                      </a:r>
                      <a:endParaRPr lang="en-US" sz="2000" dirty="0"/>
                    </a:p>
                  </a:txBody>
                  <a:tcPr/>
                </a:tc>
                <a:tc>
                  <a:txBody>
                    <a:bodyPr/>
                    <a:lstStyle/>
                    <a:p>
                      <a:r>
                        <a:rPr lang="en-US" sz="2000" dirty="0" smtClean="0"/>
                        <a:t>No PSE</a:t>
                      </a:r>
                      <a:endParaRPr lang="en-US" sz="2000" dirty="0"/>
                    </a:p>
                  </a:txBody>
                  <a:tcPr/>
                </a:tc>
                <a:extLst>
                  <a:ext uri="{0D108BD9-81ED-4DB2-BD59-A6C34878D82A}">
                    <a16:rowId xmlns="" xmlns:a16="http://schemas.microsoft.com/office/drawing/2014/main" val="3554608131"/>
                  </a:ext>
                </a:extLst>
              </a:tr>
              <a:tr h="991365">
                <a:tc>
                  <a:txBody>
                    <a:bodyPr/>
                    <a:lstStyle/>
                    <a:p>
                      <a:r>
                        <a:rPr lang="en-US" sz="2000" dirty="0" smtClean="0"/>
                        <a:t>7.</a:t>
                      </a:r>
                      <a:r>
                        <a:rPr lang="en-US" sz="2000" baseline="0" dirty="0" smtClean="0"/>
                        <a:t> </a:t>
                      </a:r>
                      <a:r>
                        <a:rPr lang="en-US" sz="2000" dirty="0" smtClean="0"/>
                        <a:t>Making Smart Drink Choices</a:t>
                      </a:r>
                      <a:endParaRPr lang="en-US" sz="2000" dirty="0"/>
                    </a:p>
                  </a:txBody>
                  <a:tcPr/>
                </a:tc>
                <a:tc>
                  <a:txBody>
                    <a:bodyPr/>
                    <a:lstStyle/>
                    <a:p>
                      <a:r>
                        <a:rPr lang="en-US" sz="2000" dirty="0" smtClean="0"/>
                        <a:t>Choose</a:t>
                      </a:r>
                      <a:r>
                        <a:rPr lang="en-US" sz="2000" baseline="0" dirty="0" smtClean="0"/>
                        <a:t> water in place of sugary beverages to eat better</a:t>
                      </a:r>
                      <a:endParaRPr lang="en-US" sz="2000" dirty="0"/>
                    </a:p>
                  </a:txBody>
                  <a:tcPr/>
                </a:tc>
                <a:tc>
                  <a:txBody>
                    <a:bodyPr/>
                    <a:lstStyle/>
                    <a:p>
                      <a:r>
                        <a:rPr lang="en-US" sz="2000" dirty="0" smtClean="0"/>
                        <a:t>Discuss a faith community</a:t>
                      </a:r>
                      <a:r>
                        <a:rPr lang="en-US" sz="2000" baseline="0" dirty="0" smtClean="0"/>
                        <a:t> policy requiring water be served at any faith community gathering</a:t>
                      </a:r>
                      <a:endParaRPr lang="en-US" sz="2000" dirty="0"/>
                    </a:p>
                  </a:txBody>
                  <a:tcPr/>
                </a:tc>
                <a:extLst>
                  <a:ext uri="{0D108BD9-81ED-4DB2-BD59-A6C34878D82A}">
                    <a16:rowId xmlns="" xmlns:a16="http://schemas.microsoft.com/office/drawing/2014/main" val="4276326269"/>
                  </a:ext>
                </a:extLst>
              </a:tr>
              <a:tr h="693956">
                <a:tc>
                  <a:txBody>
                    <a:bodyPr/>
                    <a:lstStyle/>
                    <a:p>
                      <a:r>
                        <a:rPr lang="en-US" sz="2000" dirty="0" smtClean="0"/>
                        <a:t>8. Choosing to Move More throughout the</a:t>
                      </a:r>
                      <a:r>
                        <a:rPr lang="en-US" sz="2000" baseline="0" dirty="0" smtClean="0"/>
                        <a:t> Day</a:t>
                      </a:r>
                      <a:endParaRPr lang="en-US" sz="2000" dirty="0"/>
                    </a:p>
                  </a:txBody>
                  <a:tcPr/>
                </a:tc>
                <a:tc>
                  <a:txBody>
                    <a:bodyPr/>
                    <a:lstStyle/>
                    <a:p>
                      <a:r>
                        <a:rPr lang="en-US" sz="2000" dirty="0" smtClean="0"/>
                        <a:t>Move more to be healthy</a:t>
                      </a:r>
                      <a:endParaRPr lang="en-US" sz="2000" dirty="0"/>
                    </a:p>
                  </a:txBody>
                  <a:tcPr/>
                </a:tc>
                <a:tc>
                  <a:txBody>
                    <a:bodyPr/>
                    <a:lstStyle/>
                    <a:p>
                      <a:r>
                        <a:rPr lang="en-US" sz="2000" dirty="0" smtClean="0"/>
                        <a:t>Start</a:t>
                      </a:r>
                      <a:r>
                        <a:rPr lang="en-US" sz="2000" baseline="0" dirty="0" smtClean="0"/>
                        <a:t> a walking or exercise group at the faith community</a:t>
                      </a:r>
                      <a:endParaRPr lang="en-US" sz="2000" dirty="0"/>
                    </a:p>
                  </a:txBody>
                  <a:tcPr/>
                </a:tc>
                <a:extLst>
                  <a:ext uri="{0D108BD9-81ED-4DB2-BD59-A6C34878D82A}">
                    <a16:rowId xmlns="" xmlns:a16="http://schemas.microsoft.com/office/drawing/2014/main" val="3403576685"/>
                  </a:ext>
                </a:extLst>
              </a:tr>
              <a:tr h="1288775">
                <a:tc>
                  <a:txBody>
                    <a:bodyPr/>
                    <a:lstStyle/>
                    <a:p>
                      <a:r>
                        <a:rPr lang="en-US" sz="2000" dirty="0" smtClean="0"/>
                        <a:t>9. Making the Connection</a:t>
                      </a:r>
                      <a:endParaRPr lang="en-US" sz="2000" dirty="0"/>
                    </a:p>
                  </a:txBody>
                  <a:tcPr/>
                </a:tc>
                <a:tc>
                  <a:txBody>
                    <a:bodyPr/>
                    <a:lstStyle/>
                    <a:p>
                      <a:r>
                        <a:rPr lang="en-US" sz="2000" dirty="0" smtClean="0"/>
                        <a:t>Make a change to last a lifetime</a:t>
                      </a:r>
                      <a:endParaRPr lang="en-US" sz="2000" dirty="0"/>
                    </a:p>
                  </a:txBody>
                  <a:tcPr/>
                </a:tc>
                <a:tc>
                  <a:txBody>
                    <a:bodyPr/>
                    <a:lstStyle/>
                    <a:p>
                      <a:r>
                        <a:rPr lang="en-US" sz="2000" dirty="0" smtClean="0"/>
                        <a:t>Identify</a:t>
                      </a:r>
                      <a:r>
                        <a:rPr lang="en-US" sz="2000" baseline="0" dirty="0" smtClean="0"/>
                        <a:t> one policy, system or environmental change to begin or continue to discussing and/or implementing</a:t>
                      </a:r>
                      <a:endParaRPr lang="en-US" sz="2000" dirty="0"/>
                    </a:p>
                  </a:txBody>
                  <a:tcPr/>
                </a:tc>
                <a:extLst>
                  <a:ext uri="{0D108BD9-81ED-4DB2-BD59-A6C34878D82A}">
                    <a16:rowId xmlns="" xmlns:a16="http://schemas.microsoft.com/office/drawing/2014/main" val="1710043485"/>
                  </a:ext>
                </a:extLst>
              </a:tr>
              <a:tr h="40205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2060485344"/>
                  </a:ext>
                </a:extLst>
              </a:tr>
            </a:tbl>
          </a:graphicData>
        </a:graphic>
      </p:graphicFrame>
    </p:spTree>
    <p:extLst>
      <p:ext uri="{BB962C8B-B14F-4D97-AF65-F5344CB8AC3E}">
        <p14:creationId xmlns:p14="http://schemas.microsoft.com/office/powerpoint/2010/main" val="4032704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latin typeface="+mn-lt"/>
              </a:rPr>
              <a:t>Outcomes</a:t>
            </a:r>
            <a:endParaRPr lang="en-US" b="1" dirty="0">
              <a:latin typeface="+mn-lt"/>
            </a:endParaRPr>
          </a:p>
        </p:txBody>
      </p:sp>
      <p:sp>
        <p:nvSpPr>
          <p:cNvPr id="4" name="Content Placeholder 3"/>
          <p:cNvSpPr>
            <a:spLocks noGrp="1"/>
          </p:cNvSpPr>
          <p:nvPr>
            <p:ph idx="1"/>
          </p:nvPr>
        </p:nvSpPr>
        <p:spPr/>
        <p:txBody>
          <a:bodyPr/>
          <a:lstStyle/>
          <a:p>
            <a:r>
              <a:rPr lang="en-US" dirty="0" smtClean="0"/>
              <a:t>A total of 26 Coosa County families participated in LWFC.</a:t>
            </a:r>
          </a:p>
          <a:p>
            <a:r>
              <a:rPr lang="en-US" dirty="0" smtClean="0"/>
              <a:t>Extension personnel and coalition members provided 9 nutrition education classes and 11 food demonstrations.</a:t>
            </a:r>
          </a:p>
          <a:p>
            <a:r>
              <a:rPr lang="en-US" dirty="0" smtClean="0"/>
              <a:t>Extension personnel/coalition members supported faith communities in implementing policies, systems, environments and practices promoting healthy eating and physically active lifestyles.</a:t>
            </a:r>
          </a:p>
          <a:p>
            <a:pPr marL="0" indent="0">
              <a:buNone/>
            </a:pPr>
            <a:r>
              <a:rPr lang="en-US" dirty="0"/>
              <a:t>	</a:t>
            </a:r>
            <a:r>
              <a:rPr lang="en-US" dirty="0" smtClean="0"/>
              <a:t>Adopted guidelines requiring fruits, vegetables, non-fried</a:t>
            </a:r>
          </a:p>
          <a:p>
            <a:pPr marL="0" indent="0">
              <a:buNone/>
            </a:pPr>
            <a:r>
              <a:rPr lang="en-US" dirty="0"/>
              <a:t>	</a:t>
            </a:r>
            <a:r>
              <a:rPr lang="en-US" dirty="0" smtClean="0"/>
              <a:t>foods, foods with low or no sugar added.</a:t>
            </a:r>
            <a:endParaRPr lang="en-US" dirty="0"/>
          </a:p>
        </p:txBody>
      </p:sp>
    </p:spTree>
    <p:extLst>
      <p:ext uri="{BB962C8B-B14F-4D97-AF65-F5344CB8AC3E}">
        <p14:creationId xmlns:p14="http://schemas.microsoft.com/office/powerpoint/2010/main" val="3697742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752</Words>
  <Application>Microsoft Macintosh PowerPoint</Application>
  <PresentationFormat>Widescreen</PresentationFormat>
  <Paragraphs>118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ＭＳ Ｐゴシック</vt:lpstr>
      <vt:lpstr>Wingdings</vt:lpstr>
      <vt:lpstr>ヒラギノ角ゴ Pro W3</vt:lpstr>
      <vt:lpstr>Office Theme</vt:lpstr>
      <vt:lpstr>PowerPoint Presentation</vt:lpstr>
      <vt:lpstr>County Profile</vt:lpstr>
      <vt:lpstr>PowerPoint Presentation</vt:lpstr>
      <vt:lpstr>Goals of Live Well Faith Communities</vt:lpstr>
      <vt:lpstr>Goals for the Faith Communities Members</vt:lpstr>
      <vt:lpstr>Implementation Process</vt:lpstr>
      <vt:lpstr>Overview of Weekly Lessons</vt:lpstr>
      <vt:lpstr>Overview of Weekly Lessons</vt:lpstr>
      <vt:lpstr>Outcomes</vt:lpstr>
      <vt:lpstr>Outcomes</vt:lpstr>
      <vt:lpstr>Outcomes</vt:lpstr>
      <vt:lpstr>Park Improvements</vt:lpstr>
      <vt:lpstr>Ministerial Alliance Food Share Program</vt:lpstr>
      <vt:lpstr>Live Well Education/Physical Fitness Engagement</vt:lpstr>
      <vt:lpstr>Live Well Education/Physical Fitness Engagement</vt:lpstr>
      <vt:lpstr>Gym Installation</vt:lpstr>
      <vt:lpstr> </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Haynes</dc:creator>
  <cp:lastModifiedBy>Microsoft Office User</cp:lastModifiedBy>
  <cp:revision>30</cp:revision>
  <dcterms:created xsi:type="dcterms:W3CDTF">2018-04-20T00:37:05Z</dcterms:created>
  <dcterms:modified xsi:type="dcterms:W3CDTF">2018-04-27T15:08:06Z</dcterms:modified>
</cp:coreProperties>
</file>