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amp;ehk=AgBZQK159AqjIznhxLSNCQ&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9"/>
  </p:notesMasterIdLst>
  <p:sldIdLst>
    <p:sldId id="257" r:id="rId3"/>
    <p:sldId id="264" r:id="rId4"/>
    <p:sldId id="531" r:id="rId5"/>
    <p:sldId id="578" r:id="rId6"/>
    <p:sldId id="309" r:id="rId7"/>
    <p:sldId id="591" r:id="rId8"/>
    <p:sldId id="592" r:id="rId9"/>
    <p:sldId id="588" r:id="rId10"/>
    <p:sldId id="262" r:id="rId11"/>
    <p:sldId id="310" r:id="rId12"/>
    <p:sldId id="311" r:id="rId13"/>
    <p:sldId id="584" r:id="rId14"/>
    <p:sldId id="312" r:id="rId15"/>
    <p:sldId id="300" r:id="rId16"/>
    <p:sldId id="317" r:id="rId17"/>
    <p:sldId id="301" r:id="rId18"/>
    <p:sldId id="315" r:id="rId19"/>
    <p:sldId id="267" r:id="rId20"/>
    <p:sldId id="290" r:id="rId21"/>
    <p:sldId id="316" r:id="rId22"/>
    <p:sldId id="272" r:id="rId23"/>
    <p:sldId id="273" r:id="rId24"/>
    <p:sldId id="318" r:id="rId25"/>
    <p:sldId id="319" r:id="rId26"/>
    <p:sldId id="297"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ish Hart" initials="CH" lastIdx="3" clrIdx="0">
    <p:extLst>
      <p:ext uri="{19B8F6BF-5375-455C-9EA6-DF929625EA0E}">
        <p15:presenceInfo xmlns:p15="http://schemas.microsoft.com/office/powerpoint/2012/main" userId="S-1-5-21-57989841-1682526488-839522115-174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08T13:29:53.483" idx="3">
    <p:pos x="7692" y="0"/>
    <p:text>Modify as needed based on final conversations</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g&amp;ehk=AgBZQK159AqjIznhxLSNCQ&amp;r=0&amp;pid=OfficeInsert"/></Relationships>
</file>

<file path=ppt/diagrams/_rels/drawing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g&amp;ehk=AgBZQK159AqjIznhxLSNCQ&amp;r=0&amp;pid=OfficeInsert"/></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4CE2B-2DAB-4A32-8C71-E16EF8875CD0}" type="doc">
      <dgm:prSet loTypeId="urn:microsoft.com/office/officeart/2005/8/layout/bList2" loCatId="list" qsTypeId="urn:microsoft.com/office/officeart/2005/8/quickstyle/simple1" qsCatId="simple" csTypeId="urn:microsoft.com/office/officeart/2005/8/colors/accent1_2" csCatId="accent1" phldr="1"/>
      <dgm:spPr/>
    </dgm:pt>
    <dgm:pt modelId="{08D5AC1C-5374-426A-AD0E-A4A0419C5D51}">
      <dgm:prSet phldrT="[Text]"/>
      <dgm:spPr/>
      <dgm:t>
        <a:bodyPr/>
        <a:lstStyle/>
        <a:p>
          <a:r>
            <a:rPr lang="en-US" dirty="0"/>
            <a:t>Blood Pressure</a:t>
          </a:r>
        </a:p>
      </dgm:t>
    </dgm:pt>
    <dgm:pt modelId="{D4882AEE-D9B8-4D00-893B-556F42898319}" type="parTrans" cxnId="{FE17012D-E853-4884-AD51-D5B08FBC75A6}">
      <dgm:prSet/>
      <dgm:spPr/>
      <dgm:t>
        <a:bodyPr/>
        <a:lstStyle/>
        <a:p>
          <a:endParaRPr lang="en-US"/>
        </a:p>
      </dgm:t>
    </dgm:pt>
    <dgm:pt modelId="{FDB2ED5B-7CC5-4421-8557-27C481DE765C}" type="sibTrans" cxnId="{FE17012D-E853-4884-AD51-D5B08FBC75A6}">
      <dgm:prSet/>
      <dgm:spPr/>
      <dgm:t>
        <a:bodyPr/>
        <a:lstStyle/>
        <a:p>
          <a:endParaRPr lang="en-US"/>
        </a:p>
      </dgm:t>
    </dgm:pt>
    <dgm:pt modelId="{AC3D7474-74B4-4C2E-8188-BDCB8C9E2780}">
      <dgm:prSet phldrT="[Text]"/>
      <dgm:spPr/>
      <dgm:t>
        <a:bodyPr/>
        <a:lstStyle/>
        <a:p>
          <a:r>
            <a:rPr lang="en-US" dirty="0"/>
            <a:t>Blood Sugar</a:t>
          </a:r>
        </a:p>
      </dgm:t>
    </dgm:pt>
    <dgm:pt modelId="{C19414DA-229C-4659-871D-A985D6933EFB}" type="parTrans" cxnId="{A58146DE-A5FC-4A26-BE42-7A9CA5DB2A7C}">
      <dgm:prSet/>
      <dgm:spPr/>
      <dgm:t>
        <a:bodyPr/>
        <a:lstStyle/>
        <a:p>
          <a:endParaRPr lang="en-US"/>
        </a:p>
      </dgm:t>
    </dgm:pt>
    <dgm:pt modelId="{28AB28E5-91E3-4644-ADA9-2E07F1384333}" type="sibTrans" cxnId="{A58146DE-A5FC-4A26-BE42-7A9CA5DB2A7C}">
      <dgm:prSet/>
      <dgm:spPr/>
      <dgm:t>
        <a:bodyPr/>
        <a:lstStyle/>
        <a:p>
          <a:endParaRPr lang="en-US"/>
        </a:p>
      </dgm:t>
    </dgm:pt>
    <dgm:pt modelId="{2AE08123-D00A-49F1-B6BA-5CA99CB5C289}">
      <dgm:prSet phldrT="[Text]"/>
      <dgm:spPr/>
      <dgm:t>
        <a:bodyPr/>
        <a:lstStyle/>
        <a:p>
          <a:r>
            <a:rPr lang="en-US" dirty="0"/>
            <a:t>Healthy Eating</a:t>
          </a:r>
        </a:p>
      </dgm:t>
    </dgm:pt>
    <dgm:pt modelId="{1CC8C67B-D046-4AFD-9044-B64FB542E5CA}" type="parTrans" cxnId="{135CBFF4-F79B-4430-AE88-110B6FE35E54}">
      <dgm:prSet/>
      <dgm:spPr/>
      <dgm:t>
        <a:bodyPr/>
        <a:lstStyle/>
        <a:p>
          <a:endParaRPr lang="en-US"/>
        </a:p>
      </dgm:t>
    </dgm:pt>
    <dgm:pt modelId="{3330AF50-649E-40A9-A433-6431B1890EC3}" type="sibTrans" cxnId="{135CBFF4-F79B-4430-AE88-110B6FE35E54}">
      <dgm:prSet/>
      <dgm:spPr/>
      <dgm:t>
        <a:bodyPr/>
        <a:lstStyle/>
        <a:p>
          <a:endParaRPr lang="en-US"/>
        </a:p>
      </dgm:t>
    </dgm:pt>
    <dgm:pt modelId="{41BEA3B5-CD70-4CB9-8FAA-C24964BCCE26}">
      <dgm:prSet phldrT="[Text]"/>
      <dgm:spPr/>
      <dgm:t>
        <a:bodyPr/>
        <a:lstStyle/>
        <a:p>
          <a:r>
            <a:rPr lang="en-US" dirty="0"/>
            <a:t>Cholesterol</a:t>
          </a:r>
        </a:p>
      </dgm:t>
    </dgm:pt>
    <dgm:pt modelId="{49197A25-61A9-4432-BAAC-4C527F359238}" type="parTrans" cxnId="{E7CE2261-41EC-47C5-9430-63A1FDCD130D}">
      <dgm:prSet/>
      <dgm:spPr/>
      <dgm:t>
        <a:bodyPr/>
        <a:lstStyle/>
        <a:p>
          <a:endParaRPr lang="en-US"/>
        </a:p>
      </dgm:t>
    </dgm:pt>
    <dgm:pt modelId="{D2136639-C744-4109-989F-096F9E8A1DF1}" type="sibTrans" cxnId="{E7CE2261-41EC-47C5-9430-63A1FDCD130D}">
      <dgm:prSet/>
      <dgm:spPr/>
      <dgm:t>
        <a:bodyPr/>
        <a:lstStyle/>
        <a:p>
          <a:endParaRPr lang="en-US"/>
        </a:p>
      </dgm:t>
    </dgm:pt>
    <dgm:pt modelId="{6E0CD72D-1935-4F7D-B64E-D070A1BF7772}">
      <dgm:prSet/>
      <dgm:spPr/>
      <dgm:t>
        <a:bodyPr/>
        <a:lstStyle/>
        <a:p>
          <a:pPr algn="l">
            <a:buFont typeface="Arial" panose="020B0604020202020204" pitchFamily="34" charset="0"/>
            <a:buChar char="•"/>
          </a:pPr>
          <a:r>
            <a:rPr lang="en-US" dirty="0"/>
            <a:t>Reduce hypertension and improve blood pressure control rates.</a:t>
          </a:r>
        </a:p>
      </dgm:t>
    </dgm:pt>
    <dgm:pt modelId="{968FE354-1FFA-4476-991D-5CDD412F8B93}" type="parTrans" cxnId="{B4FD9EF8-336E-48A8-9A78-3B937BA8CEDD}">
      <dgm:prSet/>
      <dgm:spPr/>
      <dgm:t>
        <a:bodyPr/>
        <a:lstStyle/>
        <a:p>
          <a:endParaRPr lang="en-US"/>
        </a:p>
      </dgm:t>
    </dgm:pt>
    <dgm:pt modelId="{CC386A2F-E5F5-4AE6-AD8A-FD25F77909D6}" type="sibTrans" cxnId="{B4FD9EF8-336E-48A8-9A78-3B937BA8CEDD}">
      <dgm:prSet/>
      <dgm:spPr/>
      <dgm:t>
        <a:bodyPr/>
        <a:lstStyle/>
        <a:p>
          <a:endParaRPr lang="en-US"/>
        </a:p>
      </dgm:t>
    </dgm:pt>
    <dgm:pt modelId="{2471DA8C-EF9E-4A0D-9A7D-5E3C33698440}">
      <dgm:prSet phldrT="[Text]"/>
      <dgm:spPr/>
      <dgm:t>
        <a:bodyPr/>
        <a:lstStyle/>
        <a:p>
          <a:r>
            <a:rPr lang="en-US" dirty="0"/>
            <a:t>Physical Activity</a:t>
          </a:r>
        </a:p>
      </dgm:t>
    </dgm:pt>
    <dgm:pt modelId="{3B98C23C-EF61-4FE0-BAA9-43C607FB9B64}" type="parTrans" cxnId="{7612A048-6053-465C-A4CD-274252BCE505}">
      <dgm:prSet/>
      <dgm:spPr/>
      <dgm:t>
        <a:bodyPr/>
        <a:lstStyle/>
        <a:p>
          <a:endParaRPr lang="en-US"/>
        </a:p>
      </dgm:t>
    </dgm:pt>
    <dgm:pt modelId="{8173B150-7B27-4383-8832-1DC8F732CD39}" type="sibTrans" cxnId="{7612A048-6053-465C-A4CD-274252BCE505}">
      <dgm:prSet/>
      <dgm:spPr/>
      <dgm:t>
        <a:bodyPr/>
        <a:lstStyle/>
        <a:p>
          <a:endParaRPr lang="en-US"/>
        </a:p>
      </dgm:t>
    </dgm:pt>
    <dgm:pt modelId="{BC3F27CA-8F93-435F-9EEF-CC1B312EBF94}">
      <dgm:prSet phldrT="[Text]"/>
      <dgm:spPr/>
      <dgm:t>
        <a:bodyPr/>
        <a:lstStyle/>
        <a:p>
          <a:r>
            <a:rPr lang="en-US" dirty="0"/>
            <a:t>Social Determinants</a:t>
          </a:r>
        </a:p>
      </dgm:t>
    </dgm:pt>
    <dgm:pt modelId="{D39F3588-230C-4665-961E-BC886B73F40B}" type="parTrans" cxnId="{9914284E-4B27-4BD8-8D10-F4324C210199}">
      <dgm:prSet/>
      <dgm:spPr/>
      <dgm:t>
        <a:bodyPr/>
        <a:lstStyle/>
        <a:p>
          <a:endParaRPr lang="en-US"/>
        </a:p>
      </dgm:t>
    </dgm:pt>
    <dgm:pt modelId="{FC2D2AD3-3547-4F9B-9184-111FAA1C2230}" type="sibTrans" cxnId="{9914284E-4B27-4BD8-8D10-F4324C210199}">
      <dgm:prSet/>
      <dgm:spPr/>
      <dgm:t>
        <a:bodyPr/>
        <a:lstStyle/>
        <a:p>
          <a:endParaRPr lang="en-US"/>
        </a:p>
      </dgm:t>
    </dgm:pt>
    <dgm:pt modelId="{BE3F3681-A530-46AD-A053-ADFEA51A6BB9}">
      <dgm:prSet phldrT="[Text]"/>
      <dgm:spPr/>
      <dgm:t>
        <a:bodyPr/>
        <a:lstStyle/>
        <a:p>
          <a:r>
            <a:rPr lang="en-US" dirty="0"/>
            <a:t>Weight</a:t>
          </a:r>
        </a:p>
      </dgm:t>
    </dgm:pt>
    <dgm:pt modelId="{46EBFE97-CC38-4A8C-BC78-F2966B4F238D}" type="parTrans" cxnId="{30E1846A-86CA-4845-B9E9-1C8E2272170F}">
      <dgm:prSet/>
      <dgm:spPr/>
      <dgm:t>
        <a:bodyPr/>
        <a:lstStyle/>
        <a:p>
          <a:endParaRPr lang="en-US"/>
        </a:p>
      </dgm:t>
    </dgm:pt>
    <dgm:pt modelId="{3C93FC53-2AB4-49E8-90F6-7E710C5DDFC2}" type="sibTrans" cxnId="{30E1846A-86CA-4845-B9E9-1C8E2272170F}">
      <dgm:prSet/>
      <dgm:spPr/>
      <dgm:t>
        <a:bodyPr/>
        <a:lstStyle/>
        <a:p>
          <a:endParaRPr lang="en-US"/>
        </a:p>
      </dgm:t>
    </dgm:pt>
    <dgm:pt modelId="{449CC823-618A-4025-A4E1-9236DA23CF49}">
      <dgm:prSet phldrT="[Text]"/>
      <dgm:spPr/>
      <dgm:t>
        <a:bodyPr/>
        <a:lstStyle/>
        <a:p>
          <a:r>
            <a:rPr lang="en-US" dirty="0"/>
            <a:t>Tobacco</a:t>
          </a:r>
        </a:p>
      </dgm:t>
    </dgm:pt>
    <dgm:pt modelId="{3C24AA2F-4C73-4B17-BE1B-9527B153762E}" type="parTrans" cxnId="{DA9D8663-A0E3-4312-A6F4-296EB72589E3}">
      <dgm:prSet/>
      <dgm:spPr/>
      <dgm:t>
        <a:bodyPr/>
        <a:lstStyle/>
        <a:p>
          <a:endParaRPr lang="en-US"/>
        </a:p>
      </dgm:t>
    </dgm:pt>
    <dgm:pt modelId="{5FEAFB7D-DA44-4CDB-B665-5478DDFE8055}" type="sibTrans" cxnId="{DA9D8663-A0E3-4312-A6F4-296EB72589E3}">
      <dgm:prSet/>
      <dgm:spPr/>
      <dgm:t>
        <a:bodyPr/>
        <a:lstStyle/>
        <a:p>
          <a:endParaRPr lang="en-US"/>
        </a:p>
      </dgm:t>
    </dgm:pt>
    <dgm:pt modelId="{E8F00332-8114-469B-9187-F5FD97708428}">
      <dgm:prSet phldrT="[Text]"/>
      <dgm:spPr/>
      <dgm:t>
        <a:bodyPr/>
        <a:lstStyle/>
        <a:p>
          <a:r>
            <a:rPr lang="en-US" dirty="0"/>
            <a:t>Cardiac Care</a:t>
          </a:r>
        </a:p>
      </dgm:t>
    </dgm:pt>
    <dgm:pt modelId="{B9239248-B15A-4E82-84C5-F1AC8124BC4E}" type="parTrans" cxnId="{83DB3FE3-C0BA-4B8E-87C9-08A9BE03F3AF}">
      <dgm:prSet/>
      <dgm:spPr/>
      <dgm:t>
        <a:bodyPr/>
        <a:lstStyle/>
        <a:p>
          <a:endParaRPr lang="en-US"/>
        </a:p>
      </dgm:t>
    </dgm:pt>
    <dgm:pt modelId="{F13AE748-55B8-41F1-AFD9-D50BBFDAAA67}" type="sibTrans" cxnId="{83DB3FE3-C0BA-4B8E-87C9-08A9BE03F3AF}">
      <dgm:prSet/>
      <dgm:spPr/>
      <dgm:t>
        <a:bodyPr/>
        <a:lstStyle/>
        <a:p>
          <a:endParaRPr lang="en-US"/>
        </a:p>
      </dgm:t>
    </dgm:pt>
    <dgm:pt modelId="{A615F5B0-77FA-4A76-B556-8AB39C498F65}">
      <dgm:prSet phldrT="[Text]"/>
      <dgm:spPr/>
      <dgm:t>
        <a:bodyPr/>
        <a:lstStyle/>
        <a:p>
          <a:r>
            <a:rPr lang="en-US" dirty="0"/>
            <a:t>Stroke Care</a:t>
          </a:r>
        </a:p>
      </dgm:t>
    </dgm:pt>
    <dgm:pt modelId="{CA7C7C8F-D08F-436A-BA1B-1274F692EACA}" type="parTrans" cxnId="{9EEFC4DD-B4F7-488B-BCED-7A9A1C1ED8E7}">
      <dgm:prSet/>
      <dgm:spPr/>
      <dgm:t>
        <a:bodyPr/>
        <a:lstStyle/>
        <a:p>
          <a:endParaRPr lang="en-US"/>
        </a:p>
      </dgm:t>
    </dgm:pt>
    <dgm:pt modelId="{84449A66-F921-49CD-A2C6-12585F1494FD}" type="sibTrans" cxnId="{9EEFC4DD-B4F7-488B-BCED-7A9A1C1ED8E7}">
      <dgm:prSet/>
      <dgm:spPr/>
      <dgm:t>
        <a:bodyPr/>
        <a:lstStyle/>
        <a:p>
          <a:endParaRPr lang="en-US"/>
        </a:p>
      </dgm:t>
    </dgm:pt>
    <dgm:pt modelId="{A381E647-0D3A-43EF-95CF-4E19484FFD2C}">
      <dgm:prSet/>
      <dgm:spPr/>
      <dgm:t>
        <a:bodyPr/>
        <a:lstStyle/>
        <a:p>
          <a:r>
            <a:rPr lang="en-US" dirty="0"/>
            <a:t>Reduce diabetes and improve control rates.</a:t>
          </a:r>
        </a:p>
      </dgm:t>
    </dgm:pt>
    <dgm:pt modelId="{7F4ED532-F895-48BE-AECC-CB757FBB6F15}" type="parTrans" cxnId="{C367BA65-DC8A-419F-89BA-C4444289A9DA}">
      <dgm:prSet/>
      <dgm:spPr/>
      <dgm:t>
        <a:bodyPr/>
        <a:lstStyle/>
        <a:p>
          <a:endParaRPr lang="en-US"/>
        </a:p>
      </dgm:t>
    </dgm:pt>
    <dgm:pt modelId="{E82401E7-2F00-4EFF-8035-030331F2C5DE}" type="sibTrans" cxnId="{C367BA65-DC8A-419F-89BA-C4444289A9DA}">
      <dgm:prSet/>
      <dgm:spPr/>
      <dgm:t>
        <a:bodyPr/>
        <a:lstStyle/>
        <a:p>
          <a:endParaRPr lang="en-US"/>
        </a:p>
      </dgm:t>
    </dgm:pt>
    <dgm:pt modelId="{A2989F3D-6C9D-4424-BD79-0A29614179BD}">
      <dgm:prSet/>
      <dgm:spPr/>
      <dgm:t>
        <a:bodyPr/>
        <a:lstStyle/>
        <a:p>
          <a:r>
            <a:rPr lang="en-US"/>
            <a:t>Increase % of youth and adults that meet physical activity guidelines.</a:t>
          </a:r>
        </a:p>
      </dgm:t>
    </dgm:pt>
    <dgm:pt modelId="{F7AC875C-04B7-45E3-A914-3F6B9B03F5BD}" type="parTrans" cxnId="{F7697B75-0279-4BE9-949B-CE52DD04D4EF}">
      <dgm:prSet/>
      <dgm:spPr/>
      <dgm:t>
        <a:bodyPr/>
        <a:lstStyle/>
        <a:p>
          <a:endParaRPr lang="en-US"/>
        </a:p>
      </dgm:t>
    </dgm:pt>
    <dgm:pt modelId="{13E0B98B-660D-48C0-905E-186354EFDAA1}" type="sibTrans" cxnId="{F7697B75-0279-4BE9-949B-CE52DD04D4EF}">
      <dgm:prSet/>
      <dgm:spPr/>
      <dgm:t>
        <a:bodyPr/>
        <a:lstStyle/>
        <a:p>
          <a:endParaRPr lang="en-US"/>
        </a:p>
      </dgm:t>
    </dgm:pt>
    <dgm:pt modelId="{D78B995C-9980-4A40-9A52-1213AA0DDBEA}">
      <dgm:prSet/>
      <dgm:spPr/>
      <dgm:t>
        <a:bodyPr/>
        <a:lstStyle/>
        <a:p>
          <a:r>
            <a:rPr lang="en-US" dirty="0"/>
            <a:t>Improve access to and consumption of healthy foods.</a:t>
          </a:r>
        </a:p>
      </dgm:t>
    </dgm:pt>
    <dgm:pt modelId="{EAA0B913-6930-4374-AEBA-E825F8306BE9}" type="parTrans" cxnId="{16C48EA0-BA04-41B5-8B53-8B42385610BA}">
      <dgm:prSet/>
      <dgm:spPr/>
      <dgm:t>
        <a:bodyPr/>
        <a:lstStyle/>
        <a:p>
          <a:endParaRPr lang="en-US"/>
        </a:p>
      </dgm:t>
    </dgm:pt>
    <dgm:pt modelId="{306392B2-D723-45CD-947C-3D82613DBD76}" type="sibTrans" cxnId="{16C48EA0-BA04-41B5-8B53-8B42385610BA}">
      <dgm:prSet/>
      <dgm:spPr/>
      <dgm:t>
        <a:bodyPr/>
        <a:lstStyle/>
        <a:p>
          <a:endParaRPr lang="en-US"/>
        </a:p>
      </dgm:t>
    </dgm:pt>
    <dgm:pt modelId="{E7ABDF28-4DD9-4BF0-8A73-A0BACCDB74B0}">
      <dgm:prSet/>
      <dgm:spPr/>
      <dgm:t>
        <a:bodyPr/>
        <a:lstStyle/>
        <a:p>
          <a:r>
            <a:rPr lang="en-US" dirty="0"/>
            <a:t>Increase % of community at a healthy weight.</a:t>
          </a:r>
        </a:p>
      </dgm:t>
    </dgm:pt>
    <dgm:pt modelId="{39A2B93E-E898-467D-8CAC-C08680246C80}" type="parTrans" cxnId="{A221FB44-CE83-4F36-AE2C-78F87C35282E}">
      <dgm:prSet/>
      <dgm:spPr/>
      <dgm:t>
        <a:bodyPr/>
        <a:lstStyle/>
        <a:p>
          <a:endParaRPr lang="en-US"/>
        </a:p>
      </dgm:t>
    </dgm:pt>
    <dgm:pt modelId="{C3546618-BCDB-4266-A27C-29FD3AF862A0}" type="sibTrans" cxnId="{A221FB44-CE83-4F36-AE2C-78F87C35282E}">
      <dgm:prSet/>
      <dgm:spPr/>
      <dgm:t>
        <a:bodyPr/>
        <a:lstStyle/>
        <a:p>
          <a:endParaRPr lang="en-US"/>
        </a:p>
      </dgm:t>
    </dgm:pt>
    <dgm:pt modelId="{819AA179-D8C1-4B4C-9B64-40E7D4C1303C}">
      <dgm:prSet/>
      <dgm:spPr/>
      <dgm:t>
        <a:bodyPr/>
        <a:lstStyle/>
        <a:p>
          <a:r>
            <a:rPr lang="en-US"/>
            <a:t>Eliminate tobacco use and exposure to secondhand smoke.</a:t>
          </a:r>
        </a:p>
      </dgm:t>
    </dgm:pt>
    <dgm:pt modelId="{AB944665-601A-4167-87A1-04A4CFF8487B}" type="parTrans" cxnId="{F18508A5-4D4E-4C40-984E-BAAE5BC66FFB}">
      <dgm:prSet/>
      <dgm:spPr/>
      <dgm:t>
        <a:bodyPr/>
        <a:lstStyle/>
        <a:p>
          <a:endParaRPr lang="en-US"/>
        </a:p>
      </dgm:t>
    </dgm:pt>
    <dgm:pt modelId="{153F93B1-011D-4CCD-AE6B-D305C3DE0A72}" type="sibTrans" cxnId="{F18508A5-4D4E-4C40-984E-BAAE5BC66FFB}">
      <dgm:prSet/>
      <dgm:spPr/>
      <dgm:t>
        <a:bodyPr/>
        <a:lstStyle/>
        <a:p>
          <a:endParaRPr lang="en-US"/>
        </a:p>
      </dgm:t>
    </dgm:pt>
    <dgm:pt modelId="{7B11CF0B-64FE-45DA-81DE-86678DEAE3CB}">
      <dgm:prSet/>
      <dgm:spPr/>
      <dgm:t>
        <a:bodyPr/>
        <a:lstStyle/>
        <a:p>
          <a:pPr>
            <a:buFont typeface="Symbol" panose="05050102010706020507" pitchFamily="18" charset="2"/>
            <a:buChar char=""/>
          </a:pPr>
          <a:r>
            <a:rPr lang="en-US"/>
            <a:t>Improve outcomes for cardiac events.</a:t>
          </a:r>
        </a:p>
      </dgm:t>
    </dgm:pt>
    <dgm:pt modelId="{8FB06B3B-5EEF-4445-ADE2-3A9CA266BF7F}" type="parTrans" cxnId="{03B9D2F5-B574-49FA-B9EF-CD08D7AFD77F}">
      <dgm:prSet/>
      <dgm:spPr/>
      <dgm:t>
        <a:bodyPr/>
        <a:lstStyle/>
        <a:p>
          <a:endParaRPr lang="en-US"/>
        </a:p>
      </dgm:t>
    </dgm:pt>
    <dgm:pt modelId="{DD4CFC21-F3D6-4C53-AB67-141E8CF4E832}" type="sibTrans" cxnId="{03B9D2F5-B574-49FA-B9EF-CD08D7AFD77F}">
      <dgm:prSet/>
      <dgm:spPr/>
      <dgm:t>
        <a:bodyPr/>
        <a:lstStyle/>
        <a:p>
          <a:endParaRPr lang="en-US"/>
        </a:p>
      </dgm:t>
    </dgm:pt>
    <dgm:pt modelId="{FB76A861-E171-4230-AF23-8A5F1AC14885}">
      <dgm:prSet/>
      <dgm:spPr/>
      <dgm:t>
        <a:bodyPr/>
        <a:lstStyle/>
        <a:p>
          <a:r>
            <a:rPr lang="en-US"/>
            <a:t>Improve outcomes for stroke events.</a:t>
          </a:r>
        </a:p>
      </dgm:t>
    </dgm:pt>
    <dgm:pt modelId="{35533ED1-2368-4259-AF7C-F48B8A652D90}" type="parTrans" cxnId="{5310EB7D-C039-4C02-A314-60CDD1080D5E}">
      <dgm:prSet/>
      <dgm:spPr/>
      <dgm:t>
        <a:bodyPr/>
        <a:lstStyle/>
        <a:p>
          <a:endParaRPr lang="en-US"/>
        </a:p>
      </dgm:t>
    </dgm:pt>
    <dgm:pt modelId="{5A405215-7A86-4649-917D-7BDBFB68BAD6}" type="sibTrans" cxnId="{5310EB7D-C039-4C02-A314-60CDD1080D5E}">
      <dgm:prSet/>
      <dgm:spPr/>
      <dgm:t>
        <a:bodyPr/>
        <a:lstStyle/>
        <a:p>
          <a:endParaRPr lang="en-US"/>
        </a:p>
      </dgm:t>
    </dgm:pt>
    <dgm:pt modelId="{CBA2B1F7-6F4E-4369-BD40-5763AAB071BB}">
      <dgm:prSet/>
      <dgm:spPr/>
      <dgm:t>
        <a:bodyPr/>
        <a:lstStyle/>
        <a:p>
          <a:pPr>
            <a:buFont typeface="Symbol" panose="05050102010706020507" pitchFamily="18" charset="2"/>
            <a:buChar char=""/>
          </a:pPr>
          <a:r>
            <a:rPr lang="en-US" dirty="0"/>
            <a:t>Improve social determinants of health that contribute to  cardiovascular health.</a:t>
          </a:r>
        </a:p>
      </dgm:t>
    </dgm:pt>
    <dgm:pt modelId="{6FC2B5A3-F68C-4D58-A3C6-1FF4F51B179A}" type="parTrans" cxnId="{E0B66EF8-316F-41F8-89F3-CDAFF05A6B1F}">
      <dgm:prSet/>
      <dgm:spPr/>
      <dgm:t>
        <a:bodyPr/>
        <a:lstStyle/>
        <a:p>
          <a:endParaRPr lang="en-US"/>
        </a:p>
      </dgm:t>
    </dgm:pt>
    <dgm:pt modelId="{277DEF58-5792-47A1-BB7B-3DCD8AEB48F6}" type="sibTrans" cxnId="{E0B66EF8-316F-41F8-89F3-CDAFF05A6B1F}">
      <dgm:prSet/>
      <dgm:spPr/>
      <dgm:t>
        <a:bodyPr/>
        <a:lstStyle/>
        <a:p>
          <a:endParaRPr lang="en-US"/>
        </a:p>
      </dgm:t>
    </dgm:pt>
    <dgm:pt modelId="{1A405C72-A096-4279-AD36-9F89B5BD0F16}">
      <dgm:prSet/>
      <dgm:spPr/>
      <dgm:t>
        <a:bodyPr/>
        <a:lstStyle/>
        <a:p>
          <a:r>
            <a:rPr lang="en-US" dirty="0"/>
            <a:t>Identify and treat people at risk for high cholesterol.</a:t>
          </a:r>
        </a:p>
      </dgm:t>
    </dgm:pt>
    <dgm:pt modelId="{586596B9-89C4-462D-9E74-2E2D87F0FC05}" type="parTrans" cxnId="{A7F73140-FD53-427D-914D-0FE762D06319}">
      <dgm:prSet/>
      <dgm:spPr/>
      <dgm:t>
        <a:bodyPr/>
        <a:lstStyle/>
        <a:p>
          <a:endParaRPr lang="en-US"/>
        </a:p>
      </dgm:t>
    </dgm:pt>
    <dgm:pt modelId="{2F34E3C9-4F43-45A8-945C-78A7BE6F6885}" type="sibTrans" cxnId="{A7F73140-FD53-427D-914D-0FE762D06319}">
      <dgm:prSet/>
      <dgm:spPr/>
      <dgm:t>
        <a:bodyPr/>
        <a:lstStyle/>
        <a:p>
          <a:endParaRPr lang="en-US"/>
        </a:p>
      </dgm:t>
    </dgm:pt>
    <dgm:pt modelId="{047F4771-962A-49FC-92BE-FD2773BA1CC0}" type="pres">
      <dgm:prSet presAssocID="{D024CE2B-2DAB-4A32-8C71-E16EF8875CD0}" presName="diagram" presStyleCnt="0">
        <dgm:presLayoutVars>
          <dgm:dir/>
          <dgm:animLvl val="lvl"/>
          <dgm:resizeHandles val="exact"/>
        </dgm:presLayoutVars>
      </dgm:prSet>
      <dgm:spPr/>
    </dgm:pt>
    <dgm:pt modelId="{24325DD5-2A06-4DB1-91F7-4D4DCB532202}" type="pres">
      <dgm:prSet presAssocID="{08D5AC1C-5374-426A-AD0E-A4A0419C5D51}" presName="compNode" presStyleCnt="0"/>
      <dgm:spPr/>
    </dgm:pt>
    <dgm:pt modelId="{DB4386DD-AA97-4831-8804-6B77D97F492E}" type="pres">
      <dgm:prSet presAssocID="{08D5AC1C-5374-426A-AD0E-A4A0419C5D51}" presName="childRect" presStyleLbl="bgAcc1" presStyleIdx="0" presStyleCnt="10">
        <dgm:presLayoutVars>
          <dgm:bulletEnabled val="1"/>
        </dgm:presLayoutVars>
      </dgm:prSet>
      <dgm:spPr/>
    </dgm:pt>
    <dgm:pt modelId="{183DFE12-AAED-4CC5-B6DB-EE6CEA60C8F3}" type="pres">
      <dgm:prSet presAssocID="{08D5AC1C-5374-426A-AD0E-A4A0419C5D51}" presName="parentText" presStyleLbl="node1" presStyleIdx="0" presStyleCnt="0">
        <dgm:presLayoutVars>
          <dgm:chMax val="0"/>
          <dgm:bulletEnabled val="1"/>
        </dgm:presLayoutVars>
      </dgm:prSet>
      <dgm:spPr/>
    </dgm:pt>
    <dgm:pt modelId="{D4C63598-6F07-47A1-9893-1A9F0F1F7602}" type="pres">
      <dgm:prSet presAssocID="{08D5AC1C-5374-426A-AD0E-A4A0419C5D51}" presName="parentRect" presStyleLbl="alignNode1" presStyleIdx="0" presStyleCnt="10"/>
      <dgm:spPr/>
    </dgm:pt>
    <dgm:pt modelId="{5A2C253B-8E4B-4F35-8776-0166DD742C18}" type="pres">
      <dgm:prSet presAssocID="{08D5AC1C-5374-426A-AD0E-A4A0419C5D51}" presName="adorn" presStyleLbl="fgAccFollowNod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8000" r="-58000"/>
          </a:stretch>
        </a:blipFill>
      </dgm:spPr>
    </dgm:pt>
    <dgm:pt modelId="{418EFC0F-7339-403F-9590-03A16F5FFEEB}" type="pres">
      <dgm:prSet presAssocID="{FDB2ED5B-7CC5-4421-8557-27C481DE765C}" presName="sibTrans" presStyleLbl="sibTrans2D1" presStyleIdx="0" presStyleCnt="0"/>
      <dgm:spPr/>
    </dgm:pt>
    <dgm:pt modelId="{EF076EF1-3A44-419F-A8C9-D29589F216ED}" type="pres">
      <dgm:prSet presAssocID="{41BEA3B5-CD70-4CB9-8FAA-C24964BCCE26}" presName="compNode" presStyleCnt="0"/>
      <dgm:spPr/>
    </dgm:pt>
    <dgm:pt modelId="{40DAFAF1-DE62-40ED-A659-A6E72DE50964}" type="pres">
      <dgm:prSet presAssocID="{41BEA3B5-CD70-4CB9-8FAA-C24964BCCE26}" presName="childRect" presStyleLbl="bgAcc1" presStyleIdx="1" presStyleCnt="10">
        <dgm:presLayoutVars>
          <dgm:bulletEnabled val="1"/>
        </dgm:presLayoutVars>
      </dgm:prSet>
      <dgm:spPr/>
    </dgm:pt>
    <dgm:pt modelId="{22713E10-F82A-4F10-96C3-22AFA60B2C9A}" type="pres">
      <dgm:prSet presAssocID="{41BEA3B5-CD70-4CB9-8FAA-C24964BCCE26}" presName="parentText" presStyleLbl="node1" presStyleIdx="0" presStyleCnt="0">
        <dgm:presLayoutVars>
          <dgm:chMax val="0"/>
          <dgm:bulletEnabled val="1"/>
        </dgm:presLayoutVars>
      </dgm:prSet>
      <dgm:spPr/>
    </dgm:pt>
    <dgm:pt modelId="{04213252-8982-40EE-A9D1-29BD7638FC3B}" type="pres">
      <dgm:prSet presAssocID="{41BEA3B5-CD70-4CB9-8FAA-C24964BCCE26}" presName="parentRect" presStyleLbl="alignNode1" presStyleIdx="1" presStyleCnt="10"/>
      <dgm:spPr/>
    </dgm:pt>
    <dgm:pt modelId="{B7C0E3CD-B696-4D94-B5B2-F5876C91E1DE}" type="pres">
      <dgm:prSet presAssocID="{41BEA3B5-CD70-4CB9-8FAA-C24964BCCE26}" presName="adorn" presStyleLbl="fgAccFollowNod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A8B88D77-1221-47D8-BB4F-52559FB96BED}" type="pres">
      <dgm:prSet presAssocID="{D2136639-C744-4109-989F-096F9E8A1DF1}" presName="sibTrans" presStyleLbl="sibTrans2D1" presStyleIdx="0" presStyleCnt="0"/>
      <dgm:spPr/>
    </dgm:pt>
    <dgm:pt modelId="{4D6F5CC0-467E-4BD3-B9EA-D06C0713110E}" type="pres">
      <dgm:prSet presAssocID="{AC3D7474-74B4-4C2E-8188-BDCB8C9E2780}" presName="compNode" presStyleCnt="0"/>
      <dgm:spPr/>
    </dgm:pt>
    <dgm:pt modelId="{78752C0B-2C37-47C1-9B48-8627F89E5012}" type="pres">
      <dgm:prSet presAssocID="{AC3D7474-74B4-4C2E-8188-BDCB8C9E2780}" presName="childRect" presStyleLbl="bgAcc1" presStyleIdx="2" presStyleCnt="10">
        <dgm:presLayoutVars>
          <dgm:bulletEnabled val="1"/>
        </dgm:presLayoutVars>
      </dgm:prSet>
      <dgm:spPr/>
    </dgm:pt>
    <dgm:pt modelId="{6E368E6C-47B7-4BE3-8352-0578B99EFC29}" type="pres">
      <dgm:prSet presAssocID="{AC3D7474-74B4-4C2E-8188-BDCB8C9E2780}" presName="parentText" presStyleLbl="node1" presStyleIdx="0" presStyleCnt="0">
        <dgm:presLayoutVars>
          <dgm:chMax val="0"/>
          <dgm:bulletEnabled val="1"/>
        </dgm:presLayoutVars>
      </dgm:prSet>
      <dgm:spPr/>
    </dgm:pt>
    <dgm:pt modelId="{547E931C-7C6E-467A-B768-262D9AD42A04}" type="pres">
      <dgm:prSet presAssocID="{AC3D7474-74B4-4C2E-8188-BDCB8C9E2780}" presName="parentRect" presStyleLbl="alignNode1" presStyleIdx="2" presStyleCnt="10"/>
      <dgm:spPr/>
    </dgm:pt>
    <dgm:pt modelId="{B6F23ECE-C74A-4AC7-8E07-00D7F2AC8D40}" type="pres">
      <dgm:prSet presAssocID="{AC3D7474-74B4-4C2E-8188-BDCB8C9E2780}" presName="adorn" presStyleLbl="fgAccFollowNod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dgm:spPr>
    </dgm:pt>
    <dgm:pt modelId="{1DCBD1BB-185C-4822-A94C-8B524559A629}" type="pres">
      <dgm:prSet presAssocID="{28AB28E5-91E3-4644-ADA9-2E07F1384333}" presName="sibTrans" presStyleLbl="sibTrans2D1" presStyleIdx="0" presStyleCnt="0"/>
      <dgm:spPr/>
    </dgm:pt>
    <dgm:pt modelId="{B78847FD-4C63-43BA-8771-CBB009D995AA}" type="pres">
      <dgm:prSet presAssocID="{2471DA8C-EF9E-4A0D-9A7D-5E3C33698440}" presName="compNode" presStyleCnt="0"/>
      <dgm:spPr/>
    </dgm:pt>
    <dgm:pt modelId="{84949ABE-61BD-4347-BE87-5368AED5BE0C}" type="pres">
      <dgm:prSet presAssocID="{2471DA8C-EF9E-4A0D-9A7D-5E3C33698440}" presName="childRect" presStyleLbl="bgAcc1" presStyleIdx="3" presStyleCnt="10">
        <dgm:presLayoutVars>
          <dgm:bulletEnabled val="1"/>
        </dgm:presLayoutVars>
      </dgm:prSet>
      <dgm:spPr/>
    </dgm:pt>
    <dgm:pt modelId="{00B1F20D-8CAF-4685-BF14-FD95B6A3E4C1}" type="pres">
      <dgm:prSet presAssocID="{2471DA8C-EF9E-4A0D-9A7D-5E3C33698440}" presName="parentText" presStyleLbl="node1" presStyleIdx="0" presStyleCnt="0">
        <dgm:presLayoutVars>
          <dgm:chMax val="0"/>
          <dgm:bulletEnabled val="1"/>
        </dgm:presLayoutVars>
      </dgm:prSet>
      <dgm:spPr/>
    </dgm:pt>
    <dgm:pt modelId="{1045365C-09F7-447C-A485-4582F52DDCE3}" type="pres">
      <dgm:prSet presAssocID="{2471DA8C-EF9E-4A0D-9A7D-5E3C33698440}" presName="parentRect" presStyleLbl="alignNode1" presStyleIdx="3" presStyleCnt="10"/>
      <dgm:spPr/>
    </dgm:pt>
    <dgm:pt modelId="{154E5FF2-3CA6-4F2A-85B0-6E10F3BA5D02}" type="pres">
      <dgm:prSet presAssocID="{2471DA8C-EF9E-4A0D-9A7D-5E3C33698440}" presName="adorn" presStyleLbl="fgAccFollowNod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dgm:spPr>
    </dgm:pt>
    <dgm:pt modelId="{0A8DFC3A-A9D7-46E6-92E5-DB1D95F02BF2}" type="pres">
      <dgm:prSet presAssocID="{8173B150-7B27-4383-8832-1DC8F732CD39}" presName="sibTrans" presStyleLbl="sibTrans2D1" presStyleIdx="0" presStyleCnt="0"/>
      <dgm:spPr/>
    </dgm:pt>
    <dgm:pt modelId="{D4C4E269-BEFC-4F71-B620-CF3520280CC2}" type="pres">
      <dgm:prSet presAssocID="{2AE08123-D00A-49F1-B6BA-5CA99CB5C289}" presName="compNode" presStyleCnt="0"/>
      <dgm:spPr/>
    </dgm:pt>
    <dgm:pt modelId="{8518C3DE-BA81-4304-9FA5-E9C872987E85}" type="pres">
      <dgm:prSet presAssocID="{2AE08123-D00A-49F1-B6BA-5CA99CB5C289}" presName="childRect" presStyleLbl="bgAcc1" presStyleIdx="4" presStyleCnt="10">
        <dgm:presLayoutVars>
          <dgm:bulletEnabled val="1"/>
        </dgm:presLayoutVars>
      </dgm:prSet>
      <dgm:spPr/>
    </dgm:pt>
    <dgm:pt modelId="{070D9FFA-4648-420C-A5FC-E1499C780C22}" type="pres">
      <dgm:prSet presAssocID="{2AE08123-D00A-49F1-B6BA-5CA99CB5C289}" presName="parentText" presStyleLbl="node1" presStyleIdx="0" presStyleCnt="0">
        <dgm:presLayoutVars>
          <dgm:chMax val="0"/>
          <dgm:bulletEnabled val="1"/>
        </dgm:presLayoutVars>
      </dgm:prSet>
      <dgm:spPr/>
    </dgm:pt>
    <dgm:pt modelId="{99D58D01-E73C-4C67-A5E6-453FE1D56CEE}" type="pres">
      <dgm:prSet presAssocID="{2AE08123-D00A-49F1-B6BA-5CA99CB5C289}" presName="parentRect" presStyleLbl="alignNode1" presStyleIdx="4" presStyleCnt="10"/>
      <dgm:spPr/>
    </dgm:pt>
    <dgm:pt modelId="{70332CA8-B27E-488B-AD9F-BE41D33F7CD4}" type="pres">
      <dgm:prSet presAssocID="{2AE08123-D00A-49F1-B6BA-5CA99CB5C289}" presName="adorn" presStyleLbl="fgAccFollowNod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2F7715AE-7D19-4DD8-BED9-974C02297D3A}" type="pres">
      <dgm:prSet presAssocID="{3330AF50-649E-40A9-A433-6431B1890EC3}" presName="sibTrans" presStyleLbl="sibTrans2D1" presStyleIdx="0" presStyleCnt="0"/>
      <dgm:spPr/>
    </dgm:pt>
    <dgm:pt modelId="{21986625-695E-4B1F-96A5-2AD844CB1106}" type="pres">
      <dgm:prSet presAssocID="{BE3F3681-A530-46AD-A053-ADFEA51A6BB9}" presName="compNode" presStyleCnt="0"/>
      <dgm:spPr/>
    </dgm:pt>
    <dgm:pt modelId="{7A76A2E5-ADFB-45ED-A16B-8F74893CA948}" type="pres">
      <dgm:prSet presAssocID="{BE3F3681-A530-46AD-A053-ADFEA51A6BB9}" presName="childRect" presStyleLbl="bgAcc1" presStyleIdx="5" presStyleCnt="10">
        <dgm:presLayoutVars>
          <dgm:bulletEnabled val="1"/>
        </dgm:presLayoutVars>
      </dgm:prSet>
      <dgm:spPr/>
    </dgm:pt>
    <dgm:pt modelId="{8070259E-7083-4180-BE99-D6C317381F10}" type="pres">
      <dgm:prSet presAssocID="{BE3F3681-A530-46AD-A053-ADFEA51A6BB9}" presName="parentText" presStyleLbl="node1" presStyleIdx="0" presStyleCnt="0">
        <dgm:presLayoutVars>
          <dgm:chMax val="0"/>
          <dgm:bulletEnabled val="1"/>
        </dgm:presLayoutVars>
      </dgm:prSet>
      <dgm:spPr/>
    </dgm:pt>
    <dgm:pt modelId="{640ADDC1-0935-42B7-9D94-C0E9F8D95289}" type="pres">
      <dgm:prSet presAssocID="{BE3F3681-A530-46AD-A053-ADFEA51A6BB9}" presName="parentRect" presStyleLbl="alignNode1" presStyleIdx="5" presStyleCnt="10"/>
      <dgm:spPr/>
    </dgm:pt>
    <dgm:pt modelId="{06EA35C8-DFC8-44B7-9E9B-2423E95A5577}" type="pres">
      <dgm:prSet presAssocID="{BE3F3681-A530-46AD-A053-ADFEA51A6BB9}" presName="adorn" presStyleLbl="fgAccFollowNod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 b="-1000"/>
          </a:stretch>
        </a:blipFill>
      </dgm:spPr>
    </dgm:pt>
    <dgm:pt modelId="{701CEDF6-B740-4A5E-865E-60F2C53DB83F}" type="pres">
      <dgm:prSet presAssocID="{3C93FC53-2AB4-49E8-90F6-7E710C5DDFC2}" presName="sibTrans" presStyleLbl="sibTrans2D1" presStyleIdx="0" presStyleCnt="0"/>
      <dgm:spPr/>
    </dgm:pt>
    <dgm:pt modelId="{4581F7E3-33F0-4835-924E-9719C3593AE4}" type="pres">
      <dgm:prSet presAssocID="{449CC823-618A-4025-A4E1-9236DA23CF49}" presName="compNode" presStyleCnt="0"/>
      <dgm:spPr/>
    </dgm:pt>
    <dgm:pt modelId="{A45A0BCB-F2E6-44D6-8602-A74C30B66BFB}" type="pres">
      <dgm:prSet presAssocID="{449CC823-618A-4025-A4E1-9236DA23CF49}" presName="childRect" presStyleLbl="bgAcc1" presStyleIdx="6" presStyleCnt="10">
        <dgm:presLayoutVars>
          <dgm:bulletEnabled val="1"/>
        </dgm:presLayoutVars>
      </dgm:prSet>
      <dgm:spPr/>
    </dgm:pt>
    <dgm:pt modelId="{15A7DDF6-ABFB-40DC-8699-73B5AE9BB818}" type="pres">
      <dgm:prSet presAssocID="{449CC823-618A-4025-A4E1-9236DA23CF49}" presName="parentText" presStyleLbl="node1" presStyleIdx="0" presStyleCnt="0">
        <dgm:presLayoutVars>
          <dgm:chMax val="0"/>
          <dgm:bulletEnabled val="1"/>
        </dgm:presLayoutVars>
      </dgm:prSet>
      <dgm:spPr/>
    </dgm:pt>
    <dgm:pt modelId="{E3F73C12-FA0F-466D-9722-AB5CC7D76081}" type="pres">
      <dgm:prSet presAssocID="{449CC823-618A-4025-A4E1-9236DA23CF49}" presName="parentRect" presStyleLbl="alignNode1" presStyleIdx="6" presStyleCnt="10"/>
      <dgm:spPr/>
    </dgm:pt>
    <dgm:pt modelId="{A7C5FD55-1BB3-4F9F-998A-878696AB27D0}" type="pres">
      <dgm:prSet presAssocID="{449CC823-618A-4025-A4E1-9236DA23CF49}" presName="adorn" presStyleLbl="fgAccFollowNod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6EAB6DAD-09A3-4784-9BD1-E84B872D93FE}" type="pres">
      <dgm:prSet presAssocID="{5FEAFB7D-DA44-4CDB-B665-5478DDFE8055}" presName="sibTrans" presStyleLbl="sibTrans2D1" presStyleIdx="0" presStyleCnt="0"/>
      <dgm:spPr/>
    </dgm:pt>
    <dgm:pt modelId="{401CC526-BC72-4D02-82F7-B9D3E6BB242D}" type="pres">
      <dgm:prSet presAssocID="{E8F00332-8114-469B-9187-F5FD97708428}" presName="compNode" presStyleCnt="0"/>
      <dgm:spPr/>
    </dgm:pt>
    <dgm:pt modelId="{48047200-A538-441F-8706-C6ABA68B06DA}" type="pres">
      <dgm:prSet presAssocID="{E8F00332-8114-469B-9187-F5FD97708428}" presName="childRect" presStyleLbl="bgAcc1" presStyleIdx="7" presStyleCnt="10">
        <dgm:presLayoutVars>
          <dgm:bulletEnabled val="1"/>
        </dgm:presLayoutVars>
      </dgm:prSet>
      <dgm:spPr/>
    </dgm:pt>
    <dgm:pt modelId="{C5A69655-B15B-4B4E-BE92-F2DC5546CBA2}" type="pres">
      <dgm:prSet presAssocID="{E8F00332-8114-469B-9187-F5FD97708428}" presName="parentText" presStyleLbl="node1" presStyleIdx="0" presStyleCnt="0">
        <dgm:presLayoutVars>
          <dgm:chMax val="0"/>
          <dgm:bulletEnabled val="1"/>
        </dgm:presLayoutVars>
      </dgm:prSet>
      <dgm:spPr/>
    </dgm:pt>
    <dgm:pt modelId="{71897876-F269-4B0C-A9D5-4A4B35A2C795}" type="pres">
      <dgm:prSet presAssocID="{E8F00332-8114-469B-9187-F5FD97708428}" presName="parentRect" presStyleLbl="alignNode1" presStyleIdx="7" presStyleCnt="10"/>
      <dgm:spPr/>
    </dgm:pt>
    <dgm:pt modelId="{79B7B387-0E50-413E-A62B-5C4FFFB9F9E5}" type="pres">
      <dgm:prSet presAssocID="{E8F00332-8114-469B-9187-F5FD97708428}" presName="adorn" presStyleLbl="fgAccFollowNod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C6A8793F-ED8C-4278-820C-73B6948666CF}" type="pres">
      <dgm:prSet presAssocID="{F13AE748-55B8-41F1-AFD9-D50BBFDAAA67}" presName="sibTrans" presStyleLbl="sibTrans2D1" presStyleIdx="0" presStyleCnt="0"/>
      <dgm:spPr/>
    </dgm:pt>
    <dgm:pt modelId="{5BE4A249-7560-46A9-8989-30FF4892FC8F}" type="pres">
      <dgm:prSet presAssocID="{A615F5B0-77FA-4A76-B556-8AB39C498F65}" presName="compNode" presStyleCnt="0"/>
      <dgm:spPr/>
    </dgm:pt>
    <dgm:pt modelId="{18488F17-ADD0-4155-8B2B-87B43C91A59D}" type="pres">
      <dgm:prSet presAssocID="{A615F5B0-77FA-4A76-B556-8AB39C498F65}" presName="childRect" presStyleLbl="bgAcc1" presStyleIdx="8" presStyleCnt="10">
        <dgm:presLayoutVars>
          <dgm:bulletEnabled val="1"/>
        </dgm:presLayoutVars>
      </dgm:prSet>
      <dgm:spPr/>
    </dgm:pt>
    <dgm:pt modelId="{9E8BE6AC-E132-4D48-9DA5-CCA02948AF58}" type="pres">
      <dgm:prSet presAssocID="{A615F5B0-77FA-4A76-B556-8AB39C498F65}" presName="parentText" presStyleLbl="node1" presStyleIdx="0" presStyleCnt="0">
        <dgm:presLayoutVars>
          <dgm:chMax val="0"/>
          <dgm:bulletEnabled val="1"/>
        </dgm:presLayoutVars>
      </dgm:prSet>
      <dgm:spPr/>
    </dgm:pt>
    <dgm:pt modelId="{571DC40A-D02F-4B7B-8A0B-610D1B2A0509}" type="pres">
      <dgm:prSet presAssocID="{A615F5B0-77FA-4A76-B556-8AB39C498F65}" presName="parentRect" presStyleLbl="alignNode1" presStyleIdx="8" presStyleCnt="10"/>
      <dgm:spPr/>
    </dgm:pt>
    <dgm:pt modelId="{E14D7AA2-8BAB-4119-9E8C-A61DB6DE0519}" type="pres">
      <dgm:prSet presAssocID="{A615F5B0-77FA-4A76-B556-8AB39C498F65}" presName="adorn" presStyleLbl="fgAccFollowNode1"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dgm:spPr>
    </dgm:pt>
    <dgm:pt modelId="{3D2DF5C5-1A8E-4395-942B-D19D96B41C0F}" type="pres">
      <dgm:prSet presAssocID="{84449A66-F921-49CD-A2C6-12585F1494FD}" presName="sibTrans" presStyleLbl="sibTrans2D1" presStyleIdx="0" presStyleCnt="0"/>
      <dgm:spPr/>
    </dgm:pt>
    <dgm:pt modelId="{D3EBC95C-F8E7-441D-A7F8-00CF0ED925C1}" type="pres">
      <dgm:prSet presAssocID="{BC3F27CA-8F93-435F-9EEF-CC1B312EBF94}" presName="compNode" presStyleCnt="0"/>
      <dgm:spPr/>
    </dgm:pt>
    <dgm:pt modelId="{DE65DE61-880C-43FE-B95D-7D658A7FEE69}" type="pres">
      <dgm:prSet presAssocID="{BC3F27CA-8F93-435F-9EEF-CC1B312EBF94}" presName="childRect" presStyleLbl="bgAcc1" presStyleIdx="9" presStyleCnt="10">
        <dgm:presLayoutVars>
          <dgm:bulletEnabled val="1"/>
        </dgm:presLayoutVars>
      </dgm:prSet>
      <dgm:spPr/>
    </dgm:pt>
    <dgm:pt modelId="{471ECAA4-8693-44B8-8319-45E96BFDCC1F}" type="pres">
      <dgm:prSet presAssocID="{BC3F27CA-8F93-435F-9EEF-CC1B312EBF94}" presName="parentText" presStyleLbl="node1" presStyleIdx="0" presStyleCnt="0">
        <dgm:presLayoutVars>
          <dgm:chMax val="0"/>
          <dgm:bulletEnabled val="1"/>
        </dgm:presLayoutVars>
      </dgm:prSet>
      <dgm:spPr/>
    </dgm:pt>
    <dgm:pt modelId="{30C68AF7-D9A5-4AE7-9EE5-DFEE9804E93F}" type="pres">
      <dgm:prSet presAssocID="{BC3F27CA-8F93-435F-9EEF-CC1B312EBF94}" presName="parentRect" presStyleLbl="alignNode1" presStyleIdx="9" presStyleCnt="10"/>
      <dgm:spPr/>
    </dgm:pt>
    <dgm:pt modelId="{44DD3FCD-83CA-4C78-9B45-75B619A3A53F}" type="pres">
      <dgm:prSet presAssocID="{BC3F27CA-8F93-435F-9EEF-CC1B312EBF94}" presName="adorn" presStyleLbl="fgAccFollowNod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7000" r="-17000"/>
          </a:stretch>
        </a:blipFill>
      </dgm:spPr>
    </dgm:pt>
  </dgm:ptLst>
  <dgm:cxnLst>
    <dgm:cxn modelId="{274B4301-2342-44F7-B75D-763466E2E819}" type="presOf" srcId="{449CC823-618A-4025-A4E1-9236DA23CF49}" destId="{15A7DDF6-ABFB-40DC-8699-73B5AE9BB818}" srcOrd="0" destOrd="0" presId="urn:microsoft.com/office/officeart/2005/8/layout/bList2"/>
    <dgm:cxn modelId="{447C7E1D-EEAB-499A-8BEC-398666EB8153}" type="presOf" srcId="{E8F00332-8114-469B-9187-F5FD97708428}" destId="{C5A69655-B15B-4B4E-BE92-F2DC5546CBA2}" srcOrd="0" destOrd="0" presId="urn:microsoft.com/office/officeart/2005/8/layout/bList2"/>
    <dgm:cxn modelId="{FE17012D-E853-4884-AD51-D5B08FBC75A6}" srcId="{D024CE2B-2DAB-4A32-8C71-E16EF8875CD0}" destId="{08D5AC1C-5374-426A-AD0E-A4A0419C5D51}" srcOrd="0" destOrd="0" parTransId="{D4882AEE-D9B8-4D00-893B-556F42898319}" sibTransId="{FDB2ED5B-7CC5-4421-8557-27C481DE765C}"/>
    <dgm:cxn modelId="{8EE0962D-5E6B-4B9C-BDA7-4D87097F4638}" type="presOf" srcId="{AC3D7474-74B4-4C2E-8188-BDCB8C9E2780}" destId="{547E931C-7C6E-467A-B768-262D9AD42A04}" srcOrd="1" destOrd="0" presId="urn:microsoft.com/office/officeart/2005/8/layout/bList2"/>
    <dgm:cxn modelId="{BFD8B530-FFBA-40B2-A08E-D5B2CABABE77}" type="presOf" srcId="{2AE08123-D00A-49F1-B6BA-5CA99CB5C289}" destId="{99D58D01-E73C-4C67-A5E6-453FE1D56CEE}" srcOrd="1" destOrd="0" presId="urn:microsoft.com/office/officeart/2005/8/layout/bList2"/>
    <dgm:cxn modelId="{8BAFDF3C-BFF3-4031-A0B8-60952DDCAFFA}" type="presOf" srcId="{BE3F3681-A530-46AD-A053-ADFEA51A6BB9}" destId="{8070259E-7083-4180-BE99-D6C317381F10}" srcOrd="0" destOrd="0" presId="urn:microsoft.com/office/officeart/2005/8/layout/bList2"/>
    <dgm:cxn modelId="{A7F73140-FD53-427D-914D-0FE762D06319}" srcId="{41BEA3B5-CD70-4CB9-8FAA-C24964BCCE26}" destId="{1A405C72-A096-4279-AD36-9F89B5BD0F16}" srcOrd="0" destOrd="0" parTransId="{586596B9-89C4-462D-9E74-2E2D87F0FC05}" sibTransId="{2F34E3C9-4F43-45A8-945C-78A7BE6F6885}"/>
    <dgm:cxn modelId="{E7CE2261-41EC-47C5-9430-63A1FDCD130D}" srcId="{D024CE2B-2DAB-4A32-8C71-E16EF8875CD0}" destId="{41BEA3B5-CD70-4CB9-8FAA-C24964BCCE26}" srcOrd="1" destOrd="0" parTransId="{49197A25-61A9-4432-BAAC-4C527F359238}" sibTransId="{D2136639-C744-4109-989F-096F9E8A1DF1}"/>
    <dgm:cxn modelId="{9A3F6A41-F2AE-4B7E-B9AD-703C6B3C059A}" type="presOf" srcId="{5FEAFB7D-DA44-4CDB-B665-5478DDFE8055}" destId="{6EAB6DAD-09A3-4784-9BD1-E84B872D93FE}" srcOrd="0" destOrd="0" presId="urn:microsoft.com/office/officeart/2005/8/layout/bList2"/>
    <dgm:cxn modelId="{7952CB62-5539-41C5-9F54-800A48E7709D}" type="presOf" srcId="{FDB2ED5B-7CC5-4421-8557-27C481DE765C}" destId="{418EFC0F-7339-403F-9590-03A16F5FFEEB}" srcOrd="0" destOrd="0" presId="urn:microsoft.com/office/officeart/2005/8/layout/bList2"/>
    <dgm:cxn modelId="{DA9D8663-A0E3-4312-A6F4-296EB72589E3}" srcId="{D024CE2B-2DAB-4A32-8C71-E16EF8875CD0}" destId="{449CC823-618A-4025-A4E1-9236DA23CF49}" srcOrd="6" destOrd="0" parTransId="{3C24AA2F-4C73-4B17-BE1B-9527B153762E}" sibTransId="{5FEAFB7D-DA44-4CDB-B665-5478DDFE8055}"/>
    <dgm:cxn modelId="{A221FB44-CE83-4F36-AE2C-78F87C35282E}" srcId="{BE3F3681-A530-46AD-A053-ADFEA51A6BB9}" destId="{E7ABDF28-4DD9-4BF0-8A73-A0BACCDB74B0}" srcOrd="0" destOrd="0" parTransId="{39A2B93E-E898-467D-8CAC-C08680246C80}" sibTransId="{C3546618-BCDB-4266-A27C-29FD3AF862A0}"/>
    <dgm:cxn modelId="{C367BA65-DC8A-419F-89BA-C4444289A9DA}" srcId="{AC3D7474-74B4-4C2E-8188-BDCB8C9E2780}" destId="{A381E647-0D3A-43EF-95CF-4E19484FFD2C}" srcOrd="0" destOrd="0" parTransId="{7F4ED532-F895-48BE-AECC-CB757FBB6F15}" sibTransId="{E82401E7-2F00-4EFF-8035-030331F2C5DE}"/>
    <dgm:cxn modelId="{37E5C366-DAD8-4262-8F17-47BD626933E5}" type="presOf" srcId="{2AE08123-D00A-49F1-B6BA-5CA99CB5C289}" destId="{070D9FFA-4648-420C-A5FC-E1499C780C22}" srcOrd="0" destOrd="0" presId="urn:microsoft.com/office/officeart/2005/8/layout/bList2"/>
    <dgm:cxn modelId="{7612A048-6053-465C-A4CD-274252BCE505}" srcId="{D024CE2B-2DAB-4A32-8C71-E16EF8875CD0}" destId="{2471DA8C-EF9E-4A0D-9A7D-5E3C33698440}" srcOrd="3" destOrd="0" parTransId="{3B98C23C-EF61-4FE0-BAA9-43C607FB9B64}" sibTransId="{8173B150-7B27-4383-8832-1DC8F732CD39}"/>
    <dgm:cxn modelId="{30E1846A-86CA-4845-B9E9-1C8E2272170F}" srcId="{D024CE2B-2DAB-4A32-8C71-E16EF8875CD0}" destId="{BE3F3681-A530-46AD-A053-ADFEA51A6BB9}" srcOrd="5" destOrd="0" parTransId="{46EBFE97-CC38-4A8C-BC78-F2966B4F238D}" sibTransId="{3C93FC53-2AB4-49E8-90F6-7E710C5DDFC2}"/>
    <dgm:cxn modelId="{45E2D46A-A75C-4C5E-AE4B-62F1C9C28612}" type="presOf" srcId="{08D5AC1C-5374-426A-AD0E-A4A0419C5D51}" destId="{183DFE12-AAED-4CC5-B6DB-EE6CEA60C8F3}" srcOrd="0" destOrd="0" presId="urn:microsoft.com/office/officeart/2005/8/layout/bList2"/>
    <dgm:cxn modelId="{9914284E-4B27-4BD8-8D10-F4324C210199}" srcId="{D024CE2B-2DAB-4A32-8C71-E16EF8875CD0}" destId="{BC3F27CA-8F93-435F-9EEF-CC1B312EBF94}" srcOrd="9" destOrd="0" parTransId="{D39F3588-230C-4665-961E-BC886B73F40B}" sibTransId="{FC2D2AD3-3547-4F9B-9184-111FAA1C2230}"/>
    <dgm:cxn modelId="{11255D72-9654-4908-B8C6-26E8541036AD}" type="presOf" srcId="{3C93FC53-2AB4-49E8-90F6-7E710C5DDFC2}" destId="{701CEDF6-B740-4A5E-865E-60F2C53DB83F}" srcOrd="0" destOrd="0" presId="urn:microsoft.com/office/officeart/2005/8/layout/bList2"/>
    <dgm:cxn modelId="{F7697B75-0279-4BE9-949B-CE52DD04D4EF}" srcId="{2471DA8C-EF9E-4A0D-9A7D-5E3C33698440}" destId="{A2989F3D-6C9D-4424-BD79-0A29614179BD}" srcOrd="0" destOrd="0" parTransId="{F7AC875C-04B7-45E3-A914-3F6B9B03F5BD}" sibTransId="{13E0B98B-660D-48C0-905E-186354EFDAA1}"/>
    <dgm:cxn modelId="{BD182F76-9292-4CF5-9D02-BF68C8A99762}" type="presOf" srcId="{A381E647-0D3A-43EF-95CF-4E19484FFD2C}" destId="{78752C0B-2C37-47C1-9B48-8627F89E5012}" srcOrd="0" destOrd="0" presId="urn:microsoft.com/office/officeart/2005/8/layout/bList2"/>
    <dgm:cxn modelId="{B742A876-76A3-4DAD-A919-31F35CCDAC39}" type="presOf" srcId="{D78B995C-9980-4A40-9A52-1213AA0DDBEA}" destId="{8518C3DE-BA81-4304-9FA5-E9C872987E85}" srcOrd="0" destOrd="0" presId="urn:microsoft.com/office/officeart/2005/8/layout/bList2"/>
    <dgm:cxn modelId="{9D9BDE58-5EFD-4A3B-9D86-80251276F41B}" type="presOf" srcId="{FB76A861-E171-4230-AF23-8A5F1AC14885}" destId="{18488F17-ADD0-4155-8B2B-87B43C91A59D}" srcOrd="0" destOrd="0" presId="urn:microsoft.com/office/officeart/2005/8/layout/bList2"/>
    <dgm:cxn modelId="{5310EB7D-C039-4C02-A314-60CDD1080D5E}" srcId="{A615F5B0-77FA-4A76-B556-8AB39C498F65}" destId="{FB76A861-E171-4230-AF23-8A5F1AC14885}" srcOrd="0" destOrd="0" parTransId="{35533ED1-2368-4259-AF7C-F48B8A652D90}" sibTransId="{5A405215-7A86-4649-917D-7BDBFB68BAD6}"/>
    <dgm:cxn modelId="{6786BD80-E4CA-4A9E-826B-EDCDA1D57664}" type="presOf" srcId="{A615F5B0-77FA-4A76-B556-8AB39C498F65}" destId="{9E8BE6AC-E132-4D48-9DA5-CCA02948AF58}" srcOrd="0" destOrd="0" presId="urn:microsoft.com/office/officeart/2005/8/layout/bList2"/>
    <dgm:cxn modelId="{8B276587-0BAC-4D2E-8D35-F34290DD479B}" type="presOf" srcId="{E7ABDF28-4DD9-4BF0-8A73-A0BACCDB74B0}" destId="{7A76A2E5-ADFB-45ED-A16B-8F74893CA948}" srcOrd="0" destOrd="0" presId="urn:microsoft.com/office/officeart/2005/8/layout/bList2"/>
    <dgm:cxn modelId="{669A4189-756B-4562-BBC0-76DA449B51B9}" type="presOf" srcId="{BC3F27CA-8F93-435F-9EEF-CC1B312EBF94}" destId="{30C68AF7-D9A5-4AE7-9EE5-DFEE9804E93F}" srcOrd="1" destOrd="0" presId="urn:microsoft.com/office/officeart/2005/8/layout/bList2"/>
    <dgm:cxn modelId="{A2D61D8E-07DF-47AA-8E5F-601DB2049C4B}" type="presOf" srcId="{84449A66-F921-49CD-A2C6-12585F1494FD}" destId="{3D2DF5C5-1A8E-4395-942B-D19D96B41C0F}" srcOrd="0" destOrd="0" presId="urn:microsoft.com/office/officeart/2005/8/layout/bList2"/>
    <dgm:cxn modelId="{8D6FD698-150E-4AB2-9603-A459EB549F62}" type="presOf" srcId="{6E0CD72D-1935-4F7D-B64E-D070A1BF7772}" destId="{DB4386DD-AA97-4831-8804-6B77D97F492E}" srcOrd="0" destOrd="0" presId="urn:microsoft.com/office/officeart/2005/8/layout/bList2"/>
    <dgm:cxn modelId="{CDB52C99-0EB2-4F22-9D0F-86B0197549E0}" type="presOf" srcId="{7B11CF0B-64FE-45DA-81DE-86678DEAE3CB}" destId="{48047200-A538-441F-8706-C6ABA68B06DA}" srcOrd="0" destOrd="0" presId="urn:microsoft.com/office/officeart/2005/8/layout/bList2"/>
    <dgm:cxn modelId="{FA9E199C-1144-4C3C-9827-8C64E18657FE}" type="presOf" srcId="{41BEA3B5-CD70-4CB9-8FAA-C24964BCCE26}" destId="{04213252-8982-40EE-A9D1-29BD7638FC3B}" srcOrd="1" destOrd="0" presId="urn:microsoft.com/office/officeart/2005/8/layout/bList2"/>
    <dgm:cxn modelId="{16C48EA0-BA04-41B5-8B53-8B42385610BA}" srcId="{2AE08123-D00A-49F1-B6BA-5CA99CB5C289}" destId="{D78B995C-9980-4A40-9A52-1213AA0DDBEA}" srcOrd="0" destOrd="0" parTransId="{EAA0B913-6930-4374-AEBA-E825F8306BE9}" sibTransId="{306392B2-D723-45CD-947C-3D82613DBD76}"/>
    <dgm:cxn modelId="{529DFFA1-C252-413D-BAA3-7A828FC54FA0}" type="presOf" srcId="{CBA2B1F7-6F4E-4369-BD40-5763AAB071BB}" destId="{DE65DE61-880C-43FE-B95D-7D658A7FEE69}" srcOrd="0" destOrd="0" presId="urn:microsoft.com/office/officeart/2005/8/layout/bList2"/>
    <dgm:cxn modelId="{F18508A5-4D4E-4C40-984E-BAAE5BC66FFB}" srcId="{449CC823-618A-4025-A4E1-9236DA23CF49}" destId="{819AA179-D8C1-4B4C-9B64-40E7D4C1303C}" srcOrd="0" destOrd="0" parTransId="{AB944665-601A-4167-87A1-04A4CFF8487B}" sibTransId="{153F93B1-011D-4CCD-AE6B-D305C3DE0A72}"/>
    <dgm:cxn modelId="{33A715A6-D419-4592-812F-E5B1AC7A98E4}" type="presOf" srcId="{BE3F3681-A530-46AD-A053-ADFEA51A6BB9}" destId="{640ADDC1-0935-42B7-9D94-C0E9F8D95289}" srcOrd="1" destOrd="0" presId="urn:microsoft.com/office/officeart/2005/8/layout/bList2"/>
    <dgm:cxn modelId="{015CE1A7-9A8E-4857-BDBE-2EE855DFD3EA}" type="presOf" srcId="{2471DA8C-EF9E-4A0D-9A7D-5E3C33698440}" destId="{00B1F20D-8CAF-4685-BF14-FD95B6A3E4C1}" srcOrd="0" destOrd="0" presId="urn:microsoft.com/office/officeart/2005/8/layout/bList2"/>
    <dgm:cxn modelId="{74D934AA-52AC-4C9F-B136-26D16457F6F0}" type="presOf" srcId="{08D5AC1C-5374-426A-AD0E-A4A0419C5D51}" destId="{D4C63598-6F07-47A1-9893-1A9F0F1F7602}" srcOrd="1" destOrd="0" presId="urn:microsoft.com/office/officeart/2005/8/layout/bList2"/>
    <dgm:cxn modelId="{F0508EAF-56EF-41BF-A9E8-E1271432DCBE}" type="presOf" srcId="{F13AE748-55B8-41F1-AFD9-D50BBFDAAA67}" destId="{C6A8793F-ED8C-4278-820C-73B6948666CF}" srcOrd="0" destOrd="0" presId="urn:microsoft.com/office/officeart/2005/8/layout/bList2"/>
    <dgm:cxn modelId="{FEE85FB0-BC33-49AF-AE44-E76F1CA9D8AC}" type="presOf" srcId="{8173B150-7B27-4383-8832-1DC8F732CD39}" destId="{0A8DFC3A-A9D7-46E6-92E5-DB1D95F02BF2}" srcOrd="0" destOrd="0" presId="urn:microsoft.com/office/officeart/2005/8/layout/bList2"/>
    <dgm:cxn modelId="{134136B9-B3BE-47E7-9DD9-283DBEF9BF39}" type="presOf" srcId="{28AB28E5-91E3-4644-ADA9-2E07F1384333}" destId="{1DCBD1BB-185C-4822-A94C-8B524559A629}" srcOrd="0" destOrd="0" presId="urn:microsoft.com/office/officeart/2005/8/layout/bList2"/>
    <dgm:cxn modelId="{BD8B11C1-0E51-49AC-B6E6-9FEF4D09D2C7}" type="presOf" srcId="{1A405C72-A096-4279-AD36-9F89B5BD0F16}" destId="{40DAFAF1-DE62-40ED-A659-A6E72DE50964}" srcOrd="0" destOrd="0" presId="urn:microsoft.com/office/officeart/2005/8/layout/bList2"/>
    <dgm:cxn modelId="{67B729CA-DA5E-4439-ACFB-7556C3DE8572}" type="presOf" srcId="{819AA179-D8C1-4B4C-9B64-40E7D4C1303C}" destId="{A45A0BCB-F2E6-44D6-8602-A74C30B66BFB}" srcOrd="0" destOrd="0" presId="urn:microsoft.com/office/officeart/2005/8/layout/bList2"/>
    <dgm:cxn modelId="{B9B3A0CF-F6B2-4511-95F8-B9E424084411}" type="presOf" srcId="{AC3D7474-74B4-4C2E-8188-BDCB8C9E2780}" destId="{6E368E6C-47B7-4BE3-8352-0578B99EFC29}" srcOrd="0" destOrd="0" presId="urn:microsoft.com/office/officeart/2005/8/layout/bList2"/>
    <dgm:cxn modelId="{1A5161D7-8BF8-454A-A3D3-6152F8847CEA}" type="presOf" srcId="{D024CE2B-2DAB-4A32-8C71-E16EF8875CD0}" destId="{047F4771-962A-49FC-92BE-FD2773BA1CC0}" srcOrd="0" destOrd="0" presId="urn:microsoft.com/office/officeart/2005/8/layout/bList2"/>
    <dgm:cxn modelId="{5E2276DB-42A4-459F-9D90-1F2FB6025A52}" type="presOf" srcId="{2471DA8C-EF9E-4A0D-9A7D-5E3C33698440}" destId="{1045365C-09F7-447C-A485-4582F52DDCE3}" srcOrd="1" destOrd="0" presId="urn:microsoft.com/office/officeart/2005/8/layout/bList2"/>
    <dgm:cxn modelId="{9EEFC4DD-B4F7-488B-BCED-7A9A1C1ED8E7}" srcId="{D024CE2B-2DAB-4A32-8C71-E16EF8875CD0}" destId="{A615F5B0-77FA-4A76-B556-8AB39C498F65}" srcOrd="8" destOrd="0" parTransId="{CA7C7C8F-D08F-436A-BA1B-1274F692EACA}" sibTransId="{84449A66-F921-49CD-A2C6-12585F1494FD}"/>
    <dgm:cxn modelId="{A58146DE-A5FC-4A26-BE42-7A9CA5DB2A7C}" srcId="{D024CE2B-2DAB-4A32-8C71-E16EF8875CD0}" destId="{AC3D7474-74B4-4C2E-8188-BDCB8C9E2780}" srcOrd="2" destOrd="0" parTransId="{C19414DA-229C-4659-871D-A985D6933EFB}" sibTransId="{28AB28E5-91E3-4644-ADA9-2E07F1384333}"/>
    <dgm:cxn modelId="{83DB3FE3-C0BA-4B8E-87C9-08A9BE03F3AF}" srcId="{D024CE2B-2DAB-4A32-8C71-E16EF8875CD0}" destId="{E8F00332-8114-469B-9187-F5FD97708428}" srcOrd="7" destOrd="0" parTransId="{B9239248-B15A-4E82-84C5-F1AC8124BC4E}" sibTransId="{F13AE748-55B8-41F1-AFD9-D50BBFDAAA67}"/>
    <dgm:cxn modelId="{A17B0DE7-0B1E-4CF3-B12A-A7B1CCAF3E00}" type="presOf" srcId="{A2989F3D-6C9D-4424-BD79-0A29614179BD}" destId="{84949ABE-61BD-4347-BE87-5368AED5BE0C}" srcOrd="0" destOrd="0" presId="urn:microsoft.com/office/officeart/2005/8/layout/bList2"/>
    <dgm:cxn modelId="{E40659E9-5DE3-4F67-B938-4A0B1F5F6BF5}" type="presOf" srcId="{41BEA3B5-CD70-4CB9-8FAA-C24964BCCE26}" destId="{22713E10-F82A-4F10-96C3-22AFA60B2C9A}" srcOrd="0" destOrd="0" presId="urn:microsoft.com/office/officeart/2005/8/layout/bList2"/>
    <dgm:cxn modelId="{138233EF-EDBE-4607-9AC6-7D0C79070EEC}" type="presOf" srcId="{A615F5B0-77FA-4A76-B556-8AB39C498F65}" destId="{571DC40A-D02F-4B7B-8A0B-610D1B2A0509}" srcOrd="1" destOrd="0" presId="urn:microsoft.com/office/officeart/2005/8/layout/bList2"/>
    <dgm:cxn modelId="{EB2D8BF1-F552-42DB-B633-58AEB1FAAB59}" type="presOf" srcId="{3330AF50-649E-40A9-A433-6431B1890EC3}" destId="{2F7715AE-7D19-4DD8-BED9-974C02297D3A}" srcOrd="0" destOrd="0" presId="urn:microsoft.com/office/officeart/2005/8/layout/bList2"/>
    <dgm:cxn modelId="{135CBFF4-F79B-4430-AE88-110B6FE35E54}" srcId="{D024CE2B-2DAB-4A32-8C71-E16EF8875CD0}" destId="{2AE08123-D00A-49F1-B6BA-5CA99CB5C289}" srcOrd="4" destOrd="0" parTransId="{1CC8C67B-D046-4AFD-9044-B64FB542E5CA}" sibTransId="{3330AF50-649E-40A9-A433-6431B1890EC3}"/>
    <dgm:cxn modelId="{62A7E5F4-F1D0-4D8B-A90A-7D4F40E1E246}" type="presOf" srcId="{BC3F27CA-8F93-435F-9EEF-CC1B312EBF94}" destId="{471ECAA4-8693-44B8-8319-45E96BFDCC1F}" srcOrd="0" destOrd="0" presId="urn:microsoft.com/office/officeart/2005/8/layout/bList2"/>
    <dgm:cxn modelId="{03B9D2F5-B574-49FA-B9EF-CD08D7AFD77F}" srcId="{E8F00332-8114-469B-9187-F5FD97708428}" destId="{7B11CF0B-64FE-45DA-81DE-86678DEAE3CB}" srcOrd="0" destOrd="0" parTransId="{8FB06B3B-5EEF-4445-ADE2-3A9CA266BF7F}" sibTransId="{DD4CFC21-F3D6-4C53-AB67-141E8CF4E832}"/>
    <dgm:cxn modelId="{27BB6DF7-36C4-439A-8FD3-61C3490BA4F5}" type="presOf" srcId="{E8F00332-8114-469B-9187-F5FD97708428}" destId="{71897876-F269-4B0C-A9D5-4A4B35A2C795}" srcOrd="1" destOrd="0" presId="urn:microsoft.com/office/officeart/2005/8/layout/bList2"/>
    <dgm:cxn modelId="{E0B66EF8-316F-41F8-89F3-CDAFF05A6B1F}" srcId="{BC3F27CA-8F93-435F-9EEF-CC1B312EBF94}" destId="{CBA2B1F7-6F4E-4369-BD40-5763AAB071BB}" srcOrd="0" destOrd="0" parTransId="{6FC2B5A3-F68C-4D58-A3C6-1FF4F51B179A}" sibTransId="{277DEF58-5792-47A1-BB7B-3DCD8AEB48F6}"/>
    <dgm:cxn modelId="{B4FD9EF8-336E-48A8-9A78-3B937BA8CEDD}" srcId="{08D5AC1C-5374-426A-AD0E-A4A0419C5D51}" destId="{6E0CD72D-1935-4F7D-B64E-D070A1BF7772}" srcOrd="0" destOrd="0" parTransId="{968FE354-1FFA-4476-991D-5CDD412F8B93}" sibTransId="{CC386A2F-E5F5-4AE6-AD8A-FD25F77909D6}"/>
    <dgm:cxn modelId="{35AF54FE-B422-49B8-B9CF-D9303C093AEC}" type="presOf" srcId="{449CC823-618A-4025-A4E1-9236DA23CF49}" destId="{E3F73C12-FA0F-466D-9722-AB5CC7D76081}" srcOrd="1" destOrd="0" presId="urn:microsoft.com/office/officeart/2005/8/layout/bList2"/>
    <dgm:cxn modelId="{EF0A12FF-67CE-4F46-BC52-DCD5836B841E}" type="presOf" srcId="{D2136639-C744-4109-989F-096F9E8A1DF1}" destId="{A8B88D77-1221-47D8-BB4F-52559FB96BED}" srcOrd="0" destOrd="0" presId="urn:microsoft.com/office/officeart/2005/8/layout/bList2"/>
    <dgm:cxn modelId="{9722A95D-9152-416C-8BB9-384BC1D518FD}" type="presParOf" srcId="{047F4771-962A-49FC-92BE-FD2773BA1CC0}" destId="{24325DD5-2A06-4DB1-91F7-4D4DCB532202}" srcOrd="0" destOrd="0" presId="urn:microsoft.com/office/officeart/2005/8/layout/bList2"/>
    <dgm:cxn modelId="{66008EDD-FBA4-4398-9864-344EF083D596}" type="presParOf" srcId="{24325DD5-2A06-4DB1-91F7-4D4DCB532202}" destId="{DB4386DD-AA97-4831-8804-6B77D97F492E}" srcOrd="0" destOrd="0" presId="urn:microsoft.com/office/officeart/2005/8/layout/bList2"/>
    <dgm:cxn modelId="{00DDFAB5-0DE6-4CB0-B21A-6D318ACF8B0A}" type="presParOf" srcId="{24325DD5-2A06-4DB1-91F7-4D4DCB532202}" destId="{183DFE12-AAED-4CC5-B6DB-EE6CEA60C8F3}" srcOrd="1" destOrd="0" presId="urn:microsoft.com/office/officeart/2005/8/layout/bList2"/>
    <dgm:cxn modelId="{C37C45CC-DC1F-440D-81BC-F1BACDBC7270}" type="presParOf" srcId="{24325DD5-2A06-4DB1-91F7-4D4DCB532202}" destId="{D4C63598-6F07-47A1-9893-1A9F0F1F7602}" srcOrd="2" destOrd="0" presId="urn:microsoft.com/office/officeart/2005/8/layout/bList2"/>
    <dgm:cxn modelId="{882C692B-C30F-4A2E-937F-32D6C9DE13B2}" type="presParOf" srcId="{24325DD5-2A06-4DB1-91F7-4D4DCB532202}" destId="{5A2C253B-8E4B-4F35-8776-0166DD742C18}" srcOrd="3" destOrd="0" presId="urn:microsoft.com/office/officeart/2005/8/layout/bList2"/>
    <dgm:cxn modelId="{0E3EDBE2-6AC7-401E-B0AE-E21C0E64F2CD}" type="presParOf" srcId="{047F4771-962A-49FC-92BE-FD2773BA1CC0}" destId="{418EFC0F-7339-403F-9590-03A16F5FFEEB}" srcOrd="1" destOrd="0" presId="urn:microsoft.com/office/officeart/2005/8/layout/bList2"/>
    <dgm:cxn modelId="{06C68DE6-6184-4CB4-B428-B2C57A93E7D9}" type="presParOf" srcId="{047F4771-962A-49FC-92BE-FD2773BA1CC0}" destId="{EF076EF1-3A44-419F-A8C9-D29589F216ED}" srcOrd="2" destOrd="0" presId="urn:microsoft.com/office/officeart/2005/8/layout/bList2"/>
    <dgm:cxn modelId="{FC3F2F2D-9039-453D-A26C-E7A4C61E3714}" type="presParOf" srcId="{EF076EF1-3A44-419F-A8C9-D29589F216ED}" destId="{40DAFAF1-DE62-40ED-A659-A6E72DE50964}" srcOrd="0" destOrd="0" presId="urn:microsoft.com/office/officeart/2005/8/layout/bList2"/>
    <dgm:cxn modelId="{6A6FE113-234F-4BD2-9F33-1CAD24B04A33}" type="presParOf" srcId="{EF076EF1-3A44-419F-A8C9-D29589F216ED}" destId="{22713E10-F82A-4F10-96C3-22AFA60B2C9A}" srcOrd="1" destOrd="0" presId="urn:microsoft.com/office/officeart/2005/8/layout/bList2"/>
    <dgm:cxn modelId="{D4D15CFD-7A06-4764-AE5C-10236E2CA9FF}" type="presParOf" srcId="{EF076EF1-3A44-419F-A8C9-D29589F216ED}" destId="{04213252-8982-40EE-A9D1-29BD7638FC3B}" srcOrd="2" destOrd="0" presId="urn:microsoft.com/office/officeart/2005/8/layout/bList2"/>
    <dgm:cxn modelId="{A32FAD62-BFFD-4FDC-988B-4BC0BFB15CA9}" type="presParOf" srcId="{EF076EF1-3A44-419F-A8C9-D29589F216ED}" destId="{B7C0E3CD-B696-4D94-B5B2-F5876C91E1DE}" srcOrd="3" destOrd="0" presId="urn:microsoft.com/office/officeart/2005/8/layout/bList2"/>
    <dgm:cxn modelId="{FC80183F-C120-4482-8061-38375A8292B4}" type="presParOf" srcId="{047F4771-962A-49FC-92BE-FD2773BA1CC0}" destId="{A8B88D77-1221-47D8-BB4F-52559FB96BED}" srcOrd="3" destOrd="0" presId="urn:microsoft.com/office/officeart/2005/8/layout/bList2"/>
    <dgm:cxn modelId="{3987D4E4-776E-4579-ACF4-8E53D69A2511}" type="presParOf" srcId="{047F4771-962A-49FC-92BE-FD2773BA1CC0}" destId="{4D6F5CC0-467E-4BD3-B9EA-D06C0713110E}" srcOrd="4" destOrd="0" presId="urn:microsoft.com/office/officeart/2005/8/layout/bList2"/>
    <dgm:cxn modelId="{94370BA6-95D7-4179-A5F5-D6E182F932FB}" type="presParOf" srcId="{4D6F5CC0-467E-4BD3-B9EA-D06C0713110E}" destId="{78752C0B-2C37-47C1-9B48-8627F89E5012}" srcOrd="0" destOrd="0" presId="urn:microsoft.com/office/officeart/2005/8/layout/bList2"/>
    <dgm:cxn modelId="{82DE125D-2629-4C2B-8419-523F73F6A44C}" type="presParOf" srcId="{4D6F5CC0-467E-4BD3-B9EA-D06C0713110E}" destId="{6E368E6C-47B7-4BE3-8352-0578B99EFC29}" srcOrd="1" destOrd="0" presId="urn:microsoft.com/office/officeart/2005/8/layout/bList2"/>
    <dgm:cxn modelId="{40526527-730B-43C9-B723-9E318BA34128}" type="presParOf" srcId="{4D6F5CC0-467E-4BD3-B9EA-D06C0713110E}" destId="{547E931C-7C6E-467A-B768-262D9AD42A04}" srcOrd="2" destOrd="0" presId="urn:microsoft.com/office/officeart/2005/8/layout/bList2"/>
    <dgm:cxn modelId="{F8E31BDF-C1A3-4E76-95D6-C82C9BD674F2}" type="presParOf" srcId="{4D6F5CC0-467E-4BD3-B9EA-D06C0713110E}" destId="{B6F23ECE-C74A-4AC7-8E07-00D7F2AC8D40}" srcOrd="3" destOrd="0" presId="urn:microsoft.com/office/officeart/2005/8/layout/bList2"/>
    <dgm:cxn modelId="{8D9B8F87-1915-4106-A83A-7A0023FBC200}" type="presParOf" srcId="{047F4771-962A-49FC-92BE-FD2773BA1CC0}" destId="{1DCBD1BB-185C-4822-A94C-8B524559A629}" srcOrd="5" destOrd="0" presId="urn:microsoft.com/office/officeart/2005/8/layout/bList2"/>
    <dgm:cxn modelId="{8FA8A36E-1BBB-47E4-AE02-9DF4D48C4B73}" type="presParOf" srcId="{047F4771-962A-49FC-92BE-FD2773BA1CC0}" destId="{B78847FD-4C63-43BA-8771-CBB009D995AA}" srcOrd="6" destOrd="0" presId="urn:microsoft.com/office/officeart/2005/8/layout/bList2"/>
    <dgm:cxn modelId="{A3306BEA-6D02-4BDD-86E1-7ACC40D5AAA6}" type="presParOf" srcId="{B78847FD-4C63-43BA-8771-CBB009D995AA}" destId="{84949ABE-61BD-4347-BE87-5368AED5BE0C}" srcOrd="0" destOrd="0" presId="urn:microsoft.com/office/officeart/2005/8/layout/bList2"/>
    <dgm:cxn modelId="{606556FB-9D13-4F2E-9B3A-F4E3271DB071}" type="presParOf" srcId="{B78847FD-4C63-43BA-8771-CBB009D995AA}" destId="{00B1F20D-8CAF-4685-BF14-FD95B6A3E4C1}" srcOrd="1" destOrd="0" presId="urn:microsoft.com/office/officeart/2005/8/layout/bList2"/>
    <dgm:cxn modelId="{6C245284-8BA5-488E-B419-923CED4B270D}" type="presParOf" srcId="{B78847FD-4C63-43BA-8771-CBB009D995AA}" destId="{1045365C-09F7-447C-A485-4582F52DDCE3}" srcOrd="2" destOrd="0" presId="urn:microsoft.com/office/officeart/2005/8/layout/bList2"/>
    <dgm:cxn modelId="{145EE615-6885-45BA-A7C0-202D71E1A655}" type="presParOf" srcId="{B78847FD-4C63-43BA-8771-CBB009D995AA}" destId="{154E5FF2-3CA6-4F2A-85B0-6E10F3BA5D02}" srcOrd="3" destOrd="0" presId="urn:microsoft.com/office/officeart/2005/8/layout/bList2"/>
    <dgm:cxn modelId="{A9A744B3-1136-46F7-94B1-929E8F77AAD6}" type="presParOf" srcId="{047F4771-962A-49FC-92BE-FD2773BA1CC0}" destId="{0A8DFC3A-A9D7-46E6-92E5-DB1D95F02BF2}" srcOrd="7" destOrd="0" presId="urn:microsoft.com/office/officeart/2005/8/layout/bList2"/>
    <dgm:cxn modelId="{4AE7D2E2-A8FD-4D8D-A0C0-77D2FD93A470}" type="presParOf" srcId="{047F4771-962A-49FC-92BE-FD2773BA1CC0}" destId="{D4C4E269-BEFC-4F71-B620-CF3520280CC2}" srcOrd="8" destOrd="0" presId="urn:microsoft.com/office/officeart/2005/8/layout/bList2"/>
    <dgm:cxn modelId="{5609FD3F-5AB9-4DB0-A776-9107FE46AB97}" type="presParOf" srcId="{D4C4E269-BEFC-4F71-B620-CF3520280CC2}" destId="{8518C3DE-BA81-4304-9FA5-E9C872987E85}" srcOrd="0" destOrd="0" presId="urn:microsoft.com/office/officeart/2005/8/layout/bList2"/>
    <dgm:cxn modelId="{BAEC0B58-C7AF-4437-BAE7-F3B7CCC9A712}" type="presParOf" srcId="{D4C4E269-BEFC-4F71-B620-CF3520280CC2}" destId="{070D9FFA-4648-420C-A5FC-E1499C780C22}" srcOrd="1" destOrd="0" presId="urn:microsoft.com/office/officeart/2005/8/layout/bList2"/>
    <dgm:cxn modelId="{FACAF9BF-BF6B-40CC-83E4-C9FA1C339CF7}" type="presParOf" srcId="{D4C4E269-BEFC-4F71-B620-CF3520280CC2}" destId="{99D58D01-E73C-4C67-A5E6-453FE1D56CEE}" srcOrd="2" destOrd="0" presId="urn:microsoft.com/office/officeart/2005/8/layout/bList2"/>
    <dgm:cxn modelId="{9747BA05-131D-478E-B57A-CD222B5B320A}" type="presParOf" srcId="{D4C4E269-BEFC-4F71-B620-CF3520280CC2}" destId="{70332CA8-B27E-488B-AD9F-BE41D33F7CD4}" srcOrd="3" destOrd="0" presId="urn:microsoft.com/office/officeart/2005/8/layout/bList2"/>
    <dgm:cxn modelId="{963EC1A7-69EF-46A6-AF7E-B90B289D727E}" type="presParOf" srcId="{047F4771-962A-49FC-92BE-FD2773BA1CC0}" destId="{2F7715AE-7D19-4DD8-BED9-974C02297D3A}" srcOrd="9" destOrd="0" presId="urn:microsoft.com/office/officeart/2005/8/layout/bList2"/>
    <dgm:cxn modelId="{DF2EF70E-F836-4905-8514-BA3C5ADAD5B2}" type="presParOf" srcId="{047F4771-962A-49FC-92BE-FD2773BA1CC0}" destId="{21986625-695E-4B1F-96A5-2AD844CB1106}" srcOrd="10" destOrd="0" presId="urn:microsoft.com/office/officeart/2005/8/layout/bList2"/>
    <dgm:cxn modelId="{9A633849-A0AC-4884-92E6-A0EF5A008AA9}" type="presParOf" srcId="{21986625-695E-4B1F-96A5-2AD844CB1106}" destId="{7A76A2E5-ADFB-45ED-A16B-8F74893CA948}" srcOrd="0" destOrd="0" presId="urn:microsoft.com/office/officeart/2005/8/layout/bList2"/>
    <dgm:cxn modelId="{6E6C144F-E6A3-42AB-9558-93411121209D}" type="presParOf" srcId="{21986625-695E-4B1F-96A5-2AD844CB1106}" destId="{8070259E-7083-4180-BE99-D6C317381F10}" srcOrd="1" destOrd="0" presId="urn:microsoft.com/office/officeart/2005/8/layout/bList2"/>
    <dgm:cxn modelId="{4F262531-D264-4B66-A827-75BFB8CC2378}" type="presParOf" srcId="{21986625-695E-4B1F-96A5-2AD844CB1106}" destId="{640ADDC1-0935-42B7-9D94-C0E9F8D95289}" srcOrd="2" destOrd="0" presId="urn:microsoft.com/office/officeart/2005/8/layout/bList2"/>
    <dgm:cxn modelId="{E6FE61BC-35C3-438D-B02A-20FB5042C22C}" type="presParOf" srcId="{21986625-695E-4B1F-96A5-2AD844CB1106}" destId="{06EA35C8-DFC8-44B7-9E9B-2423E95A5577}" srcOrd="3" destOrd="0" presId="urn:microsoft.com/office/officeart/2005/8/layout/bList2"/>
    <dgm:cxn modelId="{9286CE95-C7FF-42EC-9E59-704EF62C8FB2}" type="presParOf" srcId="{047F4771-962A-49FC-92BE-FD2773BA1CC0}" destId="{701CEDF6-B740-4A5E-865E-60F2C53DB83F}" srcOrd="11" destOrd="0" presId="urn:microsoft.com/office/officeart/2005/8/layout/bList2"/>
    <dgm:cxn modelId="{3296DB71-789E-4617-BEB5-1B8DAE11A1E9}" type="presParOf" srcId="{047F4771-962A-49FC-92BE-FD2773BA1CC0}" destId="{4581F7E3-33F0-4835-924E-9719C3593AE4}" srcOrd="12" destOrd="0" presId="urn:microsoft.com/office/officeart/2005/8/layout/bList2"/>
    <dgm:cxn modelId="{F7417F0B-7DA8-4A29-911C-BB09AF1229FE}" type="presParOf" srcId="{4581F7E3-33F0-4835-924E-9719C3593AE4}" destId="{A45A0BCB-F2E6-44D6-8602-A74C30B66BFB}" srcOrd="0" destOrd="0" presId="urn:microsoft.com/office/officeart/2005/8/layout/bList2"/>
    <dgm:cxn modelId="{9018137E-F4C5-4FD7-8A58-5B5F52EA763E}" type="presParOf" srcId="{4581F7E3-33F0-4835-924E-9719C3593AE4}" destId="{15A7DDF6-ABFB-40DC-8699-73B5AE9BB818}" srcOrd="1" destOrd="0" presId="urn:microsoft.com/office/officeart/2005/8/layout/bList2"/>
    <dgm:cxn modelId="{64CADDBB-E0D6-42F7-BD7A-1FF92426D93B}" type="presParOf" srcId="{4581F7E3-33F0-4835-924E-9719C3593AE4}" destId="{E3F73C12-FA0F-466D-9722-AB5CC7D76081}" srcOrd="2" destOrd="0" presId="urn:microsoft.com/office/officeart/2005/8/layout/bList2"/>
    <dgm:cxn modelId="{AFB3B14B-04AC-4B65-A91A-CFF84E3C0B3B}" type="presParOf" srcId="{4581F7E3-33F0-4835-924E-9719C3593AE4}" destId="{A7C5FD55-1BB3-4F9F-998A-878696AB27D0}" srcOrd="3" destOrd="0" presId="urn:microsoft.com/office/officeart/2005/8/layout/bList2"/>
    <dgm:cxn modelId="{0563DCCD-8C6A-4EC7-B90D-0DC8DAC29A0A}" type="presParOf" srcId="{047F4771-962A-49FC-92BE-FD2773BA1CC0}" destId="{6EAB6DAD-09A3-4784-9BD1-E84B872D93FE}" srcOrd="13" destOrd="0" presId="urn:microsoft.com/office/officeart/2005/8/layout/bList2"/>
    <dgm:cxn modelId="{0205842C-81FF-47AF-B5A4-0CBF08B950A2}" type="presParOf" srcId="{047F4771-962A-49FC-92BE-FD2773BA1CC0}" destId="{401CC526-BC72-4D02-82F7-B9D3E6BB242D}" srcOrd="14" destOrd="0" presId="urn:microsoft.com/office/officeart/2005/8/layout/bList2"/>
    <dgm:cxn modelId="{FB3CD501-392F-4B78-AAA5-24BA7F39FED0}" type="presParOf" srcId="{401CC526-BC72-4D02-82F7-B9D3E6BB242D}" destId="{48047200-A538-441F-8706-C6ABA68B06DA}" srcOrd="0" destOrd="0" presId="urn:microsoft.com/office/officeart/2005/8/layout/bList2"/>
    <dgm:cxn modelId="{867AA79B-58AC-40C9-BF47-241EBF6F8A3C}" type="presParOf" srcId="{401CC526-BC72-4D02-82F7-B9D3E6BB242D}" destId="{C5A69655-B15B-4B4E-BE92-F2DC5546CBA2}" srcOrd="1" destOrd="0" presId="urn:microsoft.com/office/officeart/2005/8/layout/bList2"/>
    <dgm:cxn modelId="{126C8F41-568D-4E65-99F1-B5AA763EA592}" type="presParOf" srcId="{401CC526-BC72-4D02-82F7-B9D3E6BB242D}" destId="{71897876-F269-4B0C-A9D5-4A4B35A2C795}" srcOrd="2" destOrd="0" presId="urn:microsoft.com/office/officeart/2005/8/layout/bList2"/>
    <dgm:cxn modelId="{A7BC7C3D-98A0-42E2-A0D6-431EF9A1FA2B}" type="presParOf" srcId="{401CC526-BC72-4D02-82F7-B9D3E6BB242D}" destId="{79B7B387-0E50-413E-A62B-5C4FFFB9F9E5}" srcOrd="3" destOrd="0" presId="urn:microsoft.com/office/officeart/2005/8/layout/bList2"/>
    <dgm:cxn modelId="{2352E4AD-157F-482C-B69A-9BC9D7ED30B9}" type="presParOf" srcId="{047F4771-962A-49FC-92BE-FD2773BA1CC0}" destId="{C6A8793F-ED8C-4278-820C-73B6948666CF}" srcOrd="15" destOrd="0" presId="urn:microsoft.com/office/officeart/2005/8/layout/bList2"/>
    <dgm:cxn modelId="{70FA5C08-F179-4C90-B6DE-29D4B92CB8E4}" type="presParOf" srcId="{047F4771-962A-49FC-92BE-FD2773BA1CC0}" destId="{5BE4A249-7560-46A9-8989-30FF4892FC8F}" srcOrd="16" destOrd="0" presId="urn:microsoft.com/office/officeart/2005/8/layout/bList2"/>
    <dgm:cxn modelId="{64B7D6FC-82AB-456A-81A6-340F494CE685}" type="presParOf" srcId="{5BE4A249-7560-46A9-8989-30FF4892FC8F}" destId="{18488F17-ADD0-4155-8B2B-87B43C91A59D}" srcOrd="0" destOrd="0" presId="urn:microsoft.com/office/officeart/2005/8/layout/bList2"/>
    <dgm:cxn modelId="{6731F9B7-C85B-4572-99A7-4160DCEB0DC0}" type="presParOf" srcId="{5BE4A249-7560-46A9-8989-30FF4892FC8F}" destId="{9E8BE6AC-E132-4D48-9DA5-CCA02948AF58}" srcOrd="1" destOrd="0" presId="urn:microsoft.com/office/officeart/2005/8/layout/bList2"/>
    <dgm:cxn modelId="{E759D573-9F41-43F8-8F05-581C5640530F}" type="presParOf" srcId="{5BE4A249-7560-46A9-8989-30FF4892FC8F}" destId="{571DC40A-D02F-4B7B-8A0B-610D1B2A0509}" srcOrd="2" destOrd="0" presId="urn:microsoft.com/office/officeart/2005/8/layout/bList2"/>
    <dgm:cxn modelId="{C9F26B46-85FA-4FE8-A631-2D10CB330EF7}" type="presParOf" srcId="{5BE4A249-7560-46A9-8989-30FF4892FC8F}" destId="{E14D7AA2-8BAB-4119-9E8C-A61DB6DE0519}" srcOrd="3" destOrd="0" presId="urn:microsoft.com/office/officeart/2005/8/layout/bList2"/>
    <dgm:cxn modelId="{6A6DBA5A-B67C-4CC7-BFB2-73AE6DD4C8D0}" type="presParOf" srcId="{047F4771-962A-49FC-92BE-FD2773BA1CC0}" destId="{3D2DF5C5-1A8E-4395-942B-D19D96B41C0F}" srcOrd="17" destOrd="0" presId="urn:microsoft.com/office/officeart/2005/8/layout/bList2"/>
    <dgm:cxn modelId="{5CEFABF5-FB42-4281-B812-1929ADF18FE7}" type="presParOf" srcId="{047F4771-962A-49FC-92BE-FD2773BA1CC0}" destId="{D3EBC95C-F8E7-441D-A7F8-00CF0ED925C1}" srcOrd="18" destOrd="0" presId="urn:microsoft.com/office/officeart/2005/8/layout/bList2"/>
    <dgm:cxn modelId="{6ED71B3D-EF9A-4C83-A1D7-FD1F676AAD1E}" type="presParOf" srcId="{D3EBC95C-F8E7-441D-A7F8-00CF0ED925C1}" destId="{DE65DE61-880C-43FE-B95D-7D658A7FEE69}" srcOrd="0" destOrd="0" presId="urn:microsoft.com/office/officeart/2005/8/layout/bList2"/>
    <dgm:cxn modelId="{60A24B7D-0A06-4214-956F-7249AB0BD17F}" type="presParOf" srcId="{D3EBC95C-F8E7-441D-A7F8-00CF0ED925C1}" destId="{471ECAA4-8693-44B8-8319-45E96BFDCC1F}" srcOrd="1" destOrd="0" presId="urn:microsoft.com/office/officeart/2005/8/layout/bList2"/>
    <dgm:cxn modelId="{E165E942-C568-403C-8EF6-3FAC15411ED5}" type="presParOf" srcId="{D3EBC95C-F8E7-441D-A7F8-00CF0ED925C1}" destId="{30C68AF7-D9A5-4AE7-9EE5-DFEE9804E93F}" srcOrd="2" destOrd="0" presId="urn:microsoft.com/office/officeart/2005/8/layout/bList2"/>
    <dgm:cxn modelId="{E19E34DF-532C-49BC-A9C0-AD26743C2AD1}" type="presParOf" srcId="{D3EBC95C-F8E7-441D-A7F8-00CF0ED925C1}" destId="{44DD3FCD-83CA-4C78-9B45-75B619A3A53F}"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6B387-B36E-4F10-BD0D-9831DF409A9B}"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2F8E3D62-2762-44C2-822E-D29244BBACB8}">
      <dgm:prSet phldrT="[Text]" custT="1"/>
      <dgm:spPr/>
      <dgm:t>
        <a:bodyPr/>
        <a:lstStyle/>
        <a:p>
          <a:r>
            <a:rPr lang="en-US" sz="3600" dirty="0"/>
            <a:t>Collective Impact</a:t>
          </a:r>
        </a:p>
      </dgm:t>
    </dgm:pt>
    <dgm:pt modelId="{2B8F9A90-D595-418F-B829-793141692315}" type="parTrans" cxnId="{776DAADE-195B-4F69-AAA5-932575EF5BA7}">
      <dgm:prSet/>
      <dgm:spPr/>
      <dgm:t>
        <a:bodyPr/>
        <a:lstStyle/>
        <a:p>
          <a:endParaRPr lang="en-US" sz="4000"/>
        </a:p>
      </dgm:t>
    </dgm:pt>
    <dgm:pt modelId="{A20FDAF5-4346-4D50-A2E4-65D13B612129}" type="sibTrans" cxnId="{776DAADE-195B-4F69-AAA5-932575EF5BA7}">
      <dgm:prSet/>
      <dgm:spPr/>
      <dgm:t>
        <a:bodyPr/>
        <a:lstStyle/>
        <a:p>
          <a:endParaRPr lang="en-US" sz="4000"/>
        </a:p>
      </dgm:t>
    </dgm:pt>
    <dgm:pt modelId="{806D38A7-E36F-4B9F-9BE2-20E16830DF35}">
      <dgm:prSet phldrT="[Text]" custT="1"/>
      <dgm:spPr/>
      <dgm:t>
        <a:bodyPr/>
        <a:lstStyle/>
        <a:p>
          <a:r>
            <a:rPr lang="en-US" sz="2400" dirty="0"/>
            <a:t>Shared Measurement</a:t>
          </a:r>
        </a:p>
      </dgm:t>
    </dgm:pt>
    <dgm:pt modelId="{38F25E04-A1EF-4AEF-B7BF-2FBE1A07E9BA}" type="parTrans" cxnId="{B18BE822-57DE-41C7-89EC-DF47C76D61F2}">
      <dgm:prSet/>
      <dgm:spPr/>
      <dgm:t>
        <a:bodyPr/>
        <a:lstStyle/>
        <a:p>
          <a:endParaRPr lang="en-US" sz="4000"/>
        </a:p>
      </dgm:t>
    </dgm:pt>
    <dgm:pt modelId="{0F42D838-7D5F-4049-8446-27458BD6B759}" type="sibTrans" cxnId="{B18BE822-57DE-41C7-89EC-DF47C76D61F2}">
      <dgm:prSet/>
      <dgm:spPr/>
      <dgm:t>
        <a:bodyPr/>
        <a:lstStyle/>
        <a:p>
          <a:endParaRPr lang="en-US" sz="4000"/>
        </a:p>
      </dgm:t>
    </dgm:pt>
    <dgm:pt modelId="{04F30B53-CFE0-4FA2-87D0-499375A89F1E}">
      <dgm:prSet phldrT="[Text]" custT="1"/>
      <dgm:spPr/>
      <dgm:t>
        <a:bodyPr/>
        <a:lstStyle/>
        <a:p>
          <a:r>
            <a:rPr lang="en-US" sz="2200" dirty="0"/>
            <a:t>Backbone</a:t>
          </a:r>
          <a:r>
            <a:rPr lang="en-US" sz="2400" dirty="0"/>
            <a:t> Support</a:t>
          </a:r>
        </a:p>
      </dgm:t>
    </dgm:pt>
    <dgm:pt modelId="{642C1CCE-913F-4146-8EB3-0022AC7E1AD6}" type="parTrans" cxnId="{63EB5605-7AEC-4DA0-8683-45D50E767368}">
      <dgm:prSet/>
      <dgm:spPr/>
      <dgm:t>
        <a:bodyPr/>
        <a:lstStyle/>
        <a:p>
          <a:endParaRPr lang="en-US" sz="4000"/>
        </a:p>
      </dgm:t>
    </dgm:pt>
    <dgm:pt modelId="{D6343171-1CC4-4BB9-9791-0101428407D1}" type="sibTrans" cxnId="{63EB5605-7AEC-4DA0-8683-45D50E767368}">
      <dgm:prSet/>
      <dgm:spPr/>
      <dgm:t>
        <a:bodyPr/>
        <a:lstStyle/>
        <a:p>
          <a:endParaRPr lang="en-US" sz="4000"/>
        </a:p>
      </dgm:t>
    </dgm:pt>
    <dgm:pt modelId="{D9B0C50A-7AF0-486B-A898-E042502FF033}">
      <dgm:prSet phldrT="[Text]" custT="1"/>
      <dgm:spPr/>
      <dgm:t>
        <a:bodyPr/>
        <a:lstStyle/>
        <a:p>
          <a:r>
            <a:rPr lang="en-US" sz="2400" dirty="0"/>
            <a:t>Common Agenda</a:t>
          </a:r>
        </a:p>
      </dgm:t>
    </dgm:pt>
    <dgm:pt modelId="{A2FC79AA-5B0B-4A18-9EB1-F6D7B3AC61A4}" type="parTrans" cxnId="{722D8167-4A5A-4463-B53C-8614DD4C131D}">
      <dgm:prSet/>
      <dgm:spPr/>
      <dgm:t>
        <a:bodyPr/>
        <a:lstStyle/>
        <a:p>
          <a:endParaRPr lang="en-US" sz="4000"/>
        </a:p>
      </dgm:t>
    </dgm:pt>
    <dgm:pt modelId="{79827693-A393-4C5E-96D0-26729329B3EF}" type="sibTrans" cxnId="{722D8167-4A5A-4463-B53C-8614DD4C131D}">
      <dgm:prSet/>
      <dgm:spPr/>
      <dgm:t>
        <a:bodyPr/>
        <a:lstStyle/>
        <a:p>
          <a:endParaRPr lang="en-US" sz="4000"/>
        </a:p>
      </dgm:t>
    </dgm:pt>
    <dgm:pt modelId="{34B19425-BF56-4CB4-A3F8-3F99DC3927C3}">
      <dgm:prSet phldrT="[Text]" custT="1"/>
      <dgm:spPr/>
      <dgm:t>
        <a:bodyPr/>
        <a:lstStyle/>
        <a:p>
          <a:r>
            <a:rPr lang="en-US" sz="2000" dirty="0"/>
            <a:t>Mutually Reinforcing Activities</a:t>
          </a:r>
        </a:p>
      </dgm:t>
    </dgm:pt>
    <dgm:pt modelId="{705D5F3E-B5AD-46DC-9642-20CA6066991E}" type="parTrans" cxnId="{D6B53733-8820-49A7-9365-234B54EE7151}">
      <dgm:prSet/>
      <dgm:spPr/>
      <dgm:t>
        <a:bodyPr/>
        <a:lstStyle/>
        <a:p>
          <a:endParaRPr lang="en-US" sz="4000"/>
        </a:p>
      </dgm:t>
    </dgm:pt>
    <dgm:pt modelId="{B38F58CE-9BF4-43B6-9276-B9387B4C5CD6}" type="sibTrans" cxnId="{D6B53733-8820-49A7-9365-234B54EE7151}">
      <dgm:prSet/>
      <dgm:spPr/>
      <dgm:t>
        <a:bodyPr/>
        <a:lstStyle/>
        <a:p>
          <a:endParaRPr lang="en-US" sz="4000"/>
        </a:p>
      </dgm:t>
    </dgm:pt>
    <dgm:pt modelId="{DD463E8F-BF61-4510-A5F8-8B947EC61B12}">
      <dgm:prSet phldrT="[Text]" custT="1"/>
      <dgm:spPr/>
      <dgm:t>
        <a:bodyPr/>
        <a:lstStyle/>
        <a:p>
          <a:r>
            <a:rPr lang="en-US" sz="2400" dirty="0"/>
            <a:t>Continuous Communication</a:t>
          </a:r>
        </a:p>
      </dgm:t>
    </dgm:pt>
    <dgm:pt modelId="{C520B56D-309B-4D63-87ED-A7E90EE9B962}" type="parTrans" cxnId="{A121FBBD-75B8-4A09-BE26-9F0711CC1475}">
      <dgm:prSet/>
      <dgm:spPr/>
      <dgm:t>
        <a:bodyPr/>
        <a:lstStyle/>
        <a:p>
          <a:endParaRPr lang="en-US" sz="4000"/>
        </a:p>
      </dgm:t>
    </dgm:pt>
    <dgm:pt modelId="{CBFCE7DB-5343-420C-B41B-C4D2621262B0}" type="sibTrans" cxnId="{A121FBBD-75B8-4A09-BE26-9F0711CC1475}">
      <dgm:prSet/>
      <dgm:spPr/>
      <dgm:t>
        <a:bodyPr/>
        <a:lstStyle/>
        <a:p>
          <a:endParaRPr lang="en-US" sz="4000"/>
        </a:p>
      </dgm:t>
    </dgm:pt>
    <dgm:pt modelId="{36F12206-84A7-4FFC-A9C0-906FBC1E3775}" type="pres">
      <dgm:prSet presAssocID="{14D6B387-B36E-4F10-BD0D-9831DF409A9B}" presName="Name0" presStyleCnt="0">
        <dgm:presLayoutVars>
          <dgm:chMax val="1"/>
          <dgm:chPref val="1"/>
        </dgm:presLayoutVars>
      </dgm:prSet>
      <dgm:spPr/>
    </dgm:pt>
    <dgm:pt modelId="{CBC80EED-D3CD-4347-95E8-74C2FABE44F0}" type="pres">
      <dgm:prSet presAssocID="{2F8E3D62-2762-44C2-822E-D29244BBACB8}" presName="Parent" presStyleLbl="node0" presStyleIdx="0" presStyleCnt="1">
        <dgm:presLayoutVars>
          <dgm:chMax val="5"/>
          <dgm:chPref val="5"/>
        </dgm:presLayoutVars>
      </dgm:prSet>
      <dgm:spPr/>
    </dgm:pt>
    <dgm:pt modelId="{326A2692-469B-42CA-91A6-99C886CBB346}" type="pres">
      <dgm:prSet presAssocID="{2F8E3D62-2762-44C2-822E-D29244BBACB8}" presName="Accent2" presStyleLbl="node1" presStyleIdx="0" presStyleCnt="19" custLinFactNeighborX="-47581" custLinFactNeighborY="-20183"/>
      <dgm:spPr/>
    </dgm:pt>
    <dgm:pt modelId="{5449B9A1-49E8-45E9-9195-40138397036B}" type="pres">
      <dgm:prSet presAssocID="{2F8E3D62-2762-44C2-822E-D29244BBACB8}" presName="Accent3" presStyleLbl="node1" presStyleIdx="1" presStyleCnt="19"/>
      <dgm:spPr/>
    </dgm:pt>
    <dgm:pt modelId="{ACFDF91C-A35E-4805-96A3-3C88F695A8BB}" type="pres">
      <dgm:prSet presAssocID="{2F8E3D62-2762-44C2-822E-D29244BBACB8}" presName="Accent4" presStyleLbl="node1" presStyleIdx="2" presStyleCnt="19"/>
      <dgm:spPr/>
    </dgm:pt>
    <dgm:pt modelId="{FD1990CC-46EC-4D92-8165-72E0C3B71B9A}" type="pres">
      <dgm:prSet presAssocID="{2F8E3D62-2762-44C2-822E-D29244BBACB8}" presName="Accent5" presStyleLbl="node1" presStyleIdx="3" presStyleCnt="19"/>
      <dgm:spPr/>
    </dgm:pt>
    <dgm:pt modelId="{003583FD-033A-4A14-A13B-A7F1F39BF37B}" type="pres">
      <dgm:prSet presAssocID="{2F8E3D62-2762-44C2-822E-D29244BBACB8}" presName="Accent6" presStyleLbl="node1" presStyleIdx="4" presStyleCnt="19"/>
      <dgm:spPr/>
    </dgm:pt>
    <dgm:pt modelId="{C8547C17-C92B-4376-95B7-F5FB48C2FEBC}" type="pres">
      <dgm:prSet presAssocID="{806D38A7-E36F-4B9F-9BE2-20E16830DF35}" presName="Child1" presStyleLbl="node1" presStyleIdx="5" presStyleCnt="19" custScaleX="186553" custScaleY="146148">
        <dgm:presLayoutVars>
          <dgm:chMax val="0"/>
          <dgm:chPref val="0"/>
        </dgm:presLayoutVars>
      </dgm:prSet>
      <dgm:spPr/>
    </dgm:pt>
    <dgm:pt modelId="{8CDE3DCA-C75B-4F0D-BF88-F0529F3D604A}" type="pres">
      <dgm:prSet presAssocID="{806D38A7-E36F-4B9F-9BE2-20E16830DF35}" presName="Accent7" presStyleCnt="0"/>
      <dgm:spPr/>
    </dgm:pt>
    <dgm:pt modelId="{981E5160-83FA-4114-84B8-EA7213F409D9}" type="pres">
      <dgm:prSet presAssocID="{806D38A7-E36F-4B9F-9BE2-20E16830DF35}" presName="AccentHold1" presStyleLbl="node1" presStyleIdx="6" presStyleCnt="19"/>
      <dgm:spPr/>
    </dgm:pt>
    <dgm:pt modelId="{E023B326-248B-4B09-88FC-828AC1EFD2E4}" type="pres">
      <dgm:prSet presAssocID="{806D38A7-E36F-4B9F-9BE2-20E16830DF35}" presName="Accent8" presStyleCnt="0"/>
      <dgm:spPr/>
    </dgm:pt>
    <dgm:pt modelId="{FA382647-C9D4-4F87-A729-C55C22D39935}" type="pres">
      <dgm:prSet presAssocID="{806D38A7-E36F-4B9F-9BE2-20E16830DF35}" presName="AccentHold2" presStyleLbl="node1" presStyleIdx="7" presStyleCnt="19"/>
      <dgm:spPr/>
    </dgm:pt>
    <dgm:pt modelId="{786813FF-9154-490D-A44E-7156A4DDF46E}" type="pres">
      <dgm:prSet presAssocID="{D9B0C50A-7AF0-486B-A898-E042502FF033}" presName="Child2" presStyleLbl="node1" presStyleIdx="8" presStyleCnt="19" custScaleX="144441" custScaleY="133929" custLinFactNeighborX="12558" custLinFactNeighborY="15588">
        <dgm:presLayoutVars>
          <dgm:chMax val="0"/>
          <dgm:chPref val="0"/>
        </dgm:presLayoutVars>
      </dgm:prSet>
      <dgm:spPr/>
    </dgm:pt>
    <dgm:pt modelId="{CEA1FC83-B83F-4644-9C39-729177F561AC}" type="pres">
      <dgm:prSet presAssocID="{D9B0C50A-7AF0-486B-A898-E042502FF033}" presName="Accent9" presStyleCnt="0"/>
      <dgm:spPr/>
    </dgm:pt>
    <dgm:pt modelId="{5D9D9F3E-9028-4E9E-A0ED-133AE517482C}" type="pres">
      <dgm:prSet presAssocID="{D9B0C50A-7AF0-486B-A898-E042502FF033}" presName="AccentHold1" presStyleLbl="node1" presStyleIdx="9" presStyleCnt="19"/>
      <dgm:spPr/>
    </dgm:pt>
    <dgm:pt modelId="{DD2496D8-1DB7-4392-A934-68EA39EAC3F5}" type="pres">
      <dgm:prSet presAssocID="{D9B0C50A-7AF0-486B-A898-E042502FF033}" presName="Accent10" presStyleCnt="0"/>
      <dgm:spPr/>
    </dgm:pt>
    <dgm:pt modelId="{DF1F4CF4-F540-46D6-8C74-72147A23F6D3}" type="pres">
      <dgm:prSet presAssocID="{D9B0C50A-7AF0-486B-A898-E042502FF033}" presName="AccentHold2" presStyleLbl="node1" presStyleIdx="10" presStyleCnt="19"/>
      <dgm:spPr/>
    </dgm:pt>
    <dgm:pt modelId="{843777B3-499C-4A02-9B0C-B933D8EB84D1}" type="pres">
      <dgm:prSet presAssocID="{D9B0C50A-7AF0-486B-A898-E042502FF033}" presName="Accent11" presStyleCnt="0"/>
      <dgm:spPr/>
    </dgm:pt>
    <dgm:pt modelId="{EF25E2A6-9094-4EDA-9D10-AE4AF6AB6E15}" type="pres">
      <dgm:prSet presAssocID="{D9B0C50A-7AF0-486B-A898-E042502FF033}" presName="AccentHold3" presStyleLbl="node1" presStyleIdx="11" presStyleCnt="19"/>
      <dgm:spPr/>
    </dgm:pt>
    <dgm:pt modelId="{061FF0CE-8733-4E30-BBC8-1867F29151E8}" type="pres">
      <dgm:prSet presAssocID="{34B19425-BF56-4CB4-A3F8-3F99DC3927C3}" presName="Child3" presStyleLbl="node1" presStyleIdx="12" presStyleCnt="19" custScaleX="144384" custScaleY="125057">
        <dgm:presLayoutVars>
          <dgm:chMax val="0"/>
          <dgm:chPref val="0"/>
        </dgm:presLayoutVars>
      </dgm:prSet>
      <dgm:spPr/>
    </dgm:pt>
    <dgm:pt modelId="{FDF426AF-AF4E-4E07-B455-D2D1E21814D3}" type="pres">
      <dgm:prSet presAssocID="{34B19425-BF56-4CB4-A3F8-3F99DC3927C3}" presName="Accent12" presStyleCnt="0"/>
      <dgm:spPr/>
    </dgm:pt>
    <dgm:pt modelId="{3C14F123-3A68-4C31-ADCF-429B219099F4}" type="pres">
      <dgm:prSet presAssocID="{34B19425-BF56-4CB4-A3F8-3F99DC3927C3}" presName="AccentHold1" presStyleLbl="node1" presStyleIdx="13" presStyleCnt="19"/>
      <dgm:spPr/>
    </dgm:pt>
    <dgm:pt modelId="{58C993D4-2E15-47A8-BF3B-E0A7D2A3FD84}" type="pres">
      <dgm:prSet presAssocID="{04F30B53-CFE0-4FA2-87D0-499375A89F1E}" presName="Child4" presStyleLbl="node1" presStyleIdx="14" presStyleCnt="19" custScaleX="147299" custScaleY="144655" custLinFactNeighborX="0" custLinFactNeighborY="9815">
        <dgm:presLayoutVars>
          <dgm:chMax val="0"/>
          <dgm:chPref val="0"/>
        </dgm:presLayoutVars>
      </dgm:prSet>
      <dgm:spPr/>
    </dgm:pt>
    <dgm:pt modelId="{A3257CE0-106D-4A0D-ADE6-83970B2C3584}" type="pres">
      <dgm:prSet presAssocID="{04F30B53-CFE0-4FA2-87D0-499375A89F1E}" presName="Accent13" presStyleCnt="0"/>
      <dgm:spPr/>
    </dgm:pt>
    <dgm:pt modelId="{C0412FFF-EFFF-4087-B52E-C01343FADB09}" type="pres">
      <dgm:prSet presAssocID="{04F30B53-CFE0-4FA2-87D0-499375A89F1E}" presName="AccentHold1" presStyleLbl="node1" presStyleIdx="15" presStyleCnt="19"/>
      <dgm:spPr/>
    </dgm:pt>
    <dgm:pt modelId="{72942BE2-3EF4-4D99-9498-9BD551334B7D}" type="pres">
      <dgm:prSet presAssocID="{DD463E8F-BF61-4510-A5F8-8B947EC61B12}" presName="Child5" presStyleLbl="node1" presStyleIdx="16" presStyleCnt="19" custScaleX="224836" custScaleY="148267">
        <dgm:presLayoutVars>
          <dgm:chMax val="0"/>
          <dgm:chPref val="0"/>
        </dgm:presLayoutVars>
      </dgm:prSet>
      <dgm:spPr/>
    </dgm:pt>
    <dgm:pt modelId="{2ACC5A67-7EB0-4122-982F-43655F1B679B}" type="pres">
      <dgm:prSet presAssocID="{DD463E8F-BF61-4510-A5F8-8B947EC61B12}" presName="Accent15" presStyleCnt="0"/>
      <dgm:spPr/>
    </dgm:pt>
    <dgm:pt modelId="{E1B5599E-9F0F-4B47-81E0-25D85879F7FB}" type="pres">
      <dgm:prSet presAssocID="{DD463E8F-BF61-4510-A5F8-8B947EC61B12}" presName="AccentHold2" presStyleLbl="node1" presStyleIdx="17" presStyleCnt="19"/>
      <dgm:spPr/>
    </dgm:pt>
    <dgm:pt modelId="{301799A7-D848-4D6B-AE64-964762D351CF}" type="pres">
      <dgm:prSet presAssocID="{DD463E8F-BF61-4510-A5F8-8B947EC61B12}" presName="Accent16" presStyleCnt="0"/>
      <dgm:spPr/>
    </dgm:pt>
    <dgm:pt modelId="{89EFE3EC-2EB8-4DCA-8137-94D20BCF64C9}" type="pres">
      <dgm:prSet presAssocID="{DD463E8F-BF61-4510-A5F8-8B947EC61B12}" presName="AccentHold3" presStyleLbl="node1" presStyleIdx="18" presStyleCnt="19"/>
      <dgm:spPr/>
    </dgm:pt>
  </dgm:ptLst>
  <dgm:cxnLst>
    <dgm:cxn modelId="{63EB5605-7AEC-4DA0-8683-45D50E767368}" srcId="{2F8E3D62-2762-44C2-822E-D29244BBACB8}" destId="{04F30B53-CFE0-4FA2-87D0-499375A89F1E}" srcOrd="3" destOrd="0" parTransId="{642C1CCE-913F-4146-8EB3-0022AC7E1AD6}" sibTransId="{D6343171-1CC4-4BB9-9791-0101428407D1}"/>
    <dgm:cxn modelId="{B18BE822-57DE-41C7-89EC-DF47C76D61F2}" srcId="{2F8E3D62-2762-44C2-822E-D29244BBACB8}" destId="{806D38A7-E36F-4B9F-9BE2-20E16830DF35}" srcOrd="0" destOrd="0" parTransId="{38F25E04-A1EF-4AEF-B7BF-2FBE1A07E9BA}" sibTransId="{0F42D838-7D5F-4049-8446-27458BD6B759}"/>
    <dgm:cxn modelId="{D6B53733-8820-49A7-9365-234B54EE7151}" srcId="{2F8E3D62-2762-44C2-822E-D29244BBACB8}" destId="{34B19425-BF56-4CB4-A3F8-3F99DC3927C3}" srcOrd="2" destOrd="0" parTransId="{705D5F3E-B5AD-46DC-9642-20CA6066991E}" sibTransId="{B38F58CE-9BF4-43B6-9276-B9387B4C5CD6}"/>
    <dgm:cxn modelId="{95A5963B-7712-4A91-904B-3637556322A9}" type="presOf" srcId="{04F30B53-CFE0-4FA2-87D0-499375A89F1E}" destId="{58C993D4-2E15-47A8-BF3B-E0A7D2A3FD84}" srcOrd="0" destOrd="0" presId="urn:microsoft.com/office/officeart/2009/3/layout/CircleRelationship"/>
    <dgm:cxn modelId="{722D8167-4A5A-4463-B53C-8614DD4C131D}" srcId="{2F8E3D62-2762-44C2-822E-D29244BBACB8}" destId="{D9B0C50A-7AF0-486B-A898-E042502FF033}" srcOrd="1" destOrd="0" parTransId="{A2FC79AA-5B0B-4A18-9EB1-F6D7B3AC61A4}" sibTransId="{79827693-A393-4C5E-96D0-26729329B3EF}"/>
    <dgm:cxn modelId="{A3F0435A-D1BE-43F1-84BC-1EF643D8C71F}" type="presOf" srcId="{34B19425-BF56-4CB4-A3F8-3F99DC3927C3}" destId="{061FF0CE-8733-4E30-BBC8-1867F29151E8}" srcOrd="0" destOrd="0" presId="urn:microsoft.com/office/officeart/2009/3/layout/CircleRelationship"/>
    <dgm:cxn modelId="{7119A997-54BE-4C50-AB6D-EDC42B97A2A2}" type="presOf" srcId="{2F8E3D62-2762-44C2-822E-D29244BBACB8}" destId="{CBC80EED-D3CD-4347-95E8-74C2FABE44F0}" srcOrd="0" destOrd="0" presId="urn:microsoft.com/office/officeart/2009/3/layout/CircleRelationship"/>
    <dgm:cxn modelId="{A418E4B8-1B60-4DC1-95B6-4B87724AB88C}" type="presOf" srcId="{DD463E8F-BF61-4510-A5F8-8B947EC61B12}" destId="{72942BE2-3EF4-4D99-9498-9BD551334B7D}" srcOrd="0" destOrd="0" presId="urn:microsoft.com/office/officeart/2009/3/layout/CircleRelationship"/>
    <dgm:cxn modelId="{A121FBBD-75B8-4A09-BE26-9F0711CC1475}" srcId="{2F8E3D62-2762-44C2-822E-D29244BBACB8}" destId="{DD463E8F-BF61-4510-A5F8-8B947EC61B12}" srcOrd="4" destOrd="0" parTransId="{C520B56D-309B-4D63-87ED-A7E90EE9B962}" sibTransId="{CBFCE7DB-5343-420C-B41B-C4D2621262B0}"/>
    <dgm:cxn modelId="{25D278BF-BD32-4148-88DB-D2904CF47B8E}" type="presOf" srcId="{D9B0C50A-7AF0-486B-A898-E042502FF033}" destId="{786813FF-9154-490D-A44E-7156A4DDF46E}" srcOrd="0" destOrd="0" presId="urn:microsoft.com/office/officeart/2009/3/layout/CircleRelationship"/>
    <dgm:cxn modelId="{A205FADD-25BE-4916-9BFB-7BA02DC62CCE}" type="presOf" srcId="{806D38A7-E36F-4B9F-9BE2-20E16830DF35}" destId="{C8547C17-C92B-4376-95B7-F5FB48C2FEBC}" srcOrd="0" destOrd="0" presId="urn:microsoft.com/office/officeart/2009/3/layout/CircleRelationship"/>
    <dgm:cxn modelId="{776DAADE-195B-4F69-AAA5-932575EF5BA7}" srcId="{14D6B387-B36E-4F10-BD0D-9831DF409A9B}" destId="{2F8E3D62-2762-44C2-822E-D29244BBACB8}" srcOrd="0" destOrd="0" parTransId="{2B8F9A90-D595-418F-B829-793141692315}" sibTransId="{A20FDAF5-4346-4D50-A2E4-65D13B612129}"/>
    <dgm:cxn modelId="{4F875FEB-D8B4-4B1F-A5A9-BD82DA1F66E8}" type="presOf" srcId="{14D6B387-B36E-4F10-BD0D-9831DF409A9B}" destId="{36F12206-84A7-4FFC-A9C0-906FBC1E3775}" srcOrd="0" destOrd="0" presId="urn:microsoft.com/office/officeart/2009/3/layout/CircleRelationship"/>
    <dgm:cxn modelId="{703979BA-ACA3-4BAC-A090-7EA935421611}" type="presParOf" srcId="{36F12206-84A7-4FFC-A9C0-906FBC1E3775}" destId="{CBC80EED-D3CD-4347-95E8-74C2FABE44F0}" srcOrd="0" destOrd="0" presId="urn:microsoft.com/office/officeart/2009/3/layout/CircleRelationship"/>
    <dgm:cxn modelId="{4E2242C2-87EB-4959-B4A0-3F453E5B272E}" type="presParOf" srcId="{36F12206-84A7-4FFC-A9C0-906FBC1E3775}" destId="{326A2692-469B-42CA-91A6-99C886CBB346}" srcOrd="1" destOrd="0" presId="urn:microsoft.com/office/officeart/2009/3/layout/CircleRelationship"/>
    <dgm:cxn modelId="{CC2493D9-7A37-481F-A7FB-1141A70902DD}" type="presParOf" srcId="{36F12206-84A7-4FFC-A9C0-906FBC1E3775}" destId="{5449B9A1-49E8-45E9-9195-40138397036B}" srcOrd="2" destOrd="0" presId="urn:microsoft.com/office/officeart/2009/3/layout/CircleRelationship"/>
    <dgm:cxn modelId="{4DFABAB1-EE59-444F-BC46-50DD1936A0BC}" type="presParOf" srcId="{36F12206-84A7-4FFC-A9C0-906FBC1E3775}" destId="{ACFDF91C-A35E-4805-96A3-3C88F695A8BB}" srcOrd="3" destOrd="0" presId="urn:microsoft.com/office/officeart/2009/3/layout/CircleRelationship"/>
    <dgm:cxn modelId="{8D339A48-1E44-48F6-8042-D8B8ADE96541}" type="presParOf" srcId="{36F12206-84A7-4FFC-A9C0-906FBC1E3775}" destId="{FD1990CC-46EC-4D92-8165-72E0C3B71B9A}" srcOrd="4" destOrd="0" presId="urn:microsoft.com/office/officeart/2009/3/layout/CircleRelationship"/>
    <dgm:cxn modelId="{4B8FA4E8-036F-48CB-B368-DF75B12FA2EE}" type="presParOf" srcId="{36F12206-84A7-4FFC-A9C0-906FBC1E3775}" destId="{003583FD-033A-4A14-A13B-A7F1F39BF37B}" srcOrd="5" destOrd="0" presId="urn:microsoft.com/office/officeart/2009/3/layout/CircleRelationship"/>
    <dgm:cxn modelId="{DE1ED4C5-841C-43ED-9D9F-117F71C148FF}" type="presParOf" srcId="{36F12206-84A7-4FFC-A9C0-906FBC1E3775}" destId="{C8547C17-C92B-4376-95B7-F5FB48C2FEBC}" srcOrd="6" destOrd="0" presId="urn:microsoft.com/office/officeart/2009/3/layout/CircleRelationship"/>
    <dgm:cxn modelId="{421B0ADF-87B9-4ED1-900F-5D535BAE2D10}" type="presParOf" srcId="{36F12206-84A7-4FFC-A9C0-906FBC1E3775}" destId="{8CDE3DCA-C75B-4F0D-BF88-F0529F3D604A}" srcOrd="7" destOrd="0" presId="urn:microsoft.com/office/officeart/2009/3/layout/CircleRelationship"/>
    <dgm:cxn modelId="{EFC8FE1E-8184-4CB8-AAC5-DC1B29033BEE}" type="presParOf" srcId="{8CDE3DCA-C75B-4F0D-BF88-F0529F3D604A}" destId="{981E5160-83FA-4114-84B8-EA7213F409D9}" srcOrd="0" destOrd="0" presId="urn:microsoft.com/office/officeart/2009/3/layout/CircleRelationship"/>
    <dgm:cxn modelId="{913061D6-F833-4667-B690-3D6A42CB71D9}" type="presParOf" srcId="{36F12206-84A7-4FFC-A9C0-906FBC1E3775}" destId="{E023B326-248B-4B09-88FC-828AC1EFD2E4}" srcOrd="8" destOrd="0" presId="urn:microsoft.com/office/officeart/2009/3/layout/CircleRelationship"/>
    <dgm:cxn modelId="{40DD998E-E499-4BEA-BE84-652DE2469FBB}" type="presParOf" srcId="{E023B326-248B-4B09-88FC-828AC1EFD2E4}" destId="{FA382647-C9D4-4F87-A729-C55C22D39935}" srcOrd="0" destOrd="0" presId="urn:microsoft.com/office/officeart/2009/3/layout/CircleRelationship"/>
    <dgm:cxn modelId="{90B42CD7-DD8E-4A3E-B600-CE7AE896920F}" type="presParOf" srcId="{36F12206-84A7-4FFC-A9C0-906FBC1E3775}" destId="{786813FF-9154-490D-A44E-7156A4DDF46E}" srcOrd="9" destOrd="0" presId="urn:microsoft.com/office/officeart/2009/3/layout/CircleRelationship"/>
    <dgm:cxn modelId="{B4F2C8E4-F6BF-437A-8313-2FF738023953}" type="presParOf" srcId="{36F12206-84A7-4FFC-A9C0-906FBC1E3775}" destId="{CEA1FC83-B83F-4644-9C39-729177F561AC}" srcOrd="10" destOrd="0" presId="urn:microsoft.com/office/officeart/2009/3/layout/CircleRelationship"/>
    <dgm:cxn modelId="{664D65B3-C916-496A-839F-518918D17277}" type="presParOf" srcId="{CEA1FC83-B83F-4644-9C39-729177F561AC}" destId="{5D9D9F3E-9028-4E9E-A0ED-133AE517482C}" srcOrd="0" destOrd="0" presId="urn:microsoft.com/office/officeart/2009/3/layout/CircleRelationship"/>
    <dgm:cxn modelId="{FBC26FC5-C7C7-48FE-B1F4-F358DA5275E9}" type="presParOf" srcId="{36F12206-84A7-4FFC-A9C0-906FBC1E3775}" destId="{DD2496D8-1DB7-4392-A934-68EA39EAC3F5}" srcOrd="11" destOrd="0" presId="urn:microsoft.com/office/officeart/2009/3/layout/CircleRelationship"/>
    <dgm:cxn modelId="{D53F0474-EC9B-4B51-8580-768ABC40D9CE}" type="presParOf" srcId="{DD2496D8-1DB7-4392-A934-68EA39EAC3F5}" destId="{DF1F4CF4-F540-46D6-8C74-72147A23F6D3}" srcOrd="0" destOrd="0" presId="urn:microsoft.com/office/officeart/2009/3/layout/CircleRelationship"/>
    <dgm:cxn modelId="{1E53903B-8DF6-4B9A-B421-49B2F39F26A5}" type="presParOf" srcId="{36F12206-84A7-4FFC-A9C0-906FBC1E3775}" destId="{843777B3-499C-4A02-9B0C-B933D8EB84D1}" srcOrd="12" destOrd="0" presId="urn:microsoft.com/office/officeart/2009/3/layout/CircleRelationship"/>
    <dgm:cxn modelId="{AA592F02-248A-42FC-AE65-4749607F8B5B}" type="presParOf" srcId="{843777B3-499C-4A02-9B0C-B933D8EB84D1}" destId="{EF25E2A6-9094-4EDA-9D10-AE4AF6AB6E15}" srcOrd="0" destOrd="0" presId="urn:microsoft.com/office/officeart/2009/3/layout/CircleRelationship"/>
    <dgm:cxn modelId="{1A143273-418F-4A6A-A66C-DE4377197BF8}" type="presParOf" srcId="{36F12206-84A7-4FFC-A9C0-906FBC1E3775}" destId="{061FF0CE-8733-4E30-BBC8-1867F29151E8}" srcOrd="13" destOrd="0" presId="urn:microsoft.com/office/officeart/2009/3/layout/CircleRelationship"/>
    <dgm:cxn modelId="{3FDA0F0A-0FF6-4275-9859-A2D7FAA9CD94}" type="presParOf" srcId="{36F12206-84A7-4FFC-A9C0-906FBC1E3775}" destId="{FDF426AF-AF4E-4E07-B455-D2D1E21814D3}" srcOrd="14" destOrd="0" presId="urn:microsoft.com/office/officeart/2009/3/layout/CircleRelationship"/>
    <dgm:cxn modelId="{9AAE2DFC-6B10-475E-89E5-D169BF11E97B}" type="presParOf" srcId="{FDF426AF-AF4E-4E07-B455-D2D1E21814D3}" destId="{3C14F123-3A68-4C31-ADCF-429B219099F4}" srcOrd="0" destOrd="0" presId="urn:microsoft.com/office/officeart/2009/3/layout/CircleRelationship"/>
    <dgm:cxn modelId="{46EF8E69-9323-4DCF-8BA6-3D159B556A3E}" type="presParOf" srcId="{36F12206-84A7-4FFC-A9C0-906FBC1E3775}" destId="{58C993D4-2E15-47A8-BF3B-E0A7D2A3FD84}" srcOrd="15" destOrd="0" presId="urn:microsoft.com/office/officeart/2009/3/layout/CircleRelationship"/>
    <dgm:cxn modelId="{68091755-8F85-4046-9B33-7B9863C2F72E}" type="presParOf" srcId="{36F12206-84A7-4FFC-A9C0-906FBC1E3775}" destId="{A3257CE0-106D-4A0D-ADE6-83970B2C3584}" srcOrd="16" destOrd="0" presId="urn:microsoft.com/office/officeart/2009/3/layout/CircleRelationship"/>
    <dgm:cxn modelId="{A8E10511-AE0E-49D0-A562-089129713687}" type="presParOf" srcId="{A3257CE0-106D-4A0D-ADE6-83970B2C3584}" destId="{C0412FFF-EFFF-4087-B52E-C01343FADB09}" srcOrd="0" destOrd="0" presId="urn:microsoft.com/office/officeart/2009/3/layout/CircleRelationship"/>
    <dgm:cxn modelId="{1EBDD901-582D-4687-B81C-1ACEC24B1248}" type="presParOf" srcId="{36F12206-84A7-4FFC-A9C0-906FBC1E3775}" destId="{72942BE2-3EF4-4D99-9498-9BD551334B7D}" srcOrd="17" destOrd="0" presId="urn:microsoft.com/office/officeart/2009/3/layout/CircleRelationship"/>
    <dgm:cxn modelId="{0AC33236-644E-4F34-A3E2-31AFE91EB0DF}" type="presParOf" srcId="{36F12206-84A7-4FFC-A9C0-906FBC1E3775}" destId="{2ACC5A67-7EB0-4122-982F-43655F1B679B}" srcOrd="18" destOrd="0" presId="urn:microsoft.com/office/officeart/2009/3/layout/CircleRelationship"/>
    <dgm:cxn modelId="{FAFA497B-BF82-4315-A164-1E41506804FE}" type="presParOf" srcId="{2ACC5A67-7EB0-4122-982F-43655F1B679B}" destId="{E1B5599E-9F0F-4B47-81E0-25D85879F7FB}" srcOrd="0" destOrd="0" presId="urn:microsoft.com/office/officeart/2009/3/layout/CircleRelationship"/>
    <dgm:cxn modelId="{8B4F16E1-6ED0-467B-9B6C-429658D66784}" type="presParOf" srcId="{36F12206-84A7-4FFC-A9C0-906FBC1E3775}" destId="{301799A7-D848-4D6B-AE64-964762D351CF}" srcOrd="19" destOrd="0" presId="urn:microsoft.com/office/officeart/2009/3/layout/CircleRelationship"/>
    <dgm:cxn modelId="{61B1063B-EEF1-4367-AC46-3F3D9182190E}" type="presParOf" srcId="{301799A7-D848-4D6B-AE64-964762D351CF}" destId="{89EFE3EC-2EB8-4DCA-8137-94D20BCF64C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386DD-AA97-4831-8804-6B77D97F492E}">
      <dsp:nvSpPr>
        <dsp:cNvPr id="0" name=""/>
        <dsp:cNvSpPr/>
      </dsp:nvSpPr>
      <dsp:spPr>
        <a:xfrm>
          <a:off x="6343" y="258531"/>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Reduce hypertension and improve blood pressure control rates.</a:t>
          </a:r>
        </a:p>
      </dsp:txBody>
      <dsp:txXfrm>
        <a:off x="41778" y="293966"/>
        <a:ext cx="1955037" cy="1476862"/>
      </dsp:txXfrm>
    </dsp:sp>
    <dsp:sp modelId="{D4C63598-6F07-47A1-9893-1A9F0F1F7602}">
      <dsp:nvSpPr>
        <dsp:cNvPr id="0" name=""/>
        <dsp:cNvSpPr/>
      </dsp:nvSpPr>
      <dsp:spPr>
        <a:xfrm>
          <a:off x="6343" y="1770829"/>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Blood Pressure</a:t>
          </a:r>
        </a:p>
      </dsp:txBody>
      <dsp:txXfrm>
        <a:off x="6343" y="1770829"/>
        <a:ext cx="1426695" cy="650287"/>
      </dsp:txXfrm>
    </dsp:sp>
    <dsp:sp modelId="{5A2C253B-8E4B-4F35-8776-0166DD742C18}">
      <dsp:nvSpPr>
        <dsp:cNvPr id="0" name=""/>
        <dsp:cNvSpPr/>
      </dsp:nvSpPr>
      <dsp:spPr>
        <a:xfrm>
          <a:off x="1490348" y="1874121"/>
          <a:ext cx="709067" cy="70906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8000" r="-58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DAFAF1-DE62-40ED-A659-A6E72DE50964}">
      <dsp:nvSpPr>
        <dsp:cNvPr id="0" name=""/>
        <dsp:cNvSpPr/>
      </dsp:nvSpPr>
      <dsp:spPr>
        <a:xfrm>
          <a:off x="2375083" y="258531"/>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Identify and treat people at risk for high cholesterol.</a:t>
          </a:r>
        </a:p>
      </dsp:txBody>
      <dsp:txXfrm>
        <a:off x="2410518" y="293966"/>
        <a:ext cx="1955037" cy="1476862"/>
      </dsp:txXfrm>
    </dsp:sp>
    <dsp:sp modelId="{04213252-8982-40EE-A9D1-29BD7638FC3B}">
      <dsp:nvSpPr>
        <dsp:cNvPr id="0" name=""/>
        <dsp:cNvSpPr/>
      </dsp:nvSpPr>
      <dsp:spPr>
        <a:xfrm>
          <a:off x="2375083" y="1770829"/>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Cholesterol</a:t>
          </a:r>
        </a:p>
      </dsp:txBody>
      <dsp:txXfrm>
        <a:off x="2375083" y="1770829"/>
        <a:ext cx="1426695" cy="650287"/>
      </dsp:txXfrm>
    </dsp:sp>
    <dsp:sp modelId="{B7C0E3CD-B696-4D94-B5B2-F5876C91E1DE}">
      <dsp:nvSpPr>
        <dsp:cNvPr id="0" name=""/>
        <dsp:cNvSpPr/>
      </dsp:nvSpPr>
      <dsp:spPr>
        <a:xfrm>
          <a:off x="3859089" y="1874121"/>
          <a:ext cx="709067" cy="70906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52C0B-2C37-47C1-9B48-8627F89E5012}">
      <dsp:nvSpPr>
        <dsp:cNvPr id="0" name=""/>
        <dsp:cNvSpPr/>
      </dsp:nvSpPr>
      <dsp:spPr>
        <a:xfrm>
          <a:off x="4743823" y="258531"/>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Reduce diabetes and improve control rates.</a:t>
          </a:r>
        </a:p>
      </dsp:txBody>
      <dsp:txXfrm>
        <a:off x="4779258" y="293966"/>
        <a:ext cx="1955037" cy="1476862"/>
      </dsp:txXfrm>
    </dsp:sp>
    <dsp:sp modelId="{547E931C-7C6E-467A-B768-262D9AD42A04}">
      <dsp:nvSpPr>
        <dsp:cNvPr id="0" name=""/>
        <dsp:cNvSpPr/>
      </dsp:nvSpPr>
      <dsp:spPr>
        <a:xfrm>
          <a:off x="4743823" y="1770829"/>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Blood Sugar</a:t>
          </a:r>
        </a:p>
      </dsp:txBody>
      <dsp:txXfrm>
        <a:off x="4743823" y="1770829"/>
        <a:ext cx="1426695" cy="650287"/>
      </dsp:txXfrm>
    </dsp:sp>
    <dsp:sp modelId="{B6F23ECE-C74A-4AC7-8E07-00D7F2AC8D40}">
      <dsp:nvSpPr>
        <dsp:cNvPr id="0" name=""/>
        <dsp:cNvSpPr/>
      </dsp:nvSpPr>
      <dsp:spPr>
        <a:xfrm>
          <a:off x="6227829" y="1874121"/>
          <a:ext cx="709067" cy="70906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49ABE-61BD-4347-BE87-5368AED5BE0C}">
      <dsp:nvSpPr>
        <dsp:cNvPr id="0" name=""/>
        <dsp:cNvSpPr/>
      </dsp:nvSpPr>
      <dsp:spPr>
        <a:xfrm>
          <a:off x="7112564" y="258531"/>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a:t>Increase % of youth and adults that meet physical activity guidelines.</a:t>
          </a:r>
        </a:p>
      </dsp:txBody>
      <dsp:txXfrm>
        <a:off x="7147999" y="293966"/>
        <a:ext cx="1955037" cy="1476862"/>
      </dsp:txXfrm>
    </dsp:sp>
    <dsp:sp modelId="{1045365C-09F7-447C-A485-4582F52DDCE3}">
      <dsp:nvSpPr>
        <dsp:cNvPr id="0" name=""/>
        <dsp:cNvSpPr/>
      </dsp:nvSpPr>
      <dsp:spPr>
        <a:xfrm>
          <a:off x="7112564" y="1770829"/>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Physical Activity</a:t>
          </a:r>
        </a:p>
      </dsp:txBody>
      <dsp:txXfrm>
        <a:off x="7112564" y="1770829"/>
        <a:ext cx="1426695" cy="650287"/>
      </dsp:txXfrm>
    </dsp:sp>
    <dsp:sp modelId="{154E5FF2-3CA6-4F2A-85B0-6E10F3BA5D02}">
      <dsp:nvSpPr>
        <dsp:cNvPr id="0" name=""/>
        <dsp:cNvSpPr/>
      </dsp:nvSpPr>
      <dsp:spPr>
        <a:xfrm>
          <a:off x="8596569" y="1874121"/>
          <a:ext cx="709067" cy="70906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8C3DE-BA81-4304-9FA5-E9C872987E85}">
      <dsp:nvSpPr>
        <dsp:cNvPr id="0" name=""/>
        <dsp:cNvSpPr/>
      </dsp:nvSpPr>
      <dsp:spPr>
        <a:xfrm>
          <a:off x="9481304" y="258531"/>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Improve access to and consumption of healthy foods.</a:t>
          </a:r>
        </a:p>
      </dsp:txBody>
      <dsp:txXfrm>
        <a:off x="9516739" y="293966"/>
        <a:ext cx="1955037" cy="1476862"/>
      </dsp:txXfrm>
    </dsp:sp>
    <dsp:sp modelId="{99D58D01-E73C-4C67-A5E6-453FE1D56CEE}">
      <dsp:nvSpPr>
        <dsp:cNvPr id="0" name=""/>
        <dsp:cNvSpPr/>
      </dsp:nvSpPr>
      <dsp:spPr>
        <a:xfrm>
          <a:off x="9481304" y="1770829"/>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Healthy Eating</a:t>
          </a:r>
        </a:p>
      </dsp:txBody>
      <dsp:txXfrm>
        <a:off x="9481304" y="1770829"/>
        <a:ext cx="1426695" cy="650287"/>
      </dsp:txXfrm>
    </dsp:sp>
    <dsp:sp modelId="{70332CA8-B27E-488B-AD9F-BE41D33F7CD4}">
      <dsp:nvSpPr>
        <dsp:cNvPr id="0" name=""/>
        <dsp:cNvSpPr/>
      </dsp:nvSpPr>
      <dsp:spPr>
        <a:xfrm>
          <a:off x="10965309" y="1874121"/>
          <a:ext cx="709067" cy="70906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6A2E5-ADFB-45ED-A16B-8F74893CA948}">
      <dsp:nvSpPr>
        <dsp:cNvPr id="0" name=""/>
        <dsp:cNvSpPr/>
      </dsp:nvSpPr>
      <dsp:spPr>
        <a:xfrm>
          <a:off x="6343" y="2934375"/>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 % of community at a healthy weight.</a:t>
          </a:r>
        </a:p>
      </dsp:txBody>
      <dsp:txXfrm>
        <a:off x="41778" y="2969810"/>
        <a:ext cx="1955037" cy="1476862"/>
      </dsp:txXfrm>
    </dsp:sp>
    <dsp:sp modelId="{640ADDC1-0935-42B7-9D94-C0E9F8D95289}">
      <dsp:nvSpPr>
        <dsp:cNvPr id="0" name=""/>
        <dsp:cNvSpPr/>
      </dsp:nvSpPr>
      <dsp:spPr>
        <a:xfrm>
          <a:off x="6343" y="4446673"/>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Weight</a:t>
          </a:r>
        </a:p>
      </dsp:txBody>
      <dsp:txXfrm>
        <a:off x="6343" y="4446673"/>
        <a:ext cx="1426695" cy="650287"/>
      </dsp:txXfrm>
    </dsp:sp>
    <dsp:sp modelId="{06EA35C8-DFC8-44B7-9E9B-2423E95A5577}">
      <dsp:nvSpPr>
        <dsp:cNvPr id="0" name=""/>
        <dsp:cNvSpPr/>
      </dsp:nvSpPr>
      <dsp:spPr>
        <a:xfrm>
          <a:off x="1490348" y="4549965"/>
          <a:ext cx="709067" cy="709067"/>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 b="-1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5A0BCB-F2E6-44D6-8602-A74C30B66BFB}">
      <dsp:nvSpPr>
        <dsp:cNvPr id="0" name=""/>
        <dsp:cNvSpPr/>
      </dsp:nvSpPr>
      <dsp:spPr>
        <a:xfrm>
          <a:off x="2375083" y="2934375"/>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a:t>Eliminate tobacco use and exposure to secondhand smoke.</a:t>
          </a:r>
        </a:p>
      </dsp:txBody>
      <dsp:txXfrm>
        <a:off x="2410518" y="2969810"/>
        <a:ext cx="1955037" cy="1476862"/>
      </dsp:txXfrm>
    </dsp:sp>
    <dsp:sp modelId="{E3F73C12-FA0F-466D-9722-AB5CC7D76081}">
      <dsp:nvSpPr>
        <dsp:cNvPr id="0" name=""/>
        <dsp:cNvSpPr/>
      </dsp:nvSpPr>
      <dsp:spPr>
        <a:xfrm>
          <a:off x="2375083" y="4446673"/>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Tobacco</a:t>
          </a:r>
        </a:p>
      </dsp:txBody>
      <dsp:txXfrm>
        <a:off x="2375083" y="4446673"/>
        <a:ext cx="1426695" cy="650287"/>
      </dsp:txXfrm>
    </dsp:sp>
    <dsp:sp modelId="{A7C5FD55-1BB3-4F9F-998A-878696AB27D0}">
      <dsp:nvSpPr>
        <dsp:cNvPr id="0" name=""/>
        <dsp:cNvSpPr/>
      </dsp:nvSpPr>
      <dsp:spPr>
        <a:xfrm>
          <a:off x="3859089" y="4549965"/>
          <a:ext cx="709067" cy="70906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047200-A538-441F-8706-C6ABA68B06DA}">
      <dsp:nvSpPr>
        <dsp:cNvPr id="0" name=""/>
        <dsp:cNvSpPr/>
      </dsp:nvSpPr>
      <dsp:spPr>
        <a:xfrm>
          <a:off x="4743823" y="2934375"/>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a:t>Improve outcomes for cardiac events.</a:t>
          </a:r>
        </a:p>
      </dsp:txBody>
      <dsp:txXfrm>
        <a:off x="4779258" y="2969810"/>
        <a:ext cx="1955037" cy="1476862"/>
      </dsp:txXfrm>
    </dsp:sp>
    <dsp:sp modelId="{71897876-F269-4B0C-A9D5-4A4B35A2C795}">
      <dsp:nvSpPr>
        <dsp:cNvPr id="0" name=""/>
        <dsp:cNvSpPr/>
      </dsp:nvSpPr>
      <dsp:spPr>
        <a:xfrm>
          <a:off x="4743823" y="4446673"/>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Cardiac Care</a:t>
          </a:r>
        </a:p>
      </dsp:txBody>
      <dsp:txXfrm>
        <a:off x="4743823" y="4446673"/>
        <a:ext cx="1426695" cy="650287"/>
      </dsp:txXfrm>
    </dsp:sp>
    <dsp:sp modelId="{79B7B387-0E50-413E-A62B-5C4FFFB9F9E5}">
      <dsp:nvSpPr>
        <dsp:cNvPr id="0" name=""/>
        <dsp:cNvSpPr/>
      </dsp:nvSpPr>
      <dsp:spPr>
        <a:xfrm>
          <a:off x="6227829" y="4549965"/>
          <a:ext cx="709067" cy="709067"/>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88F17-ADD0-4155-8B2B-87B43C91A59D}">
      <dsp:nvSpPr>
        <dsp:cNvPr id="0" name=""/>
        <dsp:cNvSpPr/>
      </dsp:nvSpPr>
      <dsp:spPr>
        <a:xfrm>
          <a:off x="7112564" y="2934375"/>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a:t>Improve outcomes for stroke events.</a:t>
          </a:r>
        </a:p>
      </dsp:txBody>
      <dsp:txXfrm>
        <a:off x="7147999" y="2969810"/>
        <a:ext cx="1955037" cy="1476862"/>
      </dsp:txXfrm>
    </dsp:sp>
    <dsp:sp modelId="{571DC40A-D02F-4B7B-8A0B-610D1B2A0509}">
      <dsp:nvSpPr>
        <dsp:cNvPr id="0" name=""/>
        <dsp:cNvSpPr/>
      </dsp:nvSpPr>
      <dsp:spPr>
        <a:xfrm>
          <a:off x="7112564" y="4446673"/>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Stroke Care</a:t>
          </a:r>
        </a:p>
      </dsp:txBody>
      <dsp:txXfrm>
        <a:off x="7112564" y="4446673"/>
        <a:ext cx="1426695" cy="650287"/>
      </dsp:txXfrm>
    </dsp:sp>
    <dsp:sp modelId="{E14D7AA2-8BAB-4119-9E8C-A61DB6DE0519}">
      <dsp:nvSpPr>
        <dsp:cNvPr id="0" name=""/>
        <dsp:cNvSpPr/>
      </dsp:nvSpPr>
      <dsp:spPr>
        <a:xfrm>
          <a:off x="8596569" y="4549965"/>
          <a:ext cx="709067" cy="709067"/>
        </a:xfrm>
        <a:prstGeom prst="ellipse">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5DE61-880C-43FE-B95D-7D658A7FEE69}">
      <dsp:nvSpPr>
        <dsp:cNvPr id="0" name=""/>
        <dsp:cNvSpPr/>
      </dsp:nvSpPr>
      <dsp:spPr>
        <a:xfrm>
          <a:off x="9481304" y="2934375"/>
          <a:ext cx="2025907" cy="151229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Improve social determinants of health that contribute to  cardiovascular health.</a:t>
          </a:r>
        </a:p>
      </dsp:txBody>
      <dsp:txXfrm>
        <a:off x="9516739" y="2969810"/>
        <a:ext cx="1955037" cy="1476862"/>
      </dsp:txXfrm>
    </dsp:sp>
    <dsp:sp modelId="{30C68AF7-D9A5-4AE7-9EE5-DFEE9804E93F}">
      <dsp:nvSpPr>
        <dsp:cNvPr id="0" name=""/>
        <dsp:cNvSpPr/>
      </dsp:nvSpPr>
      <dsp:spPr>
        <a:xfrm>
          <a:off x="9481304" y="4446673"/>
          <a:ext cx="2025907" cy="65028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n-US" sz="1800" kern="1200" dirty="0"/>
            <a:t>Social Determinants</a:t>
          </a:r>
        </a:p>
      </dsp:txBody>
      <dsp:txXfrm>
        <a:off x="9481304" y="4446673"/>
        <a:ext cx="1426695" cy="650287"/>
      </dsp:txXfrm>
    </dsp:sp>
    <dsp:sp modelId="{44DD3FCD-83CA-4C78-9B45-75B619A3A53F}">
      <dsp:nvSpPr>
        <dsp:cNvPr id="0" name=""/>
        <dsp:cNvSpPr/>
      </dsp:nvSpPr>
      <dsp:spPr>
        <a:xfrm>
          <a:off x="10965309" y="4549965"/>
          <a:ext cx="709067" cy="709067"/>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7000" r="-17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80EED-D3CD-4347-95E8-74C2FABE44F0}">
      <dsp:nvSpPr>
        <dsp:cNvPr id="0" name=""/>
        <dsp:cNvSpPr/>
      </dsp:nvSpPr>
      <dsp:spPr>
        <a:xfrm>
          <a:off x="2302730" y="1321909"/>
          <a:ext cx="3837076" cy="38377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Collective Impact</a:t>
          </a:r>
        </a:p>
      </dsp:txBody>
      <dsp:txXfrm>
        <a:off x="2864657" y="1883932"/>
        <a:ext cx="2713222" cy="2713690"/>
      </dsp:txXfrm>
    </dsp:sp>
    <dsp:sp modelId="{326A2692-469B-42CA-91A6-99C886CBB346}">
      <dsp:nvSpPr>
        <dsp:cNvPr id="0" name=""/>
        <dsp:cNvSpPr/>
      </dsp:nvSpPr>
      <dsp:spPr>
        <a:xfrm>
          <a:off x="3335401" y="4811927"/>
          <a:ext cx="309327" cy="30929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9B9A1-49E8-45E9-9195-40138397036B}">
      <dsp:nvSpPr>
        <dsp:cNvPr id="0" name=""/>
        <dsp:cNvSpPr/>
      </dsp:nvSpPr>
      <dsp:spPr>
        <a:xfrm>
          <a:off x="6386954" y="2879360"/>
          <a:ext cx="309327" cy="30929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DF91C-A35E-4805-96A3-3C88F695A8BB}">
      <dsp:nvSpPr>
        <dsp:cNvPr id="0" name=""/>
        <dsp:cNvSpPr/>
      </dsp:nvSpPr>
      <dsp:spPr>
        <a:xfrm>
          <a:off x="4908794" y="5203537"/>
          <a:ext cx="426604" cy="42725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990CC-46EC-4D92-8165-72E0C3B71B9A}">
      <dsp:nvSpPr>
        <dsp:cNvPr id="0" name=""/>
        <dsp:cNvSpPr/>
      </dsp:nvSpPr>
      <dsp:spPr>
        <a:xfrm>
          <a:off x="3569163" y="1753277"/>
          <a:ext cx="309327" cy="30929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583FD-033A-4A14-A13B-A7F1F39BF37B}">
      <dsp:nvSpPr>
        <dsp:cNvPr id="0" name=""/>
        <dsp:cNvSpPr/>
      </dsp:nvSpPr>
      <dsp:spPr>
        <a:xfrm>
          <a:off x="2595529" y="3523327"/>
          <a:ext cx="309327" cy="309295"/>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47C17-C92B-4376-95B7-F5FB48C2FEBC}">
      <dsp:nvSpPr>
        <dsp:cNvPr id="0" name=""/>
        <dsp:cNvSpPr/>
      </dsp:nvSpPr>
      <dsp:spPr>
        <a:xfrm>
          <a:off x="428080" y="1654567"/>
          <a:ext cx="2910259" cy="228019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Shared Measurement</a:t>
          </a:r>
        </a:p>
      </dsp:txBody>
      <dsp:txXfrm>
        <a:off x="854278" y="1988494"/>
        <a:ext cx="2057863" cy="1612339"/>
      </dsp:txXfrm>
    </dsp:sp>
    <dsp:sp modelId="{981E5160-83FA-4114-84B8-EA7213F409D9}">
      <dsp:nvSpPr>
        <dsp:cNvPr id="0" name=""/>
        <dsp:cNvSpPr/>
      </dsp:nvSpPr>
      <dsp:spPr>
        <a:xfrm>
          <a:off x="4061095" y="1766993"/>
          <a:ext cx="426604" cy="42725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82647-C9D4-4F87-A729-C55C22D39935}">
      <dsp:nvSpPr>
        <dsp:cNvPr id="0" name=""/>
        <dsp:cNvSpPr/>
      </dsp:nvSpPr>
      <dsp:spPr>
        <a:xfrm>
          <a:off x="1250388" y="4031504"/>
          <a:ext cx="771350" cy="77152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813FF-9154-490D-A44E-7156A4DDF46E}">
      <dsp:nvSpPr>
        <dsp:cNvPr id="0" name=""/>
        <dsp:cNvSpPr/>
      </dsp:nvSpPr>
      <dsp:spPr>
        <a:xfrm>
          <a:off x="6383404" y="1259285"/>
          <a:ext cx="2253305" cy="2089553"/>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Common Agenda</a:t>
          </a:r>
        </a:p>
      </dsp:txBody>
      <dsp:txXfrm>
        <a:off x="6713393" y="1565293"/>
        <a:ext cx="1593327" cy="1477537"/>
      </dsp:txXfrm>
    </dsp:sp>
    <dsp:sp modelId="{5D9D9F3E-9028-4E9E-A0ED-133AE517482C}">
      <dsp:nvSpPr>
        <dsp:cNvPr id="0" name=""/>
        <dsp:cNvSpPr/>
      </dsp:nvSpPr>
      <dsp:spPr>
        <a:xfrm>
          <a:off x="5837564" y="2357467"/>
          <a:ext cx="426604" cy="427253"/>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F4CF4-F540-46D6-8C74-72147A23F6D3}">
      <dsp:nvSpPr>
        <dsp:cNvPr id="0" name=""/>
        <dsp:cNvSpPr/>
      </dsp:nvSpPr>
      <dsp:spPr>
        <a:xfrm>
          <a:off x="956802" y="4949791"/>
          <a:ext cx="309327" cy="30929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5E2A6-9094-4EDA-9D10-AE4AF6AB6E15}">
      <dsp:nvSpPr>
        <dsp:cNvPr id="0" name=""/>
        <dsp:cNvSpPr/>
      </dsp:nvSpPr>
      <dsp:spPr>
        <a:xfrm>
          <a:off x="4039057" y="4509507"/>
          <a:ext cx="309327" cy="30929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FF0CE-8733-4E30-BBC8-1867F29151E8}">
      <dsp:nvSpPr>
        <dsp:cNvPr id="0" name=""/>
        <dsp:cNvSpPr/>
      </dsp:nvSpPr>
      <dsp:spPr>
        <a:xfrm>
          <a:off x="6921512" y="3781171"/>
          <a:ext cx="2252415" cy="195113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Mutually Reinforcing Activities</a:t>
          </a:r>
        </a:p>
      </dsp:txBody>
      <dsp:txXfrm>
        <a:off x="7251371" y="4066908"/>
        <a:ext cx="1592697" cy="1379659"/>
      </dsp:txXfrm>
    </dsp:sp>
    <dsp:sp modelId="{3C14F123-3A68-4C31-ADCF-429B219099F4}">
      <dsp:nvSpPr>
        <dsp:cNvPr id="0" name=""/>
        <dsp:cNvSpPr/>
      </dsp:nvSpPr>
      <dsp:spPr>
        <a:xfrm>
          <a:off x="6827726" y="3922462"/>
          <a:ext cx="309327" cy="30929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993D4-2E15-47A8-BF3B-E0A7D2A3FD84}">
      <dsp:nvSpPr>
        <dsp:cNvPr id="0" name=""/>
        <dsp:cNvSpPr/>
      </dsp:nvSpPr>
      <dsp:spPr>
        <a:xfrm>
          <a:off x="2421004" y="4963541"/>
          <a:ext cx="2297890" cy="2256900"/>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Backbone</a:t>
          </a:r>
          <a:r>
            <a:rPr lang="en-US" sz="2400" kern="1200" dirty="0"/>
            <a:t> Support</a:t>
          </a:r>
        </a:p>
      </dsp:txBody>
      <dsp:txXfrm>
        <a:off x="2757522" y="5294056"/>
        <a:ext cx="1624854" cy="1595870"/>
      </dsp:txXfrm>
    </dsp:sp>
    <dsp:sp modelId="{C0412FFF-EFFF-4087-B52E-C01343FADB09}">
      <dsp:nvSpPr>
        <dsp:cNvPr id="0" name=""/>
        <dsp:cNvSpPr/>
      </dsp:nvSpPr>
      <dsp:spPr>
        <a:xfrm>
          <a:off x="4183095" y="5259086"/>
          <a:ext cx="309327" cy="30929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42BE2-3EF4-4D99-9498-9BD551334B7D}">
      <dsp:nvSpPr>
        <dsp:cNvPr id="0" name=""/>
        <dsp:cNvSpPr/>
      </dsp:nvSpPr>
      <dsp:spPr>
        <a:xfrm>
          <a:off x="3303814" y="-362441"/>
          <a:ext cx="3507481" cy="231325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Continuous Communication</a:t>
          </a:r>
        </a:p>
      </dsp:txBody>
      <dsp:txXfrm>
        <a:off x="3817473" y="-23673"/>
        <a:ext cx="2480163" cy="1635718"/>
      </dsp:txXfrm>
    </dsp:sp>
    <dsp:sp modelId="{E1B5599E-9F0F-4B47-81E0-25D85879F7FB}">
      <dsp:nvSpPr>
        <dsp:cNvPr id="0" name=""/>
        <dsp:cNvSpPr/>
      </dsp:nvSpPr>
      <dsp:spPr>
        <a:xfrm>
          <a:off x="2353892" y="1705271"/>
          <a:ext cx="309327" cy="30929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FE3EC-2EB8-4DCA-8137-94D20BCF64C9}">
      <dsp:nvSpPr>
        <dsp:cNvPr id="0" name=""/>
        <dsp:cNvSpPr/>
      </dsp:nvSpPr>
      <dsp:spPr>
        <a:xfrm>
          <a:off x="5955628" y="398136"/>
          <a:ext cx="309327" cy="30929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62D6E-A08D-4630-BCE6-4C6CDAA90AA2}"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ECE77-F9A4-4A72-B122-E72C52B7FD21}" type="slidenum">
              <a:rPr lang="en-US" smtClean="0"/>
              <a:t>‹#›</a:t>
            </a:fld>
            <a:endParaRPr lang="en-US"/>
          </a:p>
        </p:txBody>
      </p:sp>
    </p:spTree>
    <p:extLst>
      <p:ext uri="{BB962C8B-B14F-4D97-AF65-F5344CB8AC3E}">
        <p14:creationId xmlns:p14="http://schemas.microsoft.com/office/powerpoint/2010/main" val="134683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xfrm>
            <a:off x="409575" y="676275"/>
            <a:ext cx="6011863" cy="33829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648479-3D38-1D4D-885F-97B59AFB8289}" type="slidenum">
              <a:rPr kumimoji="0" lang="en-US" sz="1800" b="0" i="0" u="none" strike="noStrike" kern="0" cap="none" spc="0" normalizeH="0" baseline="0" noProof="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6605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76275"/>
            <a:ext cx="6011863" cy="3382963"/>
          </a:xfrm>
        </p:spPr>
      </p:sp>
      <p:sp>
        <p:nvSpPr>
          <p:cNvPr id="3" name="Notes Placeholder 2"/>
          <p:cNvSpPr>
            <a:spLocks noGrp="1"/>
          </p:cNvSpPr>
          <p:nvPr>
            <p:ph type="body" idx="1"/>
          </p:nvPr>
        </p:nvSpPr>
        <p:spPr/>
        <p:txBody>
          <a:bodyPr>
            <a:normAutofit lnSpcReduction="10000"/>
          </a:bodyPr>
          <a:lstStyle/>
          <a:p>
            <a:r>
              <a:rPr lang="en-US" sz="1600" dirty="0"/>
              <a:t>THIS ONE&gt;&gt;&gt;&gt;&gt;&gt;&gt;</a:t>
            </a:r>
          </a:p>
          <a:p>
            <a:pPr marL="283009" indent="-283009">
              <a:buFont typeface="Arial" pitchFamily="34" charset="0"/>
              <a:buChar char="•"/>
            </a:pPr>
            <a:r>
              <a:rPr lang="en-US" sz="1600" dirty="0"/>
              <a:t>The chart illustrates the detailed measures for the seven health factors and health behaviors at poor, intermediate and ideal cardiovascular health.  You may note we have specific measures for adults, as well as children.  Children are weighted according to the percentage of the overall population – approximately 25%.</a:t>
            </a:r>
          </a:p>
          <a:p>
            <a:pPr marL="283009" indent="-283009">
              <a:buFont typeface="Arial" pitchFamily="34" charset="0"/>
              <a:buChar char="•"/>
            </a:pPr>
            <a:r>
              <a:rPr lang="en-US" sz="1600" dirty="0"/>
              <a:t>There are three health factors:  blood pressure, cholesterol, blood glucose; and four health behaviors:  physical activity, healthy diet, smoking, healthy weight.</a:t>
            </a:r>
          </a:p>
          <a:p>
            <a:pPr marL="283009" indent="-283009">
              <a:buFont typeface="Arial" pitchFamily="34" charset="0"/>
              <a:buChar char="•"/>
            </a:pPr>
            <a:r>
              <a:rPr lang="en-US" sz="1600" dirty="0"/>
              <a:t>The goal is to reduce prevalence of poor CV health and increase prevalence of ideal CV health for a cumulative improvement of 20%.</a:t>
            </a:r>
          </a:p>
          <a:p>
            <a:pPr marL="283009" indent="-283009">
              <a:buFont typeface="Arial" pitchFamily="34" charset="0"/>
              <a:buChar char="•"/>
            </a:pPr>
            <a:r>
              <a:rPr lang="en-US" sz="1600" dirty="0"/>
              <a:t>As a reminder, our 20% improvement is based on the overall weighted average out “poor” and into “ideal”.</a:t>
            </a:r>
          </a:p>
          <a:p>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1F8A794-12E4-497A-ABF6-D6D7714869D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4559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218" name="Shape 218"/>
          <p:cNvSpPr>
            <a:spLocks noGrp="1"/>
          </p:cNvSpPr>
          <p:nvPr>
            <p:ph type="body" sz="quarter" idx="1"/>
          </p:nvPr>
        </p:nvSpPr>
        <p:spPr>
          <a:prstGeom prst="rect">
            <a:avLst/>
          </a:prstGeom>
        </p:spPr>
        <p:txBody>
          <a:bodyPr/>
          <a:lstStyle/>
          <a:p>
            <a:r>
              <a:rPr dirty="0"/>
              <a:t>At the American Heart Association, our mission is to create a world free of heart disease and stroke and we believe that starts right here in Arlington. That’s why we are working in our community to solve complex issues that affect this generation and generations to come. </a:t>
            </a:r>
          </a:p>
          <a:p>
            <a:r>
              <a:rPr dirty="0"/>
              <a:t>These are difficult challenges. There is no quick fix, no one way to create a healthier community. But we know that if our community works together to achieve a shared vision, we will truly make a difference. At the center of it all, we have Arlington at Heart.   </a:t>
            </a:r>
          </a:p>
        </p:txBody>
      </p:sp>
    </p:spTree>
    <p:extLst>
      <p:ext uri="{BB962C8B-B14F-4D97-AF65-F5344CB8AC3E}">
        <p14:creationId xmlns:p14="http://schemas.microsoft.com/office/powerpoint/2010/main" val="340536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449263"/>
            <a:ext cx="4954588" cy="27876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CD79A-C112-46F1-87CE-BB7105F42290}" type="slidenum">
              <a:rPr kumimoji="0" lang="en-US" sz="1800" b="0" i="0" u="none" strike="noStrike" kern="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5" name="Notes Placeholder 2"/>
          <p:cNvSpPr>
            <a:spLocks noGrp="1"/>
          </p:cNvSpPr>
          <p:nvPr>
            <p:ph type="body" idx="1"/>
          </p:nvPr>
        </p:nvSpPr>
        <p:spPr bwMode="auto">
          <a:xfrm>
            <a:off x="953554" y="3321934"/>
            <a:ext cx="5166157" cy="5506045"/>
          </a:xfrm>
          <a:prstGeom prst="rect">
            <a:avLst/>
          </a:prstGeom>
          <a:noFill/>
          <a:ln w="9525">
            <a:noFill/>
            <a:miter lim="800000"/>
            <a:headEnd/>
            <a:tailEnd/>
          </a:ln>
          <a:effectLst/>
        </p:spPr>
        <p:txBody>
          <a:bodyPr>
            <a:noAutofit/>
          </a:bodyPr>
          <a:lstStyle/>
          <a:p>
            <a:r>
              <a:rPr lang="en-US" sz="1000" b="1" kern="0" dirty="0">
                <a:solidFill>
                  <a:srgbClr val="1F497D">
                    <a:lumMod val="75000"/>
                  </a:srgbClr>
                </a:solidFill>
                <a:ea typeface="ＭＳ Ｐゴシック" pitchFamily="34" charset="-128"/>
              </a:rPr>
              <a:t>KEY POINTS</a:t>
            </a:r>
          </a:p>
          <a:p>
            <a:r>
              <a:rPr lang="en-US" sz="1000" i="1" dirty="0"/>
              <a:t>Rankings</a:t>
            </a:r>
            <a:r>
              <a:rPr lang="en-US" sz="1000" dirty="0"/>
              <a:t> model shows: </a:t>
            </a:r>
          </a:p>
          <a:p>
            <a:r>
              <a:rPr lang="en-US" sz="1000" dirty="0"/>
              <a:t>1. </a:t>
            </a:r>
            <a:r>
              <a:rPr lang="en-US" sz="1000" b="1" dirty="0"/>
              <a:t>Health Outcomes:  </a:t>
            </a:r>
            <a:r>
              <a:rPr lang="en-US" sz="1000" dirty="0"/>
              <a:t>“Today’s health” (</a:t>
            </a:r>
            <a:r>
              <a:rPr lang="en-US" sz="1000" b="1" dirty="0"/>
              <a:t>the green boxes</a:t>
            </a:r>
            <a:r>
              <a:rPr lang="en-US" sz="1000" dirty="0"/>
              <a:t>)</a:t>
            </a:r>
          </a:p>
          <a:p>
            <a:pPr lvl="1"/>
            <a:r>
              <a:rPr lang="en-US" sz="1000" i="1" dirty="0"/>
              <a:t> Length of life – tells whether people are dying too early</a:t>
            </a:r>
            <a:endParaRPr lang="en-US" sz="1000" dirty="0"/>
          </a:p>
          <a:p>
            <a:pPr lvl="1"/>
            <a:r>
              <a:rPr lang="en-US" sz="1000" i="1" dirty="0"/>
              <a:t> Quality of life – tells how well people feel while living</a:t>
            </a:r>
            <a:endParaRPr lang="en-US" sz="1000" dirty="0"/>
          </a:p>
          <a:p>
            <a:r>
              <a:rPr lang="en-US" sz="1000" dirty="0"/>
              <a:t>2. </a:t>
            </a:r>
            <a:r>
              <a:rPr lang="en-US" sz="1000" b="1" dirty="0"/>
              <a:t>Health Factors: </a:t>
            </a:r>
            <a:r>
              <a:rPr lang="en-US" sz="1000" dirty="0"/>
              <a:t>“Tomorrow’s health” (</a:t>
            </a:r>
            <a:r>
              <a:rPr lang="en-US" sz="1000" b="1" dirty="0"/>
              <a:t>the blue boxes</a:t>
            </a:r>
            <a:r>
              <a:rPr lang="en-US" sz="1000" dirty="0"/>
              <a:t>)  </a:t>
            </a:r>
          </a:p>
          <a:p>
            <a:pPr lvl="1"/>
            <a:r>
              <a:rPr lang="en-US" sz="1000" i="1" dirty="0"/>
              <a:t>Health behaviors</a:t>
            </a:r>
            <a:endParaRPr lang="en-US" sz="1000" dirty="0"/>
          </a:p>
          <a:p>
            <a:pPr lvl="1"/>
            <a:r>
              <a:rPr lang="en-US" sz="1000" i="1" dirty="0"/>
              <a:t>Clinical care</a:t>
            </a:r>
            <a:endParaRPr lang="en-US" sz="1000" dirty="0"/>
          </a:p>
          <a:p>
            <a:pPr lvl="1"/>
            <a:r>
              <a:rPr lang="en-US" sz="1000" i="1" dirty="0"/>
              <a:t>Social and economic factors</a:t>
            </a:r>
            <a:endParaRPr lang="en-US" sz="1000" dirty="0"/>
          </a:p>
          <a:p>
            <a:pPr lvl="1"/>
            <a:r>
              <a:rPr lang="en-US" sz="1000" i="1" dirty="0"/>
              <a:t>Physical environment</a:t>
            </a:r>
            <a:endParaRPr lang="en-US" sz="1000" dirty="0"/>
          </a:p>
          <a:p>
            <a:r>
              <a:rPr lang="en-US" sz="1000" dirty="0"/>
              <a:t>These are factors that determine how long people live and quality of their lives. The blue boxes are things communities can work on now to help improve their future health. </a:t>
            </a:r>
          </a:p>
          <a:p>
            <a:r>
              <a:rPr lang="en-US" sz="1000" dirty="0"/>
              <a:t>3. </a:t>
            </a:r>
            <a:r>
              <a:rPr lang="en-US" sz="1000" b="1" dirty="0"/>
              <a:t>Policies and Programs </a:t>
            </a:r>
            <a:r>
              <a:rPr lang="en-US" sz="1000" dirty="0"/>
              <a:t>impact health factors and ultimately health outcomes. </a:t>
            </a:r>
            <a:r>
              <a:rPr lang="en-US" sz="1000" b="1" dirty="0"/>
              <a:t>(orange box) </a:t>
            </a:r>
            <a:endParaRPr lang="en-US" sz="1000" dirty="0"/>
          </a:p>
          <a:p>
            <a:endParaRPr lang="en-US" sz="1000" b="1" dirty="0"/>
          </a:p>
          <a:p>
            <a:r>
              <a:rPr lang="en-US" sz="1000" b="1" dirty="0"/>
              <a:t>Alternative: WALK THROUGH THE MODEL</a:t>
            </a:r>
            <a:endParaRPr lang="en-US" sz="1000" dirty="0"/>
          </a:p>
          <a:p>
            <a:r>
              <a:rPr lang="en-US" sz="1000" dirty="0"/>
              <a:t>Starting from the bottom, we believe … Effective local, state, and federal </a:t>
            </a:r>
            <a:r>
              <a:rPr lang="en-US" sz="1000" b="1" dirty="0"/>
              <a:t>Policies and Programs </a:t>
            </a:r>
            <a:r>
              <a:rPr lang="en-US" sz="1000" dirty="0"/>
              <a:t>(orange box)</a:t>
            </a:r>
            <a:r>
              <a:rPr lang="en-US" sz="1000" b="1" dirty="0"/>
              <a:t> </a:t>
            </a:r>
            <a:r>
              <a:rPr lang="en-US" sz="1000" dirty="0"/>
              <a:t>can improve a variety of factors that, in turn, shape the health of communities. </a:t>
            </a:r>
          </a:p>
          <a:p>
            <a:r>
              <a:rPr lang="en-US" sz="1000" dirty="0"/>
              <a:t>Many </a:t>
            </a:r>
            <a:r>
              <a:rPr lang="en-US" sz="1000" b="1" dirty="0"/>
              <a:t>Health Factors </a:t>
            </a:r>
            <a:r>
              <a:rPr lang="en-US" sz="1000" dirty="0"/>
              <a:t>(the blue boxes) shape our communities' </a:t>
            </a:r>
            <a:r>
              <a:rPr lang="en-US" sz="1000" b="1" dirty="0"/>
              <a:t>health outcomes</a:t>
            </a:r>
            <a:r>
              <a:rPr lang="en-US" sz="1000" dirty="0"/>
              <a:t>. We specifically look at </a:t>
            </a:r>
            <a:r>
              <a:rPr lang="en-US" sz="1000" b="1" dirty="0"/>
              <a:t>health behaviors</a:t>
            </a:r>
            <a:r>
              <a:rPr lang="en-US" sz="1000" dirty="0"/>
              <a:t>, </a:t>
            </a:r>
            <a:r>
              <a:rPr lang="en-US" sz="1000" b="1" dirty="0"/>
              <a:t>clinical care, social and economic factors</a:t>
            </a:r>
            <a:r>
              <a:rPr lang="en-US" sz="1000" dirty="0"/>
              <a:t>, and the </a:t>
            </a:r>
            <a:r>
              <a:rPr lang="en-US" sz="1000" b="1" dirty="0"/>
              <a:t>physical environment. </a:t>
            </a:r>
            <a:endParaRPr lang="en-US" sz="1000" dirty="0"/>
          </a:p>
          <a:p>
            <a:r>
              <a:rPr lang="en-US" sz="1000" dirty="0"/>
              <a:t>We measure two types of </a:t>
            </a:r>
            <a:r>
              <a:rPr lang="en-US" sz="1000" b="1" dirty="0"/>
              <a:t>Health Outcomes </a:t>
            </a:r>
            <a:r>
              <a:rPr lang="en-US" sz="1000" dirty="0"/>
              <a:t>(the green boxes) to show how healthy each county is: length of life and quality of life. </a:t>
            </a:r>
          </a:p>
          <a:p>
            <a:r>
              <a:rPr lang="en-US" sz="1000" dirty="0"/>
              <a:t>Example: a clean indoor air policy is a </a:t>
            </a:r>
            <a:r>
              <a:rPr lang="en-US" sz="1000" b="1" dirty="0"/>
              <a:t>policy</a:t>
            </a:r>
            <a:r>
              <a:rPr lang="en-US" sz="1000" dirty="0"/>
              <a:t> that can influence </a:t>
            </a:r>
            <a:r>
              <a:rPr lang="en-US" sz="1000" b="1" dirty="0"/>
              <a:t>health factors</a:t>
            </a:r>
            <a:r>
              <a:rPr lang="en-US" sz="1000" dirty="0"/>
              <a:t>, such as tobacco use, which in turn influences </a:t>
            </a:r>
            <a:r>
              <a:rPr lang="en-US" sz="1000" b="1" dirty="0"/>
              <a:t>health outcomes</a:t>
            </a:r>
            <a:r>
              <a:rPr lang="en-US" sz="1000" dirty="0"/>
              <a:t>. </a:t>
            </a:r>
          </a:p>
          <a:p>
            <a:r>
              <a:rPr lang="en-US" sz="1000" dirty="0"/>
              <a:t>We often point to this image as one of our most important, because it outlines what we use to determine the </a:t>
            </a:r>
            <a:r>
              <a:rPr lang="en-US" sz="1000" i="1" dirty="0"/>
              <a:t>County Health Rankings</a:t>
            </a:r>
            <a:r>
              <a:rPr lang="en-US" sz="1000" dirty="0"/>
              <a:t> and what influences health in a community. Because much of what affects our health happens beyond medical care, the </a:t>
            </a:r>
            <a:r>
              <a:rPr lang="en-US" sz="1000" i="1" dirty="0"/>
              <a:t>Rankings</a:t>
            </a:r>
            <a:r>
              <a:rPr lang="en-US" sz="1000" dirty="0"/>
              <a:t> underscore how important it is to build a culture of health where getting healthy, staying healthy, and making sure our kids grow up healthy are top priorities.</a:t>
            </a:r>
          </a:p>
          <a:p>
            <a:endParaRPr lang="en-US" sz="800" b="1" dirty="0">
              <a:solidFill>
                <a:schemeClr val="tx2"/>
              </a:solidFill>
            </a:endParaRPr>
          </a:p>
          <a:p>
            <a:r>
              <a:rPr lang="en-US" sz="800" b="1" dirty="0">
                <a:solidFill>
                  <a:schemeClr val="tx2"/>
                </a:solidFill>
              </a:rPr>
              <a:t>-As an example, expanding early childhood education improves academic achievement. Higher levels of education lead to higher levels of income which then influence other health factors such as access to healthy foods, clinical care, and quality housing, which in turn influence health outcomes.</a:t>
            </a:r>
          </a:p>
          <a:p>
            <a:endParaRPr lang="en-US" sz="1000" dirty="0">
              <a:latin typeface="Calibri"/>
            </a:endParaRPr>
          </a:p>
          <a:p>
            <a:r>
              <a:rPr lang="en-US" sz="1000" dirty="0">
                <a:latin typeface="Calibri"/>
              </a:rPr>
              <a:t>-Stepping back, you’ll note that we don’t include race or ethnicity in our health factors. We’ve selected health factors that reflect aspects that communities can improve. Race and ethnicity are not modifiable while poverty is something we can take action on, so you will see “income” as a key health factor. We do provide data, tools and resources that can help communities address health disparities, and we’ll show you later where to find these on our site. The bottom line is that factors such as one’s race, ethnicity and socioeconomic status should not play a role in how healthy we are or how long we live, but unfortunately, for many people across the nation, they do . If we are going to build a Culture of Health in every community, reducing health disparities needs to be a top priority - because everyone in our society deserves an equal opportunity to pursue a healthier life.   </a:t>
            </a:r>
          </a:p>
          <a:p>
            <a:pPr defTabSz="913142" fontAlgn="auto">
              <a:spcBef>
                <a:spcPct val="0"/>
              </a:spcBef>
              <a:spcAft>
                <a:spcPts val="0"/>
              </a:spcAft>
              <a:defRPr/>
            </a:pPr>
            <a:r>
              <a:rPr lang="en-US" sz="1000" kern="0" dirty="0">
                <a:solidFill>
                  <a:sysClr val="windowText" lastClr="000000"/>
                </a:solidFill>
                <a:ea typeface="ＭＳ Ｐゴシック" pitchFamily="34" charset="-128"/>
              </a:rPr>
              <a:t>___________________________________________</a:t>
            </a:r>
          </a:p>
          <a:p>
            <a:pPr fontAlgn="auto">
              <a:spcBef>
                <a:spcPct val="0"/>
              </a:spcBef>
              <a:spcAft>
                <a:spcPts val="0"/>
              </a:spcAft>
              <a:defRPr/>
            </a:pPr>
            <a:r>
              <a:rPr lang="en-US" sz="1000" b="1" kern="0" dirty="0">
                <a:solidFill>
                  <a:srgbClr val="1F497D"/>
                </a:solidFill>
                <a:ea typeface="ＭＳ Ｐゴシック" pitchFamily="34" charset="-128"/>
              </a:rPr>
              <a:t>NOTE TO PRESENTER: </a:t>
            </a:r>
          </a:p>
          <a:p>
            <a:pPr fontAlgn="auto">
              <a:spcBef>
                <a:spcPct val="0"/>
              </a:spcBef>
              <a:spcAft>
                <a:spcPts val="0"/>
              </a:spcAft>
              <a:defRPr/>
            </a:pPr>
            <a:r>
              <a:rPr lang="en-US" sz="1000" kern="0" dirty="0">
                <a:solidFill>
                  <a:srgbClr val="1F497D"/>
                </a:solidFill>
                <a:ea typeface="ＭＳ Ｐゴシック" pitchFamily="34" charset="-128"/>
              </a:rPr>
              <a:t>This is THE MOST IMPORTANT SLIDE in the deck. It’s as important as the numbers that go into the </a:t>
            </a:r>
            <a:r>
              <a:rPr lang="en-US" sz="1000" i="1" kern="0" dirty="0">
                <a:solidFill>
                  <a:srgbClr val="1F497D"/>
                </a:solidFill>
                <a:ea typeface="ＭＳ Ｐゴシック" pitchFamily="34" charset="-128"/>
              </a:rPr>
              <a:t>Rankings</a:t>
            </a:r>
            <a:r>
              <a:rPr lang="en-US" sz="1000" kern="0" dirty="0">
                <a:solidFill>
                  <a:srgbClr val="1F497D"/>
                </a:solidFill>
                <a:ea typeface="ＭＳ Ｐゴシック" pitchFamily="34" charset="-128"/>
              </a:rPr>
              <a:t>. It helps people tell important story about the many factors that determine health.</a:t>
            </a:r>
          </a:p>
          <a:p>
            <a:pPr defTabSz="913142" fontAlgn="auto">
              <a:spcBef>
                <a:spcPct val="0"/>
              </a:spcBef>
              <a:spcAft>
                <a:spcPts val="0"/>
              </a:spcAft>
              <a:defRPr/>
            </a:pPr>
            <a:endParaRPr lang="en-US" kern="0" dirty="0">
              <a:solidFill>
                <a:sysClr val="windowText" lastClr="000000"/>
              </a:solidFill>
              <a:ea typeface="ＭＳ Ｐゴシック" pitchFamily="34"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6" y="8415284"/>
            <a:ext cx="515658" cy="50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70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283" name="Shape 283"/>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16336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0466F3-7415-495F-89D9-20FE92EA25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0866" name="Rectangle 2"/>
          <p:cNvSpPr>
            <a:spLocks noGrp="1" noRot="1" noChangeAspect="1" noChangeArrowheads="1" noTextEdit="1"/>
          </p:cNvSpPr>
          <p:nvPr>
            <p:ph type="sldImg"/>
          </p:nvPr>
        </p:nvSpPr>
        <p:spPr>
          <a:xfrm>
            <a:off x="350838" y="674688"/>
            <a:ext cx="6275387" cy="3529012"/>
          </a:xfrm>
          <a:ln/>
        </p:spPr>
      </p:sp>
      <p:sp>
        <p:nvSpPr>
          <p:cNvPr id="420867" name="Rectangle 3"/>
          <p:cNvSpPr>
            <a:spLocks noGrp="1" noChangeArrowheads="1"/>
          </p:cNvSpPr>
          <p:nvPr>
            <p:ph type="body" idx="1"/>
          </p:nvPr>
        </p:nvSpPr>
        <p:spPr>
          <a:xfrm>
            <a:off x="909578" y="4429428"/>
            <a:ext cx="5153214" cy="4202722"/>
          </a:xfrm>
          <a:noFill/>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496B7F"/>
                </a:solidFill>
              </a:rPr>
              <a:t>Include Healthy Houston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2800" dirty="0">
              <a:solidFill>
                <a:srgbClr val="496B7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a:solidFill>
                  <a:srgbClr val="496B7F"/>
                </a:solidFill>
              </a:rPr>
              <a:t>Source: Kania, J. and Kramer, M., Collective Impact, Stanford Social Innovation Review, 2011.</a:t>
            </a:r>
          </a:p>
          <a:p>
            <a:endParaRPr lang="en-US" sz="2800" dirty="0">
              <a:latin typeface="Arial" pitchFamily="34" charset="0"/>
              <a:cs typeface="Arial" pitchFamily="34" charset="0"/>
            </a:endParaRPr>
          </a:p>
        </p:txBody>
      </p:sp>
      <p:sp>
        <p:nvSpPr>
          <p:cNvPr id="420868" name="Rectangle 4"/>
          <p:cNvSpPr>
            <a:spLocks noChangeArrowheads="1"/>
          </p:cNvSpPr>
          <p:nvPr/>
        </p:nvSpPr>
        <p:spPr bwMode="auto">
          <a:xfrm>
            <a:off x="1223335" y="4419916"/>
            <a:ext cx="4715857" cy="561316"/>
          </a:xfrm>
          <a:prstGeom prst="rect">
            <a:avLst/>
          </a:prstGeom>
          <a:noFill/>
          <a:ln w="9525" algn="ctr">
            <a:noFill/>
            <a:miter lim="800000"/>
            <a:headEnd/>
            <a:tailEnd/>
          </a:ln>
          <a:effectLst/>
        </p:spPr>
        <p:txBody>
          <a:bodyPr lIns="91253" tIns="45628" rIns="91253" bIns="4562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01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D9C77-87B8-4B0A-A035-CFEC18CA1B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1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3A753-A912-4D08-B7F7-46BAA8B4B25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3748-ACC6-400D-83DE-ACD6BAF5AAA4}"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85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3A753-A912-4D08-B7F7-46BAA8B4B25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16946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3A753-A912-4D08-B7F7-46BAA8B4B25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372528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3"/>
            <a:ext cx="12192000"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9" descr="AHA_ASA_cmyk_k+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64729" y="317543"/>
            <a:ext cx="2444751"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869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Click to edit Master title style</a:t>
            </a:r>
          </a:p>
        </p:txBody>
      </p:sp>
      <p:sp>
        <p:nvSpPr>
          <p:cNvPr id="23" name="Shape 23"/>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021188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1"/>
            <a:ext cx="10363200" cy="536575"/>
          </a:xfrm>
          <a:prstGeom prst="rect">
            <a:avLst/>
          </a:prstGeom>
        </p:spPr>
        <p:txBody>
          <a:bodyPr/>
          <a:lstStyle>
            <a:lvl1pPr algn="l">
              <a:defRPr sz="32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304800" y="685800"/>
            <a:ext cx="8534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dirty="0"/>
          </a:p>
        </p:txBody>
      </p:sp>
      <p:sp>
        <p:nvSpPr>
          <p:cNvPr id="5" name="Footer Placeholder 4"/>
          <p:cNvSpPr>
            <a:spLocks noGrp="1"/>
          </p:cNvSpPr>
          <p:nvPr>
            <p:ph type="ftr" sz="quarter" idx="11"/>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dirty="0"/>
          </a:p>
        </p:txBody>
      </p:sp>
      <p:sp>
        <p:nvSpPr>
          <p:cNvPr id="6" name="Slide Number Placeholder 5"/>
          <p:cNvSpPr>
            <a:spLocks noGrp="1"/>
          </p:cNvSpPr>
          <p:nvPr>
            <p:ph type="sldNum" sz="quarter" idx="12"/>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Tree>
    <p:extLst>
      <p:ext uri="{BB962C8B-B14F-4D97-AF65-F5344CB8AC3E}">
        <p14:creationId xmlns:p14="http://schemas.microsoft.com/office/powerpoint/2010/main" val="3897171465"/>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115824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304800" y="228601"/>
            <a:ext cx="11582400" cy="536575"/>
          </a:xfrm>
          <a:prstGeom prst="rect">
            <a:avLst/>
          </a:prstGeom>
        </p:spPr>
        <p:txBody>
          <a:bodyPr/>
          <a:lstStyle>
            <a:lvl1pPr algn="l">
              <a:defRPr sz="3200">
                <a:solidFill>
                  <a:schemeClr val="bg2"/>
                </a:solidFill>
              </a:defRPr>
            </a:lvl1pPr>
          </a:lstStyle>
          <a:p>
            <a:r>
              <a:rPr lang="en-US" dirty="0"/>
              <a:t>Click to edit Master title style</a:t>
            </a:r>
          </a:p>
        </p:txBody>
      </p:sp>
      <p:sp>
        <p:nvSpPr>
          <p:cNvPr id="8" name="Subtitle 2"/>
          <p:cNvSpPr>
            <a:spLocks noGrp="1"/>
          </p:cNvSpPr>
          <p:nvPr>
            <p:ph type="subTitle" idx="10"/>
          </p:nvPr>
        </p:nvSpPr>
        <p:spPr>
          <a:xfrm>
            <a:off x="304800" y="685800"/>
            <a:ext cx="11582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9"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dirty="0"/>
          </a:p>
        </p:txBody>
      </p:sp>
      <p:sp>
        <p:nvSpPr>
          <p:cNvPr id="10"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dirty="0"/>
          </a:p>
        </p:txBody>
      </p:sp>
      <p:sp>
        <p:nvSpPr>
          <p:cNvPr id="11"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Tree>
    <p:extLst>
      <p:ext uri="{BB962C8B-B14F-4D97-AF65-F5344CB8AC3E}">
        <p14:creationId xmlns:p14="http://schemas.microsoft.com/office/powerpoint/2010/main" val="3539495256"/>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4800" y="228601"/>
            <a:ext cx="11582400" cy="536575"/>
          </a:xfrm>
          <a:prstGeom prst="rect">
            <a:avLst/>
          </a:prstGeom>
        </p:spPr>
        <p:txBody>
          <a:bodyPr/>
          <a:lstStyle>
            <a:lvl1pPr algn="l">
              <a:defRPr sz="3200">
                <a:solidFill>
                  <a:schemeClr val="bg2"/>
                </a:solidFill>
              </a:defRPr>
            </a:lvl1pPr>
          </a:lstStyle>
          <a:p>
            <a:r>
              <a:rPr lang="en-US" dirty="0"/>
              <a:t>Click to edit Master title style</a:t>
            </a:r>
          </a:p>
        </p:txBody>
      </p:sp>
      <p:sp>
        <p:nvSpPr>
          <p:cNvPr id="9" name="Subtitle 2"/>
          <p:cNvSpPr>
            <a:spLocks noGrp="1"/>
          </p:cNvSpPr>
          <p:nvPr>
            <p:ph type="subTitle" idx="10"/>
          </p:nvPr>
        </p:nvSpPr>
        <p:spPr>
          <a:xfrm>
            <a:off x="304800" y="685800"/>
            <a:ext cx="11582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0"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
        <p:nvSpPr>
          <p:cNvPr id="13" name="Content Placeholder 2"/>
          <p:cNvSpPr>
            <a:spLocks noGrp="1"/>
          </p:cNvSpPr>
          <p:nvPr>
            <p:ph idx="1"/>
          </p:nvPr>
        </p:nvSpPr>
        <p:spPr>
          <a:xfrm>
            <a:off x="304800" y="1371600"/>
            <a:ext cx="5588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6299200" y="1371600"/>
            <a:ext cx="5588000" cy="4267200"/>
          </a:xfrm>
          <a:prstGeom prst="rect">
            <a:avLst/>
          </a:prstGeom>
        </p:spPr>
        <p:txBody>
          <a:bodyPr/>
          <a:lstStyle>
            <a:lvl1pPr>
              <a:defRPr sz="2400" b="0"/>
            </a:lvl1pPr>
            <a:lvl2pPr>
              <a:defRPr sz="2000" b="0"/>
            </a:lvl2pPr>
            <a:lvl3pPr>
              <a:defRPr sz="1800" b="0"/>
            </a:lvl3pPr>
            <a:lvl4pPr>
              <a:defRPr sz="1600" b="0"/>
            </a:lvl4pPr>
            <a:lvl5pPr>
              <a:defRPr sz="14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2700206"/>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295400"/>
            <a:ext cx="7315200" cy="45720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ctrTitle"/>
          </p:nvPr>
        </p:nvSpPr>
        <p:spPr>
          <a:xfrm>
            <a:off x="304800" y="228601"/>
            <a:ext cx="11582400" cy="536575"/>
          </a:xfrm>
          <a:prstGeom prst="rect">
            <a:avLst/>
          </a:prstGeom>
        </p:spPr>
        <p:txBody>
          <a:bodyPr/>
          <a:lstStyle>
            <a:lvl1pPr algn="l">
              <a:defRPr sz="3200">
                <a:solidFill>
                  <a:schemeClr val="bg2"/>
                </a:solidFill>
              </a:defRPr>
            </a:lvl1pPr>
          </a:lstStyle>
          <a:p>
            <a:r>
              <a:rPr lang="en-US" dirty="0"/>
              <a:t>Click to edit Master title style</a:t>
            </a:r>
          </a:p>
        </p:txBody>
      </p:sp>
      <p:sp>
        <p:nvSpPr>
          <p:cNvPr id="9" name="Subtitle 2"/>
          <p:cNvSpPr>
            <a:spLocks noGrp="1"/>
          </p:cNvSpPr>
          <p:nvPr>
            <p:ph type="subTitle" idx="10"/>
          </p:nvPr>
        </p:nvSpPr>
        <p:spPr>
          <a:xfrm>
            <a:off x="304800" y="685800"/>
            <a:ext cx="11582400" cy="304800"/>
          </a:xfrm>
          <a:prstGeom prst="rect">
            <a:avLst/>
          </a:prstGeom>
        </p:spPr>
        <p:txBody>
          <a:bodyPr/>
          <a:lstStyle>
            <a:lvl1pPr marL="0" indent="0" algn="l">
              <a:buNone/>
              <a:defRPr sz="20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0" name="Date Placeholder 3"/>
          <p:cNvSpPr>
            <a:spLocks noGrp="1"/>
          </p:cNvSpPr>
          <p:nvPr>
            <p:ph type="dt" sz="half" idx="11"/>
          </p:nvPr>
        </p:nvSpPr>
        <p:spPr>
          <a:xfrm>
            <a:off x="304800" y="6400800"/>
            <a:ext cx="2540000" cy="304800"/>
          </a:xfrm>
          <a:prstGeom prst="rect">
            <a:avLst/>
          </a:prstGeom>
        </p:spPr>
        <p:txBody>
          <a:bodyPr/>
          <a:lstStyle>
            <a:lvl1pPr>
              <a:defRPr>
                <a:latin typeface="Arial Narrow"/>
                <a:cs typeface="Arial Narrow"/>
              </a:defRPr>
            </a:lvl1pPr>
          </a:lstStyle>
          <a:p>
            <a:endParaRPr lang="en-US" altLang="en-US" dirty="0"/>
          </a:p>
        </p:txBody>
      </p:sp>
      <p:sp>
        <p:nvSpPr>
          <p:cNvPr id="11" name="Footer Placeholder 4"/>
          <p:cNvSpPr>
            <a:spLocks noGrp="1"/>
          </p:cNvSpPr>
          <p:nvPr>
            <p:ph type="ftr" sz="quarter" idx="12"/>
          </p:nvPr>
        </p:nvSpPr>
        <p:spPr>
          <a:xfrm>
            <a:off x="3149600" y="6400800"/>
            <a:ext cx="3860800" cy="304800"/>
          </a:xfrm>
          <a:prstGeom prst="rect">
            <a:avLst/>
          </a:prstGeom>
        </p:spPr>
        <p:txBody>
          <a:bodyPr/>
          <a:lstStyle>
            <a:lvl1pPr>
              <a:defRPr>
                <a:latin typeface="Arial Narrow"/>
                <a:cs typeface="Arial Narrow"/>
              </a:defRPr>
            </a:lvl1pPr>
          </a:lstStyle>
          <a:p>
            <a:endParaRPr lang="en-US" altLang="en-US" dirty="0"/>
          </a:p>
        </p:txBody>
      </p:sp>
      <p:sp>
        <p:nvSpPr>
          <p:cNvPr id="12" name="Slide Number Placeholder 5"/>
          <p:cNvSpPr>
            <a:spLocks noGrp="1"/>
          </p:cNvSpPr>
          <p:nvPr>
            <p:ph type="sldNum" sz="quarter" idx="13"/>
          </p:nvPr>
        </p:nvSpPr>
        <p:spPr>
          <a:xfrm>
            <a:off x="7416800" y="6400800"/>
            <a:ext cx="1930400" cy="304800"/>
          </a:xfrm>
          <a:prstGeom prst="rect">
            <a:avLst/>
          </a:prstGeom>
        </p:spPr>
        <p:txBody>
          <a:bodyPr/>
          <a:lstStyle>
            <a:lvl1pPr>
              <a:defRPr/>
            </a:lvl1pPr>
          </a:lstStyle>
          <a:p>
            <a:fld id="{94B6551B-2A84-42DA-BD5E-D1E2F4E4AD85}" type="slidenum">
              <a:rPr lang="en-US" altLang="en-US"/>
              <a:pPr/>
              <a:t>‹#›</a:t>
            </a:fld>
            <a:endParaRPr lang="en-US" altLang="en-US"/>
          </a:p>
        </p:txBody>
      </p:sp>
    </p:spTree>
    <p:extLst>
      <p:ext uri="{BB962C8B-B14F-4D97-AF65-F5344CB8AC3E}">
        <p14:creationId xmlns:p14="http://schemas.microsoft.com/office/powerpoint/2010/main" val="2047639638"/>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97"/>
            <a:ext cx="2844800" cy="365125"/>
          </a:xfrm>
          <a:prstGeom prst="rect">
            <a:avLst/>
          </a:prstGeom>
        </p:spPr>
        <p:txBody>
          <a:bodyPr vert="horz" wrap="square" lIns="91440" tIns="45720" rIns="91440" bIns="45720" numCol="1" anchor="t" anchorCtr="0" compatLnSpc="1">
            <a:prstTxWarp prst="textNoShape">
              <a:avLst/>
            </a:prstTxWarp>
          </a:bodyPr>
          <a:lstStyle>
            <a:lvl1pPr defTabSz="685800">
              <a:defRPr>
                <a:solidFill>
                  <a:srgbClr val="000000"/>
                </a:solidFill>
                <a:latin typeface="Calibri" charset="0"/>
              </a:defRPr>
            </a:lvl1pPr>
          </a:lstStyle>
          <a:p>
            <a:pPr>
              <a:defRPr/>
            </a:pPr>
            <a:fld id="{3ABEC684-79A9-6B42-BCA2-5C471647DD13}" type="datetimeFigureOut">
              <a:rPr lang="en-US">
                <a:ea typeface="ＭＳ Ｐゴシック" charset="0"/>
                <a:cs typeface="ＭＳ Ｐゴシック" charset="0"/>
              </a:rPr>
              <a:pPr>
                <a:defRPr/>
              </a:pPr>
              <a:t>4/25/2018</a:t>
            </a:fld>
            <a:endParaRPr lang="en-US">
              <a:ea typeface="ＭＳ Ｐゴシック" charset="0"/>
              <a:cs typeface="ＭＳ Ｐゴシック" charset="0"/>
            </a:endParaRPr>
          </a:p>
        </p:txBody>
      </p:sp>
      <p:sp>
        <p:nvSpPr>
          <p:cNvPr id="5" name="Footer Placeholder 4"/>
          <p:cNvSpPr>
            <a:spLocks noGrp="1"/>
          </p:cNvSpPr>
          <p:nvPr>
            <p:ph type="ftr" sz="quarter" idx="11"/>
          </p:nvPr>
        </p:nvSpPr>
        <p:spPr>
          <a:xfrm>
            <a:off x="4165600" y="6356397"/>
            <a:ext cx="3860800" cy="365125"/>
          </a:xfrm>
          <a:prstGeom prst="rect">
            <a:avLst/>
          </a:prstGeom>
        </p:spPr>
        <p:txBody>
          <a:bodyPr/>
          <a:lstStyle>
            <a:lvl1pPr defTabSz="685800" fontAlgn="auto">
              <a:spcBef>
                <a:spcPts val="0"/>
              </a:spcBef>
              <a:spcAft>
                <a:spcPts val="0"/>
              </a:spcAft>
              <a:defRPr>
                <a:solidFill>
                  <a:prstClr val="black"/>
                </a:solidFill>
                <a:latin typeface="Calibri"/>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97"/>
            <a:ext cx="2844800" cy="365125"/>
          </a:xfrm>
          <a:prstGeom prst="rect">
            <a:avLst/>
          </a:prstGeom>
        </p:spPr>
        <p:txBody>
          <a:bodyPr vert="horz" wrap="square" lIns="91440" tIns="45720" rIns="91440" bIns="45720" numCol="1" anchor="t" anchorCtr="0" compatLnSpc="1">
            <a:prstTxWarp prst="textNoShape">
              <a:avLst/>
            </a:prstTxWarp>
          </a:bodyPr>
          <a:lstStyle>
            <a:lvl1pPr defTabSz="685800">
              <a:defRPr>
                <a:solidFill>
                  <a:srgbClr val="000000"/>
                </a:solidFill>
                <a:latin typeface="Calibri" charset="0"/>
              </a:defRPr>
            </a:lvl1pPr>
          </a:lstStyle>
          <a:p>
            <a:pPr>
              <a:defRPr/>
            </a:pPr>
            <a:fld id="{1B5155D8-CD8E-3142-91BA-E9FC19F73002}"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45955583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Blue Cross and Blue Shield of Texas</a:t>
            </a:r>
          </a:p>
        </p:txBody>
      </p:sp>
    </p:spTree>
    <p:extLst>
      <p:ext uri="{BB962C8B-B14F-4D97-AF65-F5344CB8AC3E}">
        <p14:creationId xmlns:p14="http://schemas.microsoft.com/office/powerpoint/2010/main" val="199645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53A753-A912-4D08-B7F7-46BAA8B4B25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192712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53A753-A912-4D08-B7F7-46BAA8B4B25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63748-ACC6-400D-83DE-ACD6BAF5AAA4}"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49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53A753-A912-4D08-B7F7-46BAA8B4B25F}"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147775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53A753-A912-4D08-B7F7-46BAA8B4B25F}"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162474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53A753-A912-4D08-B7F7-46BAA8B4B25F}"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326744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53A753-A912-4D08-B7F7-46BAA8B4B25F}" type="datetimeFigureOut">
              <a:rPr lang="en-US" smtClean="0"/>
              <a:t>4/24/2018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270416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CE53A753-A912-4D08-B7F7-46BAA8B4B25F}" type="datetimeFigureOut">
              <a:rPr lang="en-US" smtClean="0"/>
              <a:t>4/24/2018</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A63748-ACC6-400D-83DE-ACD6BAF5AAA4}" type="slidenum">
              <a:rPr lang="en-US" smtClean="0"/>
              <a:t>‹#›</a:t>
            </a:fld>
            <a:endParaRPr lang="en-US"/>
          </a:p>
        </p:txBody>
      </p:sp>
    </p:spTree>
    <p:extLst>
      <p:ext uri="{BB962C8B-B14F-4D97-AF65-F5344CB8AC3E}">
        <p14:creationId xmlns:p14="http://schemas.microsoft.com/office/powerpoint/2010/main" val="20047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53A753-A912-4D08-B7F7-46BAA8B4B25F}"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63748-ACC6-400D-83DE-ACD6BAF5AAA4}" type="slidenum">
              <a:rPr lang="en-US" smtClean="0"/>
              <a:t>‹#›</a:t>
            </a:fld>
            <a:endParaRPr lang="en-US"/>
          </a:p>
        </p:txBody>
      </p:sp>
    </p:spTree>
    <p:extLst>
      <p:ext uri="{BB962C8B-B14F-4D97-AF65-F5344CB8AC3E}">
        <p14:creationId xmlns:p14="http://schemas.microsoft.com/office/powerpoint/2010/main" val="210294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CE53A753-A912-4D08-B7F7-46BAA8B4B25F}" type="datetimeFigureOut">
              <a:rPr lang="en-US" smtClean="0"/>
              <a:t>4/24/2018</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1AA63748-ACC6-400D-83DE-ACD6BAF5AAA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530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990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 </a:t>
            </a:r>
          </a:p>
        </p:txBody>
      </p:sp>
      <p:pic>
        <p:nvPicPr>
          <p:cNvPr id="17" name="Picture 16" descr="Vibrant_Page_01-02.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0"/>
            <a:ext cx="12187076" cy="6858000"/>
          </a:xfrm>
          <a:prstGeom prst="rect">
            <a:avLst/>
          </a:prstGeom>
        </p:spPr>
      </p:pic>
      <p:sp>
        <p:nvSpPr>
          <p:cNvPr id="13" name="Date Placeholder 3"/>
          <p:cNvSpPr>
            <a:spLocks noGrp="1"/>
          </p:cNvSpPr>
          <p:nvPr>
            <p:ph type="dt" sz="half" idx="2"/>
          </p:nvPr>
        </p:nvSpPr>
        <p:spPr>
          <a:xfrm>
            <a:off x="304800" y="6400800"/>
            <a:ext cx="2540000" cy="304800"/>
          </a:xfrm>
          <a:prstGeom prst="rect">
            <a:avLst/>
          </a:prstGeom>
        </p:spPr>
        <p:txBody>
          <a:bodyPr/>
          <a:lstStyle>
            <a:lvl1pPr>
              <a:defRPr sz="1400" b="0">
                <a:solidFill>
                  <a:schemeClr val="bg2"/>
                </a:solidFill>
                <a:latin typeface="Arial Narrow"/>
                <a:cs typeface="Arial Narrow"/>
              </a:defRPr>
            </a:lvl1pPr>
          </a:lstStyle>
          <a:p>
            <a:endParaRPr lang="en-US" altLang="en-US" dirty="0"/>
          </a:p>
        </p:txBody>
      </p:sp>
      <p:sp>
        <p:nvSpPr>
          <p:cNvPr id="14" name="Footer Placeholder 4"/>
          <p:cNvSpPr>
            <a:spLocks noGrp="1"/>
          </p:cNvSpPr>
          <p:nvPr>
            <p:ph type="ftr" sz="quarter" idx="3"/>
          </p:nvPr>
        </p:nvSpPr>
        <p:spPr>
          <a:xfrm>
            <a:off x="3149600" y="6400800"/>
            <a:ext cx="3860800" cy="304800"/>
          </a:xfrm>
          <a:prstGeom prst="rect">
            <a:avLst/>
          </a:prstGeom>
        </p:spPr>
        <p:txBody>
          <a:bodyPr/>
          <a:lstStyle>
            <a:lvl1pPr>
              <a:defRPr sz="1400" b="0">
                <a:solidFill>
                  <a:srgbClr val="000000"/>
                </a:solidFill>
                <a:latin typeface="Arial Narrow"/>
                <a:cs typeface="Arial Narrow"/>
              </a:defRPr>
            </a:lvl1pPr>
          </a:lstStyle>
          <a:p>
            <a:endParaRPr lang="en-US" altLang="en-US" dirty="0"/>
          </a:p>
        </p:txBody>
      </p:sp>
      <p:sp>
        <p:nvSpPr>
          <p:cNvPr id="15" name="Slide Number Placeholder 5"/>
          <p:cNvSpPr>
            <a:spLocks noGrp="1"/>
          </p:cNvSpPr>
          <p:nvPr>
            <p:ph type="sldNum" sz="quarter" idx="4"/>
          </p:nvPr>
        </p:nvSpPr>
        <p:spPr>
          <a:xfrm>
            <a:off x="7416800" y="6400800"/>
            <a:ext cx="1930400" cy="304800"/>
          </a:xfrm>
          <a:prstGeom prst="rect">
            <a:avLst/>
          </a:prstGeom>
        </p:spPr>
        <p:txBody>
          <a:bodyPr/>
          <a:lstStyle>
            <a:lvl1pPr>
              <a:defRPr sz="1400" b="0">
                <a:solidFill>
                  <a:srgbClr val="000000"/>
                </a:solidFill>
              </a:defRPr>
            </a:lvl1pPr>
          </a:lstStyle>
          <a:p>
            <a:fld id="{94B6551B-2A84-42DA-BD5E-D1E2F4E4AD85}" type="slidenum">
              <a:rPr lang="en-US" altLang="en-US" smtClean="0"/>
              <a:pPr/>
              <a:t>‹#›</a:t>
            </a:fld>
            <a:endParaRPr lang="en-US" altLang="en-US" dirty="0"/>
          </a:p>
        </p:txBody>
      </p:sp>
    </p:spTree>
    <p:extLst>
      <p:ext uri="{BB962C8B-B14F-4D97-AF65-F5344CB8AC3E}">
        <p14:creationId xmlns:p14="http://schemas.microsoft.com/office/powerpoint/2010/main" val="3089010955"/>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ransition spd="med">
    <p:dissolve/>
  </p:transition>
  <p:txStyles>
    <p:titleStyle>
      <a:lvl1pPr algn="l" rtl="0" eaLnBrk="0" fontAlgn="base" hangingPunct="0">
        <a:lnSpc>
          <a:spcPct val="70000"/>
        </a:lnSpc>
        <a:spcBef>
          <a:spcPct val="0"/>
        </a:spcBef>
        <a:spcAft>
          <a:spcPct val="0"/>
        </a:spcAft>
        <a:defRPr sz="4400" b="1">
          <a:solidFill>
            <a:srgbClr val="000099"/>
          </a:solidFill>
          <a:latin typeface="+mj-lt"/>
          <a:ea typeface="+mj-ea"/>
          <a:cs typeface="+mj-cs"/>
        </a:defRPr>
      </a:lvl1pPr>
      <a:lvl2pPr algn="l" rtl="0" eaLnBrk="0" fontAlgn="base" hangingPunct="0">
        <a:lnSpc>
          <a:spcPct val="70000"/>
        </a:lnSpc>
        <a:spcBef>
          <a:spcPct val="0"/>
        </a:spcBef>
        <a:spcAft>
          <a:spcPct val="0"/>
        </a:spcAft>
        <a:defRPr sz="4400" b="1">
          <a:solidFill>
            <a:srgbClr val="000099"/>
          </a:solidFill>
          <a:latin typeface="Times New Roman" pitchFamily="18" charset="0"/>
        </a:defRPr>
      </a:lvl2pPr>
      <a:lvl3pPr algn="l" rtl="0" eaLnBrk="0" fontAlgn="base" hangingPunct="0">
        <a:lnSpc>
          <a:spcPct val="70000"/>
        </a:lnSpc>
        <a:spcBef>
          <a:spcPct val="0"/>
        </a:spcBef>
        <a:spcAft>
          <a:spcPct val="0"/>
        </a:spcAft>
        <a:defRPr sz="4400" b="1">
          <a:solidFill>
            <a:srgbClr val="000099"/>
          </a:solidFill>
          <a:latin typeface="Times New Roman" pitchFamily="18" charset="0"/>
        </a:defRPr>
      </a:lvl3pPr>
      <a:lvl4pPr algn="l" rtl="0" eaLnBrk="0" fontAlgn="base" hangingPunct="0">
        <a:lnSpc>
          <a:spcPct val="70000"/>
        </a:lnSpc>
        <a:spcBef>
          <a:spcPct val="0"/>
        </a:spcBef>
        <a:spcAft>
          <a:spcPct val="0"/>
        </a:spcAft>
        <a:defRPr sz="4400" b="1">
          <a:solidFill>
            <a:srgbClr val="000099"/>
          </a:solidFill>
          <a:latin typeface="Times New Roman" pitchFamily="18" charset="0"/>
        </a:defRPr>
      </a:lvl4pPr>
      <a:lvl5pPr algn="l" rtl="0" eaLnBrk="0" fontAlgn="base" hangingPunct="0">
        <a:lnSpc>
          <a:spcPct val="70000"/>
        </a:lnSpc>
        <a:spcBef>
          <a:spcPct val="0"/>
        </a:spcBef>
        <a:spcAft>
          <a:spcPct val="0"/>
        </a:spcAft>
        <a:defRPr sz="4400" b="1">
          <a:solidFill>
            <a:srgbClr val="000099"/>
          </a:solidFill>
          <a:latin typeface="Times New Roman" pitchFamily="18" charset="0"/>
        </a:defRPr>
      </a:lvl5pPr>
      <a:lvl6pPr marL="457200" algn="l" rtl="0" eaLnBrk="0" fontAlgn="base" hangingPunct="0">
        <a:lnSpc>
          <a:spcPct val="70000"/>
        </a:lnSpc>
        <a:spcBef>
          <a:spcPct val="0"/>
        </a:spcBef>
        <a:spcAft>
          <a:spcPct val="0"/>
        </a:spcAft>
        <a:defRPr sz="4400" b="1">
          <a:solidFill>
            <a:srgbClr val="000099"/>
          </a:solidFill>
          <a:latin typeface="Times New Roman" pitchFamily="18" charset="0"/>
        </a:defRPr>
      </a:lvl6pPr>
      <a:lvl7pPr marL="914400" algn="l" rtl="0" eaLnBrk="0" fontAlgn="base" hangingPunct="0">
        <a:lnSpc>
          <a:spcPct val="70000"/>
        </a:lnSpc>
        <a:spcBef>
          <a:spcPct val="0"/>
        </a:spcBef>
        <a:spcAft>
          <a:spcPct val="0"/>
        </a:spcAft>
        <a:defRPr sz="4400" b="1">
          <a:solidFill>
            <a:srgbClr val="000099"/>
          </a:solidFill>
          <a:latin typeface="Times New Roman" pitchFamily="18" charset="0"/>
        </a:defRPr>
      </a:lvl7pPr>
      <a:lvl8pPr marL="1371600" algn="l" rtl="0" eaLnBrk="0" fontAlgn="base" hangingPunct="0">
        <a:lnSpc>
          <a:spcPct val="70000"/>
        </a:lnSpc>
        <a:spcBef>
          <a:spcPct val="0"/>
        </a:spcBef>
        <a:spcAft>
          <a:spcPct val="0"/>
        </a:spcAft>
        <a:defRPr sz="4400" b="1">
          <a:solidFill>
            <a:srgbClr val="000099"/>
          </a:solidFill>
          <a:latin typeface="Times New Roman" pitchFamily="18" charset="0"/>
        </a:defRPr>
      </a:lvl8pPr>
      <a:lvl9pPr marL="1828800" algn="l" rtl="0" eaLnBrk="0" fontAlgn="base" hangingPunct="0">
        <a:lnSpc>
          <a:spcPct val="70000"/>
        </a:lnSpc>
        <a:spcBef>
          <a:spcPct val="0"/>
        </a:spcBef>
        <a:spcAft>
          <a:spcPct val="0"/>
        </a:spcAft>
        <a:defRPr sz="4400" b="1">
          <a:solidFill>
            <a:srgbClr val="000099"/>
          </a:solidFill>
          <a:latin typeface="Times New Roman" pitchFamily="18" charset="0"/>
        </a:defRPr>
      </a:lvl9pPr>
    </p:titleStyle>
    <p:bodyStyle>
      <a:lvl1pPr marL="342900" indent="-342900" algn="l" rtl="0" eaLnBrk="0" fontAlgn="base" hangingPunct="0">
        <a:lnSpc>
          <a:spcPct val="90000"/>
        </a:lnSpc>
        <a:spcBef>
          <a:spcPct val="20000"/>
        </a:spcBef>
        <a:spcAft>
          <a:spcPct val="0"/>
        </a:spcAft>
        <a:buClr>
          <a:schemeClr val="bg2"/>
        </a:buClr>
        <a:buChar char="•"/>
        <a:defRPr sz="3200" b="1">
          <a:solidFill>
            <a:schemeClr val="bg2"/>
          </a:solidFill>
          <a:latin typeface="+mn-lt"/>
          <a:ea typeface="+mn-ea"/>
          <a:cs typeface="+mn-cs"/>
        </a:defRPr>
      </a:lvl1pPr>
      <a:lvl2pPr marL="742950" indent="-285750" algn="l" rtl="0" eaLnBrk="0" fontAlgn="base" hangingPunct="0">
        <a:lnSpc>
          <a:spcPct val="90000"/>
        </a:lnSpc>
        <a:spcBef>
          <a:spcPct val="20000"/>
        </a:spcBef>
        <a:spcAft>
          <a:spcPct val="0"/>
        </a:spcAft>
        <a:buClr>
          <a:schemeClr val="bg2"/>
        </a:buClr>
        <a:buChar char="–"/>
        <a:defRPr sz="2800" b="1">
          <a:solidFill>
            <a:schemeClr val="bg2"/>
          </a:solidFill>
          <a:latin typeface="+mn-lt"/>
        </a:defRPr>
      </a:lvl2pPr>
      <a:lvl3pPr marL="1143000" indent="-228600" algn="l" rtl="0" eaLnBrk="0" fontAlgn="base" hangingPunct="0">
        <a:lnSpc>
          <a:spcPct val="90000"/>
        </a:lnSpc>
        <a:spcBef>
          <a:spcPct val="20000"/>
        </a:spcBef>
        <a:spcAft>
          <a:spcPct val="0"/>
        </a:spcAft>
        <a:buClr>
          <a:schemeClr val="bg2"/>
        </a:buClr>
        <a:buSzPct val="55000"/>
        <a:buFont typeface="Monotype Sorts" pitchFamily="2" charset="2"/>
        <a:buChar char="u"/>
        <a:defRPr sz="2400" b="1">
          <a:solidFill>
            <a:schemeClr val="bg2"/>
          </a:solidFill>
          <a:latin typeface="+mn-lt"/>
        </a:defRPr>
      </a:lvl3pPr>
      <a:lvl4pPr marL="1600200" indent="-228600" algn="l" rtl="0" eaLnBrk="0" fontAlgn="base" hangingPunct="0">
        <a:lnSpc>
          <a:spcPct val="90000"/>
        </a:lnSpc>
        <a:spcBef>
          <a:spcPct val="20000"/>
        </a:spcBef>
        <a:spcAft>
          <a:spcPct val="0"/>
        </a:spcAft>
        <a:buClr>
          <a:schemeClr val="bg2"/>
        </a:buClr>
        <a:defRPr sz="2000" b="1">
          <a:solidFill>
            <a:schemeClr val="bg2"/>
          </a:solidFill>
          <a:latin typeface="+mn-lt"/>
        </a:defRPr>
      </a:lvl4pPr>
      <a:lvl5pPr marL="20574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5pPr>
      <a:lvl6pPr marL="25146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6pPr>
      <a:lvl7pPr marL="29718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7pPr>
      <a:lvl8pPr marL="34290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8pPr>
      <a:lvl9pPr marL="3886200" indent="-228600" algn="l" rtl="0" eaLnBrk="0" fontAlgn="base" hangingPunct="0">
        <a:lnSpc>
          <a:spcPct val="90000"/>
        </a:lnSpc>
        <a:spcBef>
          <a:spcPct val="20000"/>
        </a:spcBef>
        <a:spcAft>
          <a:spcPct val="0"/>
        </a:spcAft>
        <a:buClr>
          <a:schemeClr val="bg2"/>
        </a:buClr>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sica.donzeblack@heart.org"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iconfinder.com/icondetails/65067/128/130_icon"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iconarchive.com/show/medico-icons-by-banzaitokyo/blood-icon.html" TargetMode="External"/><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comments" Target="../comments/comment1.xml"/><Relationship Id="rId4" Type="http://schemas.openxmlformats.org/officeDocument/2006/relationships/image" Target="../media/image1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targetbp.org/"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hyperlink" Target="http://www.heart.org/HEARTORG/Conditions/Cholesterol/Check-Change-Control-Cholesterol-Program_UCM_491936_SubHomePage.j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BA948CCC-D34D-4CEB-8D44-C04596885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524629"/>
            <a:ext cx="5462001" cy="3550300"/>
          </a:xfrm>
          <a:prstGeom prst="rect">
            <a:avLst/>
          </a:prstGeom>
        </p:spPr>
      </p:pic>
      <p:sp>
        <p:nvSpPr>
          <p:cNvPr id="2" name="Title 1"/>
          <p:cNvSpPr>
            <a:spLocks noGrp="1"/>
          </p:cNvSpPr>
          <p:nvPr>
            <p:ph type="ctrTitle"/>
          </p:nvPr>
        </p:nvSpPr>
        <p:spPr>
          <a:xfrm>
            <a:off x="6730000" y="1163762"/>
            <a:ext cx="4610790" cy="3067415"/>
          </a:xfrm>
        </p:spPr>
        <p:txBody>
          <a:bodyPr>
            <a:normAutofit/>
          </a:bodyPr>
          <a:lstStyle/>
          <a:p>
            <a:r>
              <a:rPr lang="en-US" sz="5400" b="1" dirty="0"/>
              <a:t>Collaborating to Increase Health and Wellbeing in Rural America</a:t>
            </a:r>
          </a:p>
        </p:txBody>
      </p:sp>
      <p:sp>
        <p:nvSpPr>
          <p:cNvPr id="3" name="Subtitle 2"/>
          <p:cNvSpPr>
            <a:spLocks noGrp="1"/>
          </p:cNvSpPr>
          <p:nvPr>
            <p:ph type="subTitle" idx="1"/>
          </p:nvPr>
        </p:nvSpPr>
        <p:spPr>
          <a:xfrm>
            <a:off x="6096001" y="4455621"/>
            <a:ext cx="5463100" cy="1238616"/>
          </a:xfrm>
        </p:spPr>
        <p:txBody>
          <a:bodyPr>
            <a:normAutofit fontScale="92500" lnSpcReduction="20000"/>
          </a:bodyPr>
          <a:lstStyle/>
          <a:p>
            <a:pPr algn="ctr"/>
            <a:r>
              <a:rPr lang="en-US" b="1" dirty="0">
                <a:solidFill>
                  <a:schemeClr val="tx1">
                    <a:lumMod val="85000"/>
                    <a:lumOff val="15000"/>
                  </a:schemeClr>
                </a:solidFill>
              </a:rPr>
              <a:t>Jessica </a:t>
            </a:r>
            <a:r>
              <a:rPr lang="en-US" b="1" dirty="0" err="1">
                <a:solidFill>
                  <a:schemeClr val="tx1">
                    <a:lumMod val="85000"/>
                    <a:lumOff val="15000"/>
                  </a:schemeClr>
                </a:solidFill>
              </a:rPr>
              <a:t>donze</a:t>
            </a:r>
            <a:r>
              <a:rPr lang="en-US" b="1" dirty="0">
                <a:solidFill>
                  <a:schemeClr val="tx1">
                    <a:lumMod val="85000"/>
                    <a:lumOff val="15000"/>
                  </a:schemeClr>
                </a:solidFill>
              </a:rPr>
              <a:t> black RD, MPH</a:t>
            </a:r>
          </a:p>
          <a:p>
            <a:pPr algn="ctr"/>
            <a:r>
              <a:rPr lang="en-US" b="1" dirty="0">
                <a:solidFill>
                  <a:schemeClr val="tx1">
                    <a:lumMod val="85000"/>
                    <a:lumOff val="15000"/>
                  </a:schemeClr>
                </a:solidFill>
                <a:hlinkClick r:id="rId3"/>
              </a:rPr>
              <a:t>Jessica.donzeblack@heart.org</a:t>
            </a:r>
            <a:endParaRPr lang="en-US" b="1" dirty="0">
              <a:solidFill>
                <a:schemeClr val="tx1">
                  <a:lumMod val="85000"/>
                  <a:lumOff val="15000"/>
                </a:schemeClr>
              </a:solidFill>
            </a:endParaRPr>
          </a:p>
          <a:p>
            <a:pPr algn="ctr"/>
            <a:r>
              <a:rPr lang="en-US" b="1" dirty="0">
                <a:solidFill>
                  <a:schemeClr val="tx1">
                    <a:lumMod val="85000"/>
                    <a:lumOff val="15000"/>
                  </a:schemeClr>
                </a:solidFill>
              </a:rPr>
              <a:t>@</a:t>
            </a:r>
            <a:r>
              <a:rPr lang="en-US" b="1" dirty="0" err="1">
                <a:solidFill>
                  <a:schemeClr val="tx1">
                    <a:lumMod val="85000"/>
                    <a:lumOff val="15000"/>
                  </a:schemeClr>
                </a:solidFill>
              </a:rPr>
              <a:t>jdonzeblack</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79913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DB4F-F16E-4159-9EE1-A981710C0A01}"/>
              </a:ext>
            </a:extLst>
          </p:cNvPr>
          <p:cNvSpPr>
            <a:spLocks noGrp="1"/>
          </p:cNvSpPr>
          <p:nvPr>
            <p:ph type="title"/>
          </p:nvPr>
        </p:nvSpPr>
        <p:spPr/>
        <p:txBody>
          <a:bodyPr/>
          <a:lstStyle/>
          <a:p>
            <a:r>
              <a:rPr lang="en-US" dirty="0"/>
              <a:t>The Picture in Rural America</a:t>
            </a:r>
          </a:p>
        </p:txBody>
      </p:sp>
      <p:sp>
        <p:nvSpPr>
          <p:cNvPr id="3" name="Content Placeholder 2">
            <a:extLst>
              <a:ext uri="{FF2B5EF4-FFF2-40B4-BE49-F238E27FC236}">
                <a16:creationId xmlns:a16="http://schemas.microsoft.com/office/drawing/2014/main" id="{F8E3071B-86B2-4341-ADE1-B9D0B6D07CE5}"/>
              </a:ext>
            </a:extLst>
          </p:cNvPr>
          <p:cNvSpPr>
            <a:spLocks noGrp="1"/>
          </p:cNvSpPr>
          <p:nvPr>
            <p:ph idx="1"/>
          </p:nvPr>
        </p:nvSpPr>
        <p:spPr/>
        <p:txBody>
          <a:bodyPr>
            <a:normAutofit/>
          </a:bodyPr>
          <a:lstStyle/>
          <a:p>
            <a:r>
              <a:rPr lang="en-US" b="1" dirty="0"/>
              <a:t>Americans living in rural areas suffer worse health and live shorter lives than their urban counterparts.</a:t>
            </a:r>
            <a:endParaRPr lang="en-US" dirty="0"/>
          </a:p>
          <a:p>
            <a:pPr>
              <a:buFont typeface="Arial" panose="020B0604020202020204" pitchFamily="34" charset="0"/>
              <a:buChar char="•"/>
            </a:pPr>
            <a:r>
              <a:rPr lang="en-US" dirty="0"/>
              <a:t>Rates of chronic disease such as diabetes, COPD, heart disease, and obesity are all higher in rural areas than they are in other parts of the country. </a:t>
            </a:r>
          </a:p>
          <a:p>
            <a:pPr>
              <a:buFont typeface="Arial" panose="020B0604020202020204" pitchFamily="34" charset="0"/>
              <a:buChar char="•"/>
            </a:pPr>
            <a:r>
              <a:rPr lang="en-US" dirty="0"/>
              <a:t>The mortality rate in rural counties can be up to 13% higher than in metro counties; residents of metro counties lived two years longer on average than did residents of rural counties.</a:t>
            </a:r>
          </a:p>
          <a:p>
            <a:pPr>
              <a:buFont typeface="Arial" panose="020B0604020202020204" pitchFamily="34" charset="0"/>
              <a:buChar char="•"/>
            </a:pPr>
            <a:r>
              <a:rPr lang="en-US" dirty="0"/>
              <a:t> Creating a Culture of Health in Appalachia: Disparities and Bright Spots demonstrated Appalachian region has poorer health than average across 33 of 41 indictors. </a:t>
            </a:r>
          </a:p>
          <a:p>
            <a:r>
              <a:rPr lang="en-US" sz="1200" dirty="0" err="1"/>
              <a:t>Meit</a:t>
            </a:r>
            <a:r>
              <a:rPr lang="en-US" sz="1200" dirty="0"/>
              <a:t>, Michael, et al. "The 2014 update of the rural-urban chartbook." Rural Health Reform Policy Research Center (2014).</a:t>
            </a:r>
          </a:p>
          <a:p>
            <a:r>
              <a:rPr lang="en-US" sz="1200" dirty="0"/>
              <a:t>Singh and </a:t>
            </a:r>
            <a:r>
              <a:rPr lang="en-US" sz="1200" dirty="0" err="1"/>
              <a:t>Siahpush</a:t>
            </a:r>
            <a:r>
              <a:rPr lang="en-US" sz="1200" dirty="0"/>
              <a:t>. “Widening Rural-Urban Disparities in Life Expectancy, U.S., 1969-2009. American Journal of Preventative Medicine, 46, no. 2 (2014): e19-e29. Poverty level measured as percent of 2000 Census county population below the Federal poverty level.</a:t>
            </a:r>
          </a:p>
          <a:p>
            <a:endParaRPr lang="en-US" dirty="0"/>
          </a:p>
        </p:txBody>
      </p:sp>
    </p:spTree>
    <p:extLst>
      <p:ext uri="{BB962C8B-B14F-4D97-AF65-F5344CB8AC3E}">
        <p14:creationId xmlns:p14="http://schemas.microsoft.com/office/powerpoint/2010/main" val="59243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6EAC-3CE4-4FE0-B8DC-C64C5A9CE898}"/>
              </a:ext>
            </a:extLst>
          </p:cNvPr>
          <p:cNvSpPr>
            <a:spLocks noGrp="1"/>
          </p:cNvSpPr>
          <p:nvPr>
            <p:ph type="title"/>
          </p:nvPr>
        </p:nvSpPr>
        <p:spPr/>
        <p:txBody>
          <a:bodyPr/>
          <a:lstStyle/>
          <a:p>
            <a:r>
              <a:rPr lang="en-US" dirty="0"/>
              <a:t>The Picture</a:t>
            </a:r>
          </a:p>
        </p:txBody>
      </p:sp>
      <p:sp>
        <p:nvSpPr>
          <p:cNvPr id="3" name="Content Placeholder 2">
            <a:extLst>
              <a:ext uri="{FF2B5EF4-FFF2-40B4-BE49-F238E27FC236}">
                <a16:creationId xmlns:a16="http://schemas.microsoft.com/office/drawing/2014/main" id="{0791B550-0FD6-433A-A0F7-647564141230}"/>
              </a:ext>
            </a:extLst>
          </p:cNvPr>
          <p:cNvSpPr>
            <a:spLocks noGrp="1"/>
          </p:cNvSpPr>
          <p:nvPr>
            <p:ph idx="1"/>
          </p:nvPr>
        </p:nvSpPr>
        <p:spPr/>
        <p:txBody>
          <a:bodyPr>
            <a:normAutofit fontScale="85000" lnSpcReduction="20000"/>
          </a:bodyPr>
          <a:lstStyle/>
          <a:p>
            <a:r>
              <a:rPr lang="en-US" sz="2100" b="1" dirty="0"/>
              <a:t>Americans living in rural areas are more likely to suffer from persistent poverty and lack of education. </a:t>
            </a:r>
            <a:endParaRPr lang="en-US" sz="2100" dirty="0"/>
          </a:p>
          <a:p>
            <a:pPr lvl="0">
              <a:buFont typeface="Arial" panose="020B0604020202020204" pitchFamily="34" charset="0"/>
              <a:buChar char="•"/>
            </a:pPr>
            <a:r>
              <a:rPr lang="en-US" sz="2100" dirty="0"/>
              <a:t>The proportion of counties with persistently poor populations has increased from 12% in 2000 to 26% in 2010.</a:t>
            </a:r>
          </a:p>
          <a:p>
            <a:pPr lvl="1">
              <a:buFont typeface="Arial" panose="020B0604020202020204" pitchFamily="34" charset="0"/>
              <a:buChar char="•"/>
            </a:pPr>
            <a:r>
              <a:rPr lang="en-US" sz="2100" dirty="0"/>
              <a:t> Urban counties saw an increase from 4% to 15% </a:t>
            </a:r>
          </a:p>
          <a:p>
            <a:pPr lvl="1">
              <a:buFont typeface="Arial" panose="020B0604020202020204" pitchFamily="34" charset="0"/>
              <a:buChar char="•"/>
            </a:pPr>
            <a:r>
              <a:rPr lang="en-US" sz="2100" dirty="0"/>
              <a:t> Rural counties saw an increase from 17% to 32%. </a:t>
            </a:r>
          </a:p>
          <a:p>
            <a:pPr lvl="0">
              <a:buFont typeface="Arial" panose="020B0604020202020204" pitchFamily="34" charset="0"/>
              <a:buChar char="•"/>
            </a:pPr>
            <a:r>
              <a:rPr lang="en-US" sz="2100" dirty="0"/>
              <a:t>Nearly two-thirds (64%) of rural counties are persistent poverty counties (counties in which 20% or more of the population was living in poverty over the last thirty years) compared to just 14% of urban counties. </a:t>
            </a:r>
          </a:p>
          <a:p>
            <a:pPr lvl="0">
              <a:buFont typeface="Arial" panose="020B0604020202020204" pitchFamily="34" charset="0"/>
              <a:buChar char="•"/>
            </a:pPr>
            <a:r>
              <a:rPr lang="en-US" sz="2100" dirty="0"/>
              <a:t>The percentage of young adults (ages 25 to 34) who have completed college rose 6% in urban areas to 35% and just 4% in rural areas to 19% between 2000 and 2013.</a:t>
            </a:r>
            <a:r>
              <a:rPr lang="en-US" dirty="0"/>
              <a:t> </a:t>
            </a:r>
          </a:p>
          <a:p>
            <a:pPr marL="0" lvl="0" indent="0">
              <a:buNone/>
            </a:pPr>
            <a:endParaRPr lang="en-US" sz="1500" dirty="0"/>
          </a:p>
          <a:p>
            <a:pPr marL="0" lvl="0" indent="0">
              <a:spcBef>
                <a:spcPts val="0"/>
              </a:spcBef>
              <a:spcAft>
                <a:spcPts val="0"/>
              </a:spcAft>
              <a:buNone/>
            </a:pPr>
            <a:r>
              <a:rPr lang="en-US" sz="1500" dirty="0"/>
              <a:t>Bennett, Kevin J. "Vulnerable Rural Counties: The Changing Rural Landscape, 2000–2010." South Carolina State Documents Depository (2016).</a:t>
            </a:r>
          </a:p>
          <a:p>
            <a:pPr>
              <a:spcBef>
                <a:spcPts val="0"/>
              </a:spcBef>
              <a:spcAft>
                <a:spcPts val="0"/>
              </a:spcAft>
            </a:pPr>
            <a:r>
              <a:rPr lang="en-US" sz="1500" dirty="0"/>
              <a:t>Miller, Kathleen, and Bruce Weber. Persistent Poverty Dynamics: Understanding Poverty Trends Over 50 Years. Rural Policy Research Institute, 2014.</a:t>
            </a:r>
          </a:p>
          <a:p>
            <a:pPr>
              <a:spcBef>
                <a:spcPts val="0"/>
              </a:spcBef>
              <a:spcAft>
                <a:spcPts val="0"/>
              </a:spcAft>
            </a:pPr>
            <a:r>
              <a:rPr lang="en-US" sz="1500" dirty="0" err="1"/>
              <a:t>Olshansky</a:t>
            </a:r>
            <a:r>
              <a:rPr lang="en-US" sz="1500" dirty="0"/>
              <a:t>, S. Jay, et al. "Differences in life expectancy due to race and educational differences are widening, and many may not catch up." Health Affairs 31.8 (2012): 1803-1813.</a:t>
            </a:r>
          </a:p>
          <a:p>
            <a:pPr>
              <a:spcBef>
                <a:spcPts val="0"/>
              </a:spcBef>
              <a:spcAft>
                <a:spcPts val="0"/>
              </a:spcAft>
            </a:pPr>
            <a:r>
              <a:rPr lang="en-US" sz="1500" dirty="0"/>
              <a:t>Woolf, Steven H., and Paula </a:t>
            </a:r>
            <a:r>
              <a:rPr lang="en-US" sz="1500" dirty="0" err="1"/>
              <a:t>Braveman</a:t>
            </a:r>
            <a:r>
              <a:rPr lang="en-US" sz="1500" dirty="0"/>
              <a:t>. "Where health disparities begin: the role of social and economic</a:t>
            </a:r>
          </a:p>
          <a:p>
            <a:pPr>
              <a:spcBef>
                <a:spcPts val="0"/>
              </a:spcBef>
              <a:spcAft>
                <a:spcPts val="0"/>
              </a:spcAft>
            </a:pPr>
            <a:r>
              <a:rPr lang="en-US" sz="1500" dirty="0"/>
              <a:t>determinants—and why current policies may make matters worse." Health affairs 30.10 (2011): 1852-1859.</a:t>
            </a:r>
          </a:p>
          <a:p>
            <a:endParaRPr lang="en-US" dirty="0"/>
          </a:p>
        </p:txBody>
      </p:sp>
    </p:spTree>
    <p:extLst>
      <p:ext uri="{BB962C8B-B14F-4D97-AF65-F5344CB8AC3E}">
        <p14:creationId xmlns:p14="http://schemas.microsoft.com/office/powerpoint/2010/main" val="230500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bwMode="auto">
          <a:xfrm>
            <a:off x="1402080" y="909307"/>
            <a:ext cx="86868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0000"/>
          </a:bodyPr>
          <a:lstStyle/>
          <a:p>
            <a:pPr algn="ctr"/>
            <a:r>
              <a:rPr lang="en-US" sz="3600" dirty="0">
                <a:solidFill>
                  <a:schemeClr val="tx1"/>
                </a:solidFill>
                <a:latin typeface="Century Gothic" charset="0"/>
              </a:rPr>
              <a:t>Relationship Between Social Factors and Mortality (2000)</a:t>
            </a:r>
          </a:p>
        </p:txBody>
      </p:sp>
      <p:graphicFrame>
        <p:nvGraphicFramePr>
          <p:cNvPr id="54274" name="Object 2"/>
          <p:cNvGraphicFramePr>
            <a:graphicFrameLocks noGrp="1" noChangeAspect="1"/>
          </p:cNvGraphicFramePr>
          <p:nvPr>
            <p:ph idx="4294967295"/>
            <p:extLst>
              <p:ext uri="{D42A27DB-BD31-4B8C-83A1-F6EECF244321}">
                <p14:modId xmlns:p14="http://schemas.microsoft.com/office/powerpoint/2010/main" val="3846771206"/>
              </p:ext>
            </p:extLst>
          </p:nvPr>
        </p:nvGraphicFramePr>
        <p:xfrm>
          <a:off x="2227401" y="1807712"/>
          <a:ext cx="8215312" cy="4110037"/>
        </p:xfrm>
        <a:graphic>
          <a:graphicData uri="http://schemas.openxmlformats.org/presentationml/2006/ole">
            <mc:AlternateContent xmlns:mc="http://schemas.openxmlformats.org/markup-compatibility/2006">
              <mc:Choice xmlns:v="urn:schemas-microsoft-com:vml" Requires="v">
                <p:oleObj spid="_x0000_s1029" name="Chart" r:id="rId3" imgW="8216729" imgH="4419235" progId="Excel.Chart.8">
                  <p:embed/>
                </p:oleObj>
              </mc:Choice>
              <mc:Fallback>
                <p:oleObj name="Chart" r:id="rId3" imgW="8216729" imgH="4419235" progId="Excel.Chart.8">
                  <p:embed/>
                  <p:pic>
                    <p:nvPicPr>
                      <p:cNvPr id="54274"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401" y="1807712"/>
                        <a:ext cx="8215312" cy="411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16420" name="Text Box 4"/>
          <p:cNvSpPr txBox="1">
            <a:spLocks noChangeArrowheads="1"/>
          </p:cNvSpPr>
          <p:nvPr/>
        </p:nvSpPr>
        <p:spPr bwMode="auto">
          <a:xfrm>
            <a:off x="2053120" y="5817914"/>
            <a:ext cx="6227987" cy="46166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defRPr/>
            </a:pPr>
            <a:r>
              <a:rPr lang="en-US" sz="1200" kern="0" dirty="0" err="1">
                <a:solidFill>
                  <a:prstClr val="black"/>
                </a:solidFill>
                <a:latin typeface="Century Gothic" pitchFamily="34" charset="0"/>
              </a:rPr>
              <a:t>Galea</a:t>
            </a:r>
            <a:r>
              <a:rPr lang="en-US" sz="1200" kern="0" dirty="0">
                <a:solidFill>
                  <a:prstClr val="black"/>
                </a:solidFill>
                <a:latin typeface="Century Gothic" pitchFamily="34" charset="0"/>
              </a:rPr>
              <a:t> et al, Estimated Deaths Attributable to Social Factors in the United States , </a:t>
            </a:r>
          </a:p>
          <a:p>
            <a:pPr defTabSz="457200" eaLnBrk="1" hangingPunct="1">
              <a:defRPr/>
            </a:pPr>
            <a:r>
              <a:rPr lang="en-US" sz="1200" kern="0" dirty="0">
                <a:solidFill>
                  <a:srgbClr val="000000"/>
                </a:solidFill>
                <a:latin typeface="Century Gothic" pitchFamily="34" charset="0"/>
              </a:rPr>
              <a:t>AJPH, </a:t>
            </a:r>
            <a:r>
              <a:rPr lang="en-US" sz="1200" kern="0" dirty="0">
                <a:solidFill>
                  <a:prstClr val="black"/>
                </a:solidFill>
                <a:latin typeface="Century Gothic" pitchFamily="34" charset="0"/>
              </a:rPr>
              <a:t>August 2011, </a:t>
            </a:r>
            <a:r>
              <a:rPr lang="en-US" sz="1200" kern="0" dirty="0" err="1">
                <a:solidFill>
                  <a:prstClr val="black"/>
                </a:solidFill>
                <a:latin typeface="Century Gothic" pitchFamily="34" charset="0"/>
              </a:rPr>
              <a:t>Vol</a:t>
            </a:r>
            <a:r>
              <a:rPr lang="en-US" sz="1200" kern="0" dirty="0">
                <a:solidFill>
                  <a:prstClr val="black"/>
                </a:solidFill>
                <a:latin typeface="Century Gothic" pitchFamily="34" charset="0"/>
              </a:rPr>
              <a:t> 101, No. 8.</a:t>
            </a:r>
            <a:endParaRPr lang="en-US" sz="1200" kern="0" dirty="0">
              <a:solidFill>
                <a:srgbClr val="000000"/>
              </a:solidFill>
              <a:latin typeface="Century Gothic" pitchFamily="34" charset="0"/>
            </a:endParaRPr>
          </a:p>
        </p:txBody>
      </p:sp>
    </p:spTree>
    <p:extLst>
      <p:ext uri="{BB962C8B-B14F-4D97-AF65-F5344CB8AC3E}">
        <p14:creationId xmlns:p14="http://schemas.microsoft.com/office/powerpoint/2010/main" val="213380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5F61-D95A-4FF1-A280-CD4DE43033E1}"/>
              </a:ext>
            </a:extLst>
          </p:cNvPr>
          <p:cNvSpPr>
            <a:spLocks noGrp="1"/>
          </p:cNvSpPr>
          <p:nvPr>
            <p:ph type="title"/>
          </p:nvPr>
        </p:nvSpPr>
        <p:spPr/>
        <p:txBody>
          <a:bodyPr/>
          <a:lstStyle/>
          <a:p>
            <a:r>
              <a:rPr lang="en-US" dirty="0"/>
              <a:t>Critical social determinants of health</a:t>
            </a:r>
          </a:p>
        </p:txBody>
      </p:sp>
      <p:sp>
        <p:nvSpPr>
          <p:cNvPr id="3" name="Content Placeholder 2">
            <a:extLst>
              <a:ext uri="{FF2B5EF4-FFF2-40B4-BE49-F238E27FC236}">
                <a16:creationId xmlns:a16="http://schemas.microsoft.com/office/drawing/2014/main" id="{486DA2D8-7A97-418E-956A-90EA83F439C4}"/>
              </a:ext>
            </a:extLst>
          </p:cNvPr>
          <p:cNvSpPr>
            <a:spLocks noGrp="1"/>
          </p:cNvSpPr>
          <p:nvPr>
            <p:ph idx="1"/>
          </p:nvPr>
        </p:nvSpPr>
        <p:spPr/>
        <p:txBody>
          <a:bodyPr>
            <a:normAutofit/>
          </a:bodyPr>
          <a:lstStyle/>
          <a:p>
            <a:pPr lvl="0"/>
            <a:r>
              <a:rPr lang="en-US" dirty="0"/>
              <a:t>Geography (isolation and land ownership structure); </a:t>
            </a:r>
          </a:p>
          <a:p>
            <a:pPr lvl="0"/>
            <a:r>
              <a:rPr lang="en-US" dirty="0"/>
              <a:t>Wealth, Income, and poverty; </a:t>
            </a:r>
          </a:p>
          <a:p>
            <a:pPr lvl="0"/>
            <a:r>
              <a:rPr lang="en-US" dirty="0"/>
              <a:t>Education and labor markets</a:t>
            </a:r>
          </a:p>
          <a:p>
            <a:pPr lvl="0"/>
            <a:r>
              <a:rPr lang="en-US" dirty="0"/>
              <a:t>Access to care</a:t>
            </a:r>
          </a:p>
          <a:p>
            <a:pPr lvl="0"/>
            <a:r>
              <a:rPr lang="en-US" dirty="0"/>
              <a:t>Access to healthy food and physical activity </a:t>
            </a:r>
          </a:p>
          <a:p>
            <a:pPr lvl="0"/>
            <a:r>
              <a:rPr lang="en-US" sz="1600" dirty="0"/>
              <a:t>Social Determinants of Health: National Advisory Committee on Rural Health and Human Services Policy Brief, January 2017. Last downloaded on October 26, 2017 at: https://www.hrsa.gov/advisorycommittees/rural/publications/nac_brief_social_determinants_health.pdf</a:t>
            </a:r>
          </a:p>
          <a:p>
            <a:r>
              <a:rPr lang="en-US" sz="1600" dirty="0"/>
              <a:t>Social Determinants of Health for Rural People, Rural Health Information Hub. Last downloaded October 26, 2017 </a:t>
            </a:r>
            <a:r>
              <a:rPr lang="en-US" sz="1600" dirty="0" err="1"/>
              <a:t>at:https</a:t>
            </a:r>
            <a:r>
              <a:rPr lang="en-US" sz="1600" dirty="0"/>
              <a:t>://www.ruralhealthinfo.org/topics/social-determinants-of-health</a:t>
            </a:r>
          </a:p>
          <a:p>
            <a:endParaRPr lang="en-US" dirty="0"/>
          </a:p>
        </p:txBody>
      </p:sp>
    </p:spTree>
    <p:extLst>
      <p:ext uri="{BB962C8B-B14F-4D97-AF65-F5344CB8AC3E}">
        <p14:creationId xmlns:p14="http://schemas.microsoft.com/office/powerpoint/2010/main" val="204569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p:nvPr/>
        </p:nvSpPr>
        <p:spPr>
          <a:xfrm>
            <a:off x="-751830" y="2903020"/>
            <a:ext cx="7073448" cy="4250048"/>
          </a:xfrm>
          <a:custGeom>
            <a:avLst/>
            <a:gdLst/>
            <a:ahLst/>
            <a:cxnLst>
              <a:cxn ang="0">
                <a:pos x="wd2" y="hd2"/>
              </a:cxn>
              <a:cxn ang="5400000">
                <a:pos x="wd2" y="hd2"/>
              </a:cxn>
              <a:cxn ang="10800000">
                <a:pos x="wd2" y="hd2"/>
              </a:cxn>
              <a:cxn ang="16200000">
                <a:pos x="wd2" y="hd2"/>
              </a:cxn>
            </a:cxnLst>
            <a:rect l="0" t="0" r="r" b="b"/>
            <a:pathLst>
              <a:path w="21600" h="21600" extrusionOk="0">
                <a:moveTo>
                  <a:pt x="2656" y="0"/>
                </a:moveTo>
                <a:lnTo>
                  <a:pt x="7771" y="4274"/>
                </a:lnTo>
                <a:cubicBezTo>
                  <a:pt x="7817" y="6588"/>
                  <a:pt x="8112" y="8870"/>
                  <a:pt x="8641" y="10995"/>
                </a:cubicBezTo>
                <a:cubicBezTo>
                  <a:pt x="9138" y="12995"/>
                  <a:pt x="9834" y="14817"/>
                  <a:pt x="10651" y="16457"/>
                </a:cubicBezTo>
                <a:cubicBezTo>
                  <a:pt x="11491" y="18144"/>
                  <a:pt x="12457" y="19635"/>
                  <a:pt x="13526" y="20888"/>
                </a:cubicBezTo>
                <a:lnTo>
                  <a:pt x="21600" y="21481"/>
                </a:lnTo>
                <a:lnTo>
                  <a:pt x="3546" y="21600"/>
                </a:lnTo>
                <a:cubicBezTo>
                  <a:pt x="2894" y="20193"/>
                  <a:pt x="2296" y="18703"/>
                  <a:pt x="1823" y="17090"/>
                </a:cubicBezTo>
                <a:cubicBezTo>
                  <a:pt x="979" y="14214"/>
                  <a:pt x="308" y="11048"/>
                  <a:pt x="0" y="7794"/>
                </a:cubicBezTo>
                <a:lnTo>
                  <a:pt x="2656" y="0"/>
                </a:lnTo>
                <a:close/>
              </a:path>
            </a:pathLst>
          </a:custGeom>
          <a:solidFill>
            <a:srgbClr val="375D74">
              <a:alpha val="13049"/>
            </a:srgbClr>
          </a:solidFill>
          <a:ln w="12700">
            <a:solidFill>
              <a:srgbClr val="375D74">
                <a:alpha val="13049"/>
              </a:srgbClr>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Helvetica"/>
              <a:cs typeface="Helvetica"/>
              <a:sym typeface="Helvetica"/>
            </a:endParaRPr>
          </a:p>
        </p:txBody>
      </p:sp>
      <p:sp>
        <p:nvSpPr>
          <p:cNvPr id="149" name="Shape 149"/>
          <p:cNvSpPr/>
          <p:nvPr/>
        </p:nvSpPr>
        <p:spPr>
          <a:xfrm>
            <a:off x="2784132" y="-729621"/>
            <a:ext cx="9459475" cy="8599278"/>
          </a:xfrm>
          <a:prstGeom prst="ellipse">
            <a:avLst/>
          </a:prstGeom>
          <a:solidFill>
            <a:srgbClr val="5D9FC7">
              <a:alpha val="15635"/>
            </a:srgb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Helvetica"/>
              <a:cs typeface="Helvetica"/>
              <a:sym typeface="Helvetica"/>
            </a:endParaRPr>
          </a:p>
        </p:txBody>
      </p:sp>
      <p:pic>
        <p:nvPicPr>
          <p:cNvPr id="150" name="pasted-image.pdf"/>
          <p:cNvPicPr>
            <a:picLocks noChangeAspect="1"/>
          </p:cNvPicPr>
          <p:nvPr/>
        </p:nvPicPr>
        <p:blipFill>
          <a:blip r:embed="rId2">
            <a:extLst/>
          </a:blip>
          <a:srcRect t="15887" b="15887"/>
          <a:stretch>
            <a:fillRect/>
          </a:stretch>
        </p:blipFill>
        <p:spPr>
          <a:xfrm>
            <a:off x="-33545" y="-23925"/>
            <a:ext cx="3966867" cy="816586"/>
          </a:xfrm>
          <a:prstGeom prst="rect">
            <a:avLst/>
          </a:prstGeom>
          <a:ln w="12700">
            <a:miter lim="400000"/>
          </a:ln>
        </p:spPr>
      </p:pic>
      <p:sp>
        <p:nvSpPr>
          <p:cNvPr id="151" name="Shape 151"/>
          <p:cNvSpPr/>
          <p:nvPr/>
        </p:nvSpPr>
        <p:spPr>
          <a:xfrm>
            <a:off x="236915" y="78297"/>
            <a:ext cx="3277316" cy="612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400">
                <a:solidFill>
                  <a:srgbClr val="FFFFFF"/>
                </a:solidFill>
                <a:latin typeface="+mn-lt"/>
                <a:ea typeface="+mn-ea"/>
                <a:cs typeface="+mn-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400" b="0" i="0" u="none" strike="noStrike" kern="0" cap="none" spc="0" normalizeH="0" baseline="0" noProof="0" dirty="0">
                <a:ln>
                  <a:noFill/>
                </a:ln>
                <a:solidFill>
                  <a:srgbClr val="FFFFFF"/>
                </a:solidFill>
                <a:effectLst/>
                <a:uLnTx/>
                <a:uFillTx/>
                <a:latin typeface="Calibri"/>
                <a:sym typeface="Helvetica"/>
              </a:rPr>
              <a:t>Complexity </a:t>
            </a:r>
          </a:p>
        </p:txBody>
      </p:sp>
      <p:sp>
        <p:nvSpPr>
          <p:cNvPr id="152" name="Shape 152"/>
          <p:cNvSpPr/>
          <p:nvPr/>
        </p:nvSpPr>
        <p:spPr>
          <a:xfrm>
            <a:off x="236915" y="737737"/>
            <a:ext cx="2637773" cy="1132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3400">
                <a:solidFill>
                  <a:srgbClr val="375D74"/>
                </a:solidFill>
                <a:latin typeface="+mn-lt"/>
                <a:ea typeface="+mn-ea"/>
                <a:cs typeface="+mn-cs"/>
                <a:sym typeface="Helvetica"/>
              </a:defRPr>
            </a:pPr>
            <a:r>
              <a:rPr kumimoji="0" sz="3400" b="0" i="0" u="none" strike="noStrike" kern="0" cap="none" spc="0" normalizeH="0" baseline="0" noProof="0" dirty="0">
                <a:ln>
                  <a:noFill/>
                </a:ln>
                <a:solidFill>
                  <a:srgbClr val="375D74"/>
                </a:solidFill>
                <a:effectLst/>
                <a:uLnTx/>
                <a:uFillTx/>
                <a:latin typeface="Calibri"/>
                <a:sym typeface="Helvetica"/>
              </a:rPr>
              <a:t>of Chronic </a:t>
            </a:r>
          </a:p>
          <a:p>
            <a:pPr marL="0" marR="0" lvl="0" indent="0" algn="l" defTabSz="914400" rtl="0" eaLnBrk="1" fontAlgn="auto" latinLnBrk="0" hangingPunct="0">
              <a:lnSpc>
                <a:spcPct val="100000"/>
              </a:lnSpc>
              <a:spcBef>
                <a:spcPts val="0"/>
              </a:spcBef>
              <a:spcAft>
                <a:spcPts val="0"/>
              </a:spcAft>
              <a:buClrTx/>
              <a:buSzTx/>
              <a:buFontTx/>
              <a:buNone/>
              <a:tabLst/>
              <a:defRPr sz="3400">
                <a:solidFill>
                  <a:srgbClr val="375D74"/>
                </a:solidFill>
                <a:latin typeface="+mn-lt"/>
                <a:ea typeface="+mn-ea"/>
                <a:cs typeface="+mn-cs"/>
                <a:sym typeface="Helvetica"/>
              </a:defRPr>
            </a:pPr>
            <a:r>
              <a:rPr kumimoji="0" sz="3400" b="0" i="0" u="none" strike="noStrike" kern="0" cap="none" spc="0" normalizeH="0" baseline="0" noProof="0" dirty="0">
                <a:ln>
                  <a:noFill/>
                </a:ln>
                <a:solidFill>
                  <a:srgbClr val="375D74"/>
                </a:solidFill>
                <a:effectLst/>
                <a:uLnTx/>
                <a:uFillTx/>
                <a:latin typeface="Calibri"/>
                <a:sym typeface="Helvetica"/>
              </a:rPr>
              <a:t>Disease </a:t>
            </a:r>
          </a:p>
        </p:txBody>
      </p:sp>
      <p:pic>
        <p:nvPicPr>
          <p:cNvPr id="153" name="Adversity_Cycle-01.png"/>
          <p:cNvPicPr>
            <a:picLocks noChangeAspect="1"/>
          </p:cNvPicPr>
          <p:nvPr/>
        </p:nvPicPr>
        <p:blipFill>
          <a:blip r:embed="rId3">
            <a:extLst/>
          </a:blip>
          <a:srcRect l="18772" t="15652" r="14675"/>
          <a:stretch>
            <a:fillRect/>
          </a:stretch>
        </p:blipFill>
        <p:spPr>
          <a:xfrm>
            <a:off x="3512830" y="251656"/>
            <a:ext cx="8606839" cy="6135892"/>
          </a:xfrm>
          <a:prstGeom prst="rect">
            <a:avLst/>
          </a:prstGeom>
          <a:ln w="12700">
            <a:miter lim="400000"/>
          </a:ln>
        </p:spPr>
      </p:pic>
      <p:sp>
        <p:nvSpPr>
          <p:cNvPr id="2" name="Slide Number Placeholder 1"/>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0" cap="none" spc="0" normalizeH="0" baseline="0" noProof="0" smtClean="0">
                <a:ln>
                  <a:noFill/>
                </a:ln>
                <a:solidFill>
                  <a:srgbClr val="888888"/>
                </a:solidFill>
                <a:effectLst/>
                <a:uLnTx/>
                <a:uFillTx/>
                <a:latin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en-US" sz="1200" b="0" i="0" u="none" strike="noStrike" kern="0" cap="none" spc="0" normalizeH="0" baseline="0" noProof="0" dirty="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79088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80746FE-981F-4E6B-9862-3DA9577A43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432" y="2104325"/>
            <a:ext cx="3094997" cy="3094997"/>
          </a:xfrm>
          <a:prstGeom prst="rect">
            <a:avLst/>
          </a:prstGeom>
        </p:spPr>
      </p:pic>
      <p:sp>
        <p:nvSpPr>
          <p:cNvPr id="2" name="Title 1">
            <a:extLst>
              <a:ext uri="{FF2B5EF4-FFF2-40B4-BE49-F238E27FC236}">
                <a16:creationId xmlns:a16="http://schemas.microsoft.com/office/drawing/2014/main" id="{A1452F4A-FE54-455A-A7AD-ED8BEE427251}"/>
              </a:ext>
            </a:extLst>
          </p:cNvPr>
          <p:cNvSpPr>
            <a:spLocks noGrp="1"/>
          </p:cNvSpPr>
          <p:nvPr>
            <p:ph type="title"/>
          </p:nvPr>
        </p:nvSpPr>
        <p:spPr>
          <a:xfrm>
            <a:off x="1097280" y="286603"/>
            <a:ext cx="10058400" cy="1450757"/>
          </a:xfrm>
        </p:spPr>
        <p:txBody>
          <a:bodyPr>
            <a:normAutofit/>
          </a:bodyPr>
          <a:lstStyle/>
          <a:p>
            <a:r>
              <a:rPr lang="en-US" dirty="0"/>
              <a:t>Challenges</a:t>
            </a:r>
          </a:p>
        </p:txBody>
      </p:sp>
      <p:sp>
        <p:nvSpPr>
          <p:cNvPr id="3" name="Content Placeholder 2">
            <a:extLst>
              <a:ext uri="{FF2B5EF4-FFF2-40B4-BE49-F238E27FC236}">
                <a16:creationId xmlns:a16="http://schemas.microsoft.com/office/drawing/2014/main" id="{98AEB0C0-8BAB-4FFD-AA84-40A40943226D}"/>
              </a:ext>
            </a:extLst>
          </p:cNvPr>
          <p:cNvSpPr>
            <a:spLocks noGrp="1"/>
          </p:cNvSpPr>
          <p:nvPr>
            <p:ph idx="1"/>
          </p:nvPr>
        </p:nvSpPr>
        <p:spPr>
          <a:xfrm>
            <a:off x="4639733" y="1845734"/>
            <a:ext cx="6515947" cy="4023360"/>
          </a:xfrm>
        </p:spPr>
        <p:txBody>
          <a:bodyPr>
            <a:normAutofit/>
          </a:bodyPr>
          <a:lstStyle/>
          <a:p>
            <a:pPr lvl="1">
              <a:buFont typeface="Arial" panose="020B0604020202020204" pitchFamily="34" charset="0"/>
              <a:buChar char="•"/>
            </a:pPr>
            <a:r>
              <a:rPr lang="en-US" dirty="0"/>
              <a:t>Organizational priorities do not always resonate with local communities.</a:t>
            </a:r>
          </a:p>
          <a:p>
            <a:pPr lvl="1">
              <a:buFont typeface="Arial" panose="020B0604020202020204" pitchFamily="34" charset="0"/>
              <a:buChar char="•"/>
            </a:pPr>
            <a:r>
              <a:rPr lang="en-US" dirty="0"/>
              <a:t>Limited bandwidth/Systems </a:t>
            </a:r>
          </a:p>
          <a:p>
            <a:pPr lvl="1">
              <a:buFont typeface="Arial" panose="020B0604020202020204" pitchFamily="34" charset="0"/>
              <a:buChar char="•"/>
            </a:pPr>
            <a:r>
              <a:rPr lang="en-US" dirty="0"/>
              <a:t>Many challenging concerns</a:t>
            </a:r>
          </a:p>
          <a:p>
            <a:pPr lvl="2">
              <a:buFont typeface="Arial" panose="020B0604020202020204" pitchFamily="34" charset="0"/>
              <a:buChar char="•"/>
            </a:pPr>
            <a:r>
              <a:rPr lang="en-US" dirty="0"/>
              <a:t>Opioid/drug use</a:t>
            </a:r>
          </a:p>
          <a:p>
            <a:pPr lvl="2">
              <a:buFont typeface="Arial" panose="020B0604020202020204" pitchFamily="34" charset="0"/>
              <a:buChar char="•"/>
            </a:pPr>
            <a:r>
              <a:rPr lang="en-US" dirty="0"/>
              <a:t>Lack of Economic Opportunity</a:t>
            </a:r>
          </a:p>
          <a:p>
            <a:pPr lvl="2">
              <a:buFont typeface="Arial" panose="020B0604020202020204" pitchFamily="34" charset="0"/>
              <a:buChar char="•"/>
            </a:pPr>
            <a:r>
              <a:rPr lang="en-US" dirty="0"/>
              <a:t>Transportation/Distance all aspects (food, healthcare, education, etc.)</a:t>
            </a:r>
          </a:p>
          <a:p>
            <a:pPr lvl="2">
              <a:buFont typeface="Arial" panose="020B0604020202020204" pitchFamily="34" charset="0"/>
              <a:buChar char="•"/>
            </a:pPr>
            <a:r>
              <a:rPr lang="en-US" dirty="0"/>
              <a:t>Water/Air Quality </a:t>
            </a:r>
          </a:p>
          <a:p>
            <a:pPr lvl="2">
              <a:buFont typeface="Arial" panose="020B0604020202020204" pitchFamily="34" charset="0"/>
              <a:buChar char="•"/>
            </a:pPr>
            <a:r>
              <a:rPr lang="en-US" dirty="0"/>
              <a:t>Broadband Access</a:t>
            </a:r>
          </a:p>
          <a:p>
            <a:pPr lvl="2">
              <a:buFont typeface="Arial" panose="020B0604020202020204" pitchFamily="34" charset="0"/>
              <a:buChar char="•"/>
            </a:pPr>
            <a:r>
              <a:rPr lang="en-US" dirty="0"/>
              <a:t> Access to/Quality/Consistency of Medical Care</a:t>
            </a:r>
          </a:p>
          <a:p>
            <a:pPr lvl="1">
              <a:buFont typeface="Arial" panose="020B0604020202020204" pitchFamily="34" charset="0"/>
              <a:buChar char="•"/>
            </a:pPr>
            <a:r>
              <a:rPr lang="en-US" dirty="0"/>
              <a:t>Limited resources</a:t>
            </a:r>
          </a:p>
          <a:p>
            <a:pPr lvl="1">
              <a:buFont typeface="Arial" panose="020B0604020202020204" pitchFamily="34" charset="0"/>
              <a:buChar char="•"/>
            </a:pPr>
            <a:r>
              <a:rPr lang="en-US" dirty="0"/>
              <a:t>Short term grant funding. </a:t>
            </a:r>
          </a:p>
        </p:txBody>
      </p:sp>
    </p:spTree>
    <p:extLst>
      <p:ext uri="{BB962C8B-B14F-4D97-AF65-F5344CB8AC3E}">
        <p14:creationId xmlns:p14="http://schemas.microsoft.com/office/powerpoint/2010/main" val="399283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0" cap="none" spc="0" normalizeH="0" baseline="0" noProof="0" smtClean="0">
                <a:ln>
                  <a:noFill/>
                </a:ln>
                <a:solidFill>
                  <a:srgbClr val="888888"/>
                </a:solidFill>
                <a:effectLst/>
                <a:uLnTx/>
                <a:uFillTx/>
                <a:latin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200" b="0" i="0" u="none" strike="noStrike" kern="0" cap="none" spc="0" normalizeH="0" baseline="0" noProof="0" dirty="0">
              <a:ln>
                <a:noFill/>
              </a:ln>
              <a:solidFill>
                <a:srgbClr val="888888"/>
              </a:solidFill>
              <a:effectLst/>
              <a:uLnTx/>
              <a:uFillTx/>
              <a:latin typeface="Calibri"/>
              <a:sym typeface="Calibri"/>
            </a:endParaRPr>
          </a:p>
        </p:txBody>
      </p:sp>
      <p:pic>
        <p:nvPicPr>
          <p:cNvPr id="4" name="Picture 3" descr="Screen Clipping">
            <a:extLst>
              <a:ext uri="{FF2B5EF4-FFF2-40B4-BE49-F238E27FC236}">
                <a16:creationId xmlns:a16="http://schemas.microsoft.com/office/drawing/2014/main" id="{6CF0F8B2-AB5A-43EF-99E0-EE9F10501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356" y="-24088"/>
            <a:ext cx="9102762" cy="6882087"/>
          </a:xfrm>
          <a:prstGeom prst="rect">
            <a:avLst/>
          </a:prstGeom>
        </p:spPr>
      </p:pic>
      <p:pic>
        <p:nvPicPr>
          <p:cNvPr id="150" name="pasted-image.pdf"/>
          <p:cNvPicPr>
            <a:picLocks noChangeAspect="1"/>
          </p:cNvPicPr>
          <p:nvPr/>
        </p:nvPicPr>
        <p:blipFill>
          <a:blip r:embed="rId3">
            <a:extLst/>
          </a:blip>
          <a:srcRect t="15887" b="15887"/>
          <a:stretch>
            <a:fillRect/>
          </a:stretch>
        </p:blipFill>
        <p:spPr>
          <a:xfrm>
            <a:off x="-33545" y="-23925"/>
            <a:ext cx="3966867" cy="816586"/>
          </a:xfrm>
          <a:prstGeom prst="rect">
            <a:avLst/>
          </a:prstGeom>
          <a:ln w="12700">
            <a:miter lim="400000"/>
          </a:ln>
        </p:spPr>
      </p:pic>
      <p:sp>
        <p:nvSpPr>
          <p:cNvPr id="151" name="Shape 151"/>
          <p:cNvSpPr/>
          <p:nvPr/>
        </p:nvSpPr>
        <p:spPr>
          <a:xfrm>
            <a:off x="236915" y="78297"/>
            <a:ext cx="3277316" cy="612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400">
                <a:solidFill>
                  <a:srgbClr val="FFFFFF"/>
                </a:solidFill>
                <a:latin typeface="+mn-lt"/>
                <a:ea typeface="+mn-ea"/>
                <a:cs typeface="+mn-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400" b="0" i="0" u="none" strike="noStrike" kern="0" cap="none" spc="0" normalizeH="0" baseline="0" noProof="0" dirty="0">
                <a:ln>
                  <a:noFill/>
                </a:ln>
                <a:solidFill>
                  <a:srgbClr val="FFFFFF"/>
                </a:solidFill>
                <a:effectLst/>
                <a:uLnTx/>
                <a:uFillTx/>
                <a:latin typeface="Calibri"/>
                <a:sym typeface="Helvetica"/>
              </a:rPr>
              <a:t>Flip the Narrative</a:t>
            </a:r>
            <a:endParaRPr kumimoji="0" sz="3400" b="0" i="0" u="none" strike="noStrike" kern="0" cap="none" spc="0" normalizeH="0" baseline="0" noProof="0" dirty="0">
              <a:ln>
                <a:noFill/>
              </a:ln>
              <a:solidFill>
                <a:srgbClr val="FFFFFF"/>
              </a:solidFill>
              <a:effectLst/>
              <a:uLnTx/>
              <a:uFillTx/>
              <a:latin typeface="Calibri"/>
              <a:sym typeface="Helvetica"/>
            </a:endParaRPr>
          </a:p>
        </p:txBody>
      </p:sp>
    </p:spTree>
    <p:extLst>
      <p:ext uri="{BB962C8B-B14F-4D97-AF65-F5344CB8AC3E}">
        <p14:creationId xmlns:p14="http://schemas.microsoft.com/office/powerpoint/2010/main" val="338714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0909-8DEC-42FD-B09F-DEE87D5370D9}"/>
              </a:ext>
            </a:extLst>
          </p:cNvPr>
          <p:cNvSpPr>
            <a:spLocks noGrp="1"/>
          </p:cNvSpPr>
          <p:nvPr>
            <p:ph type="title"/>
          </p:nvPr>
        </p:nvSpPr>
        <p:spPr>
          <a:xfrm>
            <a:off x="1177467" y="-69621"/>
            <a:ext cx="10058400" cy="1450757"/>
          </a:xfrm>
        </p:spPr>
        <p:txBody>
          <a:bodyPr>
            <a:normAutofit/>
          </a:bodyPr>
          <a:lstStyle/>
          <a:p>
            <a:r>
              <a:rPr lang="en-US" sz="6600" dirty="0">
                <a:latin typeface="Freestyle Script" panose="030804020302050B0404" pitchFamily="66" charset="0"/>
              </a:rPr>
              <a:t>Unlocking a Better Future</a:t>
            </a:r>
          </a:p>
        </p:txBody>
      </p:sp>
      <p:pic>
        <p:nvPicPr>
          <p:cNvPr id="4" name="Picture 3">
            <a:extLst>
              <a:ext uri="{FF2B5EF4-FFF2-40B4-BE49-F238E27FC236}">
                <a16:creationId xmlns:a16="http://schemas.microsoft.com/office/drawing/2014/main" id="{D8BEEC1E-EB2F-4F58-A7F3-002131A9972D}"/>
              </a:ext>
            </a:extLst>
          </p:cNvPr>
          <p:cNvPicPr>
            <a:picLocks noChangeAspect="1"/>
          </p:cNvPicPr>
          <p:nvPr/>
        </p:nvPicPr>
        <p:blipFill>
          <a:blip r:embed="rId2"/>
          <a:stretch>
            <a:fillRect/>
          </a:stretch>
        </p:blipFill>
        <p:spPr>
          <a:xfrm>
            <a:off x="956133" y="1116092"/>
            <a:ext cx="9949534" cy="5072312"/>
          </a:xfrm>
          <a:prstGeom prst="rect">
            <a:avLst/>
          </a:prstGeom>
        </p:spPr>
      </p:pic>
    </p:spTree>
    <p:extLst>
      <p:ext uri="{BB962C8B-B14F-4D97-AF65-F5344CB8AC3E}">
        <p14:creationId xmlns:p14="http://schemas.microsoft.com/office/powerpoint/2010/main" val="258051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asted-image.pdf"/>
          <p:cNvPicPr>
            <a:picLocks noChangeAspect="1"/>
          </p:cNvPicPr>
          <p:nvPr/>
        </p:nvPicPr>
        <p:blipFill>
          <a:blip r:embed="rId3">
            <a:extLst/>
          </a:blip>
          <a:stretch>
            <a:fillRect/>
          </a:stretch>
        </p:blipFill>
        <p:spPr>
          <a:xfrm>
            <a:off x="2677830" y="258187"/>
            <a:ext cx="6057513" cy="1244306"/>
          </a:xfrm>
          <a:prstGeom prst="rect">
            <a:avLst/>
          </a:prstGeom>
          <a:ln w="12700">
            <a:miter lim="400000"/>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85" t="17244" r="1476" b="2556"/>
          <a:stretch/>
        </p:blipFill>
        <p:spPr>
          <a:xfrm>
            <a:off x="0" y="1502492"/>
            <a:ext cx="12237316" cy="5355507"/>
          </a:xfrm>
          <a:prstGeom prst="rect">
            <a:avLst/>
          </a:prstGeom>
        </p:spPr>
      </p:pic>
      <p:sp>
        <p:nvSpPr>
          <p:cNvPr id="4" name="TextBox 3"/>
          <p:cNvSpPr txBox="1"/>
          <p:nvPr/>
        </p:nvSpPr>
        <p:spPr>
          <a:xfrm>
            <a:off x="8342921" y="1455810"/>
            <a:ext cx="1778688" cy="415496"/>
          </a:xfrm>
          <a:prstGeom prst="rect">
            <a:avLst/>
          </a:prstGeom>
          <a:solidFill>
            <a:srgbClr val="DCEA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65D73"/>
                </a:solidFill>
                <a:effectLst/>
                <a:uLnTx/>
                <a:uFillTx/>
                <a:latin typeface="Arial Black" panose="020B0A04020102020204" pitchFamily="34" charset="0"/>
                <a:cs typeface="Helvetica"/>
                <a:sym typeface="Helvetica"/>
              </a:rPr>
              <a:t>Food Manufacturers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65D73"/>
                </a:solidFill>
                <a:effectLst/>
                <a:uLnTx/>
                <a:uFillTx/>
                <a:latin typeface="Arial Black" panose="020B0A04020102020204" pitchFamily="34" charset="0"/>
                <a:cs typeface="Helvetica"/>
                <a:sym typeface="Helvetica"/>
              </a:rPr>
              <a:t> &amp; Distributors</a:t>
            </a:r>
          </a:p>
        </p:txBody>
      </p:sp>
    </p:spTree>
    <p:extLst>
      <p:ext uri="{BB962C8B-B14F-4D97-AF65-F5344CB8AC3E}">
        <p14:creationId xmlns:p14="http://schemas.microsoft.com/office/powerpoint/2010/main" val="40241540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AFDB-020F-41B4-B3DE-88DF07F11498}"/>
              </a:ext>
            </a:extLst>
          </p:cNvPr>
          <p:cNvSpPr>
            <a:spLocks noGrp="1"/>
          </p:cNvSpPr>
          <p:nvPr>
            <p:ph type="title"/>
          </p:nvPr>
        </p:nvSpPr>
        <p:spPr/>
        <p:txBody>
          <a:bodyPr/>
          <a:lstStyle/>
          <a:p>
            <a:r>
              <a:rPr lang="en-US" dirty="0"/>
              <a:t>CONNECT</a:t>
            </a:r>
          </a:p>
        </p:txBody>
      </p:sp>
      <p:pic>
        <p:nvPicPr>
          <p:cNvPr id="4" name="Picture 3">
            <a:extLst>
              <a:ext uri="{FF2B5EF4-FFF2-40B4-BE49-F238E27FC236}">
                <a16:creationId xmlns:a16="http://schemas.microsoft.com/office/drawing/2014/main" id="{8DAF13BB-48F0-4296-94EF-0DF15C42983E}"/>
              </a:ext>
            </a:extLst>
          </p:cNvPr>
          <p:cNvPicPr>
            <a:picLocks noChangeAspect="1"/>
          </p:cNvPicPr>
          <p:nvPr/>
        </p:nvPicPr>
        <p:blipFill>
          <a:blip r:embed="rId2"/>
          <a:stretch>
            <a:fillRect/>
          </a:stretch>
        </p:blipFill>
        <p:spPr>
          <a:xfrm>
            <a:off x="2706756" y="444893"/>
            <a:ext cx="8604073" cy="5723994"/>
          </a:xfrm>
          <a:prstGeom prst="rect">
            <a:avLst/>
          </a:prstGeom>
        </p:spPr>
      </p:pic>
      <p:pic>
        <p:nvPicPr>
          <p:cNvPr id="5" name="Picture 4">
            <a:extLst>
              <a:ext uri="{FF2B5EF4-FFF2-40B4-BE49-F238E27FC236}">
                <a16:creationId xmlns:a16="http://schemas.microsoft.com/office/drawing/2014/main" id="{BDC27D72-8F69-44A6-B7D2-3B555A4FA9ED}"/>
              </a:ext>
            </a:extLst>
          </p:cNvPr>
          <p:cNvPicPr>
            <a:picLocks noChangeAspect="1"/>
          </p:cNvPicPr>
          <p:nvPr/>
        </p:nvPicPr>
        <p:blipFill>
          <a:blip r:embed="rId3"/>
          <a:stretch>
            <a:fillRect/>
          </a:stretch>
        </p:blipFill>
        <p:spPr>
          <a:xfrm>
            <a:off x="106617" y="334272"/>
            <a:ext cx="731583" cy="768163"/>
          </a:xfrm>
          <a:prstGeom prst="rect">
            <a:avLst/>
          </a:prstGeom>
        </p:spPr>
      </p:pic>
    </p:spTree>
    <p:extLst>
      <p:ext uri="{BB962C8B-B14F-4D97-AF65-F5344CB8AC3E}">
        <p14:creationId xmlns:p14="http://schemas.microsoft.com/office/powerpoint/2010/main" val="149457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5" name="Group 5"/>
          <p:cNvGrpSpPr>
            <a:grpSpLocks/>
          </p:cNvGrpSpPr>
          <p:nvPr/>
        </p:nvGrpSpPr>
        <p:grpSpPr bwMode="auto">
          <a:xfrm>
            <a:off x="1752601" y="3048042"/>
            <a:ext cx="4276428" cy="2395537"/>
            <a:chOff x="2419699" y="4267199"/>
            <a:chExt cx="4275833" cy="2396192"/>
          </a:xfrm>
        </p:grpSpPr>
        <p:sp>
          <p:nvSpPr>
            <p:cNvPr id="8" name="TextBox 7"/>
            <p:cNvSpPr txBox="1"/>
            <p:nvPr/>
          </p:nvSpPr>
          <p:spPr>
            <a:xfrm rot="5400000">
              <a:off x="5188276" y="5156135"/>
              <a:ext cx="2091310" cy="923202"/>
            </a:xfrm>
            <a:prstGeom prst="rect">
              <a:avLst/>
            </a:prstGeom>
            <a:noFill/>
          </p:spPr>
          <p:txBody>
            <a:bodyPr>
              <a:spAutoFit/>
            </a:bodyPr>
            <a:lstStyle/>
            <a:p>
              <a:pPr hangingPunct="1">
                <a:defRPr/>
              </a:pPr>
              <a:r>
                <a:rPr lang="en-US" sz="5400" dirty="0">
                  <a:solidFill>
                    <a:prstClr val="black"/>
                  </a:solidFill>
                  <a:effectLst>
                    <a:outerShdw blurRad="38100" dist="38100" dir="2700000" algn="tl">
                      <a:srgbClr val="000000">
                        <a:alpha val="43137"/>
                      </a:srgbClr>
                    </a:outerShdw>
                  </a:effectLst>
                  <a:latin typeface="Century Gothic" pitchFamily="34" charset="0"/>
                  <a:ea typeface="ＭＳ Ｐゴシック" charset="0"/>
                  <a:cs typeface="ＭＳ Ｐゴシック" charset="0"/>
                </a:rPr>
                <a:t>2020</a:t>
              </a:r>
            </a:p>
          </p:txBody>
        </p:sp>
        <p:sp>
          <p:nvSpPr>
            <p:cNvPr id="9" name="TextBox 8"/>
            <p:cNvSpPr txBox="1"/>
            <p:nvPr/>
          </p:nvSpPr>
          <p:spPr>
            <a:xfrm>
              <a:off x="2419699" y="4267199"/>
              <a:ext cx="3825343" cy="2246927"/>
            </a:xfrm>
            <a:prstGeom prst="rect">
              <a:avLst/>
            </a:prstGeom>
            <a:noFill/>
          </p:spPr>
          <p:txBody>
            <a:bodyPr>
              <a:spAutoFit/>
            </a:bodyPr>
            <a:lstStyle/>
            <a:p>
              <a:pPr hangingPunct="1">
                <a:defRPr/>
              </a:pPr>
              <a:r>
                <a:rPr lang="en-US" sz="14000" dirty="0">
                  <a:solidFill>
                    <a:prstClr val="black"/>
                  </a:solidFill>
                  <a:effectLst>
                    <a:outerShdw blurRad="38100" dist="38100" dir="2700000" algn="tl">
                      <a:srgbClr val="000000">
                        <a:alpha val="43137"/>
                      </a:srgbClr>
                    </a:outerShdw>
                  </a:effectLst>
                  <a:latin typeface="Century Gothic" pitchFamily="34" charset="0"/>
                  <a:ea typeface="ＭＳ Ｐゴシック" charset="0"/>
                  <a:cs typeface="ＭＳ Ｐゴシック" charset="0"/>
                </a:rPr>
                <a:t>20%</a:t>
              </a:r>
            </a:p>
          </p:txBody>
        </p:sp>
        <p:pic>
          <p:nvPicPr>
            <p:cNvPr id="12391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9308" y="4762881"/>
              <a:ext cx="1777492" cy="1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 name="Title 1"/>
          <p:cNvSpPr txBox="1">
            <a:spLocks/>
          </p:cNvSpPr>
          <p:nvPr/>
        </p:nvSpPr>
        <p:spPr>
          <a:xfrm>
            <a:off x="1676401" y="1447803"/>
            <a:ext cx="8991599" cy="1008063"/>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solidFill>
                  <a:srgbClr val="FF0000"/>
                </a:solidFill>
                <a:latin typeface="Century Gothic" charset="0"/>
                <a:ea typeface="ＭＳ Ｐゴシック" charset="0"/>
                <a:cs typeface="Century Gothic" charset="0"/>
              </a:rPr>
              <a:t>To Build Healthier Lives Free from Cardiovascular Disease and Stroke.</a:t>
            </a:r>
          </a:p>
          <a:p>
            <a:pPr>
              <a:defRPr/>
            </a:pPr>
            <a:r>
              <a:rPr lang="en-US" sz="3600" dirty="0">
                <a:solidFill>
                  <a:srgbClr val="FF0000"/>
                </a:solidFill>
                <a:latin typeface="Century Gothic" charset="0"/>
                <a:ea typeface="ＭＳ Ｐゴシック" charset="0"/>
                <a:cs typeface="Century Gothic" charset="0"/>
              </a:rPr>
              <a:t>AHA 2020 Impact Goal </a:t>
            </a:r>
          </a:p>
        </p:txBody>
      </p:sp>
      <p:pic>
        <p:nvPicPr>
          <p:cNvPr id="12390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8465" y="5111793"/>
            <a:ext cx="1895475" cy="96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8"/>
          <p:cNvSpPr txBox="1">
            <a:spLocks noChangeArrowheads="1"/>
          </p:cNvSpPr>
          <p:nvPr/>
        </p:nvSpPr>
        <p:spPr>
          <a:xfrm>
            <a:off x="5943600" y="2819404"/>
            <a:ext cx="4495800" cy="2677656"/>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defRPr/>
            </a:pPr>
            <a:r>
              <a:rPr lang="en-US" sz="2800" dirty="0">
                <a:solidFill>
                  <a:prstClr val="black"/>
                </a:solidFill>
                <a:effectLst>
                  <a:outerShdw blurRad="38100" dist="38100" dir="2700000" algn="tl">
                    <a:srgbClr val="000000">
                      <a:alpha val="43137"/>
                    </a:srgbClr>
                  </a:outerShdw>
                </a:effectLst>
                <a:latin typeface="Calibri"/>
              </a:rPr>
              <a:t>“</a:t>
            </a:r>
            <a:r>
              <a:rPr lang="en-US" sz="2800" b="1" dirty="0">
                <a:solidFill>
                  <a:prstClr val="black"/>
                </a:solidFill>
                <a:effectLst>
                  <a:outerShdw blurRad="38100" dist="38100" dir="2700000" algn="tl">
                    <a:srgbClr val="000000">
                      <a:alpha val="43137"/>
                    </a:srgbClr>
                  </a:outerShdw>
                </a:effectLst>
                <a:latin typeface="Calibri"/>
              </a:rPr>
              <a:t>By 2020, to improve the </a:t>
            </a:r>
            <a:r>
              <a:rPr lang="en-US" sz="2800" b="1" u="sng" dirty="0">
                <a:solidFill>
                  <a:prstClr val="black"/>
                </a:solidFill>
                <a:effectLst>
                  <a:outerShdw blurRad="38100" dist="38100" dir="2700000" algn="tl">
                    <a:srgbClr val="000000">
                      <a:alpha val="43137"/>
                    </a:srgbClr>
                  </a:outerShdw>
                </a:effectLst>
                <a:latin typeface="Calibri"/>
              </a:rPr>
              <a:t>cardiovascular health </a:t>
            </a:r>
            <a:r>
              <a:rPr lang="en-US" sz="2800" b="1" dirty="0">
                <a:solidFill>
                  <a:prstClr val="black"/>
                </a:solidFill>
                <a:effectLst>
                  <a:outerShdw blurRad="38100" dist="38100" dir="2700000" algn="tl">
                    <a:srgbClr val="000000">
                      <a:alpha val="43137"/>
                    </a:srgbClr>
                  </a:outerShdw>
                </a:effectLst>
                <a:latin typeface="Calibri"/>
              </a:rPr>
              <a:t>of </a:t>
            </a:r>
            <a:r>
              <a:rPr lang="en-US" sz="2800" b="1" dirty="0">
                <a:solidFill>
                  <a:srgbClr val="FF0000"/>
                </a:solidFill>
                <a:effectLst>
                  <a:outerShdw blurRad="38100" dist="38100" dir="2700000" algn="tl">
                    <a:srgbClr val="000000">
                      <a:alpha val="43137"/>
                    </a:srgbClr>
                  </a:outerShdw>
                </a:effectLst>
                <a:latin typeface="Calibri"/>
              </a:rPr>
              <a:t>all</a:t>
            </a:r>
            <a:r>
              <a:rPr lang="en-US" sz="2800" b="1" dirty="0">
                <a:solidFill>
                  <a:prstClr val="black"/>
                </a:solidFill>
                <a:effectLst>
                  <a:outerShdw blurRad="38100" dist="38100" dir="2700000" algn="tl">
                    <a:srgbClr val="000000">
                      <a:alpha val="43137"/>
                    </a:srgbClr>
                  </a:outerShdw>
                </a:effectLst>
                <a:latin typeface="Calibri"/>
              </a:rPr>
              <a:t> Americans by 20% </a:t>
            </a:r>
            <a:r>
              <a:rPr lang="en-US" sz="2800" dirty="0">
                <a:solidFill>
                  <a:prstClr val="black"/>
                </a:solidFill>
                <a:effectLst>
                  <a:outerShdw blurRad="38100" dist="38100" dir="2700000" algn="tl">
                    <a:srgbClr val="000000">
                      <a:alpha val="43137"/>
                    </a:srgbClr>
                  </a:outerShdw>
                </a:effectLst>
                <a:latin typeface="Calibri"/>
              </a:rPr>
              <a:t>while </a:t>
            </a:r>
            <a:r>
              <a:rPr lang="en-US" sz="2800" u="sng" dirty="0">
                <a:solidFill>
                  <a:prstClr val="black"/>
                </a:solidFill>
                <a:effectLst>
                  <a:outerShdw blurRad="38100" dist="38100" dir="2700000" algn="tl">
                    <a:srgbClr val="000000">
                      <a:alpha val="43137"/>
                    </a:srgbClr>
                  </a:outerShdw>
                </a:effectLst>
                <a:latin typeface="Calibri"/>
              </a:rPr>
              <a:t>reducing deaths </a:t>
            </a:r>
            <a:r>
              <a:rPr lang="en-US" sz="2800" dirty="0">
                <a:solidFill>
                  <a:prstClr val="black"/>
                </a:solidFill>
                <a:effectLst>
                  <a:outerShdw blurRad="38100" dist="38100" dir="2700000" algn="tl">
                    <a:srgbClr val="000000">
                      <a:alpha val="43137"/>
                    </a:srgbClr>
                  </a:outerShdw>
                </a:effectLst>
                <a:latin typeface="Calibri"/>
              </a:rPr>
              <a:t>from cardiovascular diseases and stroke by 20%.”</a:t>
            </a:r>
          </a:p>
        </p:txBody>
      </p:sp>
    </p:spTree>
    <p:extLst>
      <p:ext uri="{BB962C8B-B14F-4D97-AF65-F5344CB8AC3E}">
        <p14:creationId xmlns:p14="http://schemas.microsoft.com/office/powerpoint/2010/main" val="40913898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5860-0254-4E22-9FF8-1CD4A5856CEA}"/>
              </a:ext>
            </a:extLst>
          </p:cNvPr>
          <p:cNvSpPr>
            <a:spLocks noGrp="1"/>
          </p:cNvSpPr>
          <p:nvPr>
            <p:ph type="title"/>
          </p:nvPr>
        </p:nvSpPr>
        <p:spPr/>
        <p:txBody>
          <a:bodyPr/>
          <a:lstStyle/>
          <a:p>
            <a:r>
              <a:rPr lang="en-US" dirty="0"/>
              <a:t>Collaboration in Rural Communities</a:t>
            </a:r>
          </a:p>
        </p:txBody>
      </p:sp>
      <p:sp>
        <p:nvSpPr>
          <p:cNvPr id="3" name="Content Placeholder 2">
            <a:extLst>
              <a:ext uri="{FF2B5EF4-FFF2-40B4-BE49-F238E27FC236}">
                <a16:creationId xmlns:a16="http://schemas.microsoft.com/office/drawing/2014/main" id="{C05768C2-2F40-4B21-9131-E5408E6E51F3}"/>
              </a:ext>
            </a:extLst>
          </p:cNvPr>
          <p:cNvSpPr>
            <a:spLocks noGrp="1"/>
          </p:cNvSpPr>
          <p:nvPr>
            <p:ph idx="1"/>
          </p:nvPr>
        </p:nvSpPr>
        <p:spPr/>
        <p:txBody>
          <a:bodyPr>
            <a:normAutofit/>
          </a:bodyPr>
          <a:lstStyle/>
          <a:p>
            <a:pPr marL="201168" lvl="1" indent="0">
              <a:buNone/>
            </a:pPr>
            <a:r>
              <a:rPr lang="en-US" sz="2000" b="1" dirty="0"/>
              <a:t>Cardiac Ready Communities</a:t>
            </a:r>
          </a:p>
          <a:p>
            <a:pPr lvl="1">
              <a:buFont typeface="Arial" panose="020B0604020202020204" pitchFamily="34" charset="0"/>
              <a:buChar char="•"/>
            </a:pPr>
            <a:r>
              <a:rPr lang="en-US" sz="2400" dirty="0"/>
              <a:t>Organize – Community leaders, public health, residents</a:t>
            </a:r>
          </a:p>
          <a:p>
            <a:pPr lvl="1">
              <a:buFont typeface="Arial" panose="020B0604020202020204" pitchFamily="34" charset="0"/>
              <a:buChar char="•"/>
            </a:pPr>
            <a:r>
              <a:rPr lang="en-US" sz="2400" dirty="0"/>
              <a:t>Inform - This includes access to automated external defibrillators (AEDs), awareness campaigns, and community AED and CPR training.</a:t>
            </a:r>
          </a:p>
          <a:p>
            <a:pPr lvl="1">
              <a:buFont typeface="Arial" panose="020B0604020202020204" pitchFamily="34" charset="0"/>
              <a:buChar char="•"/>
            </a:pPr>
            <a:r>
              <a:rPr lang="en-US" sz="2400" dirty="0"/>
              <a:t>Implement and Track.</a:t>
            </a:r>
          </a:p>
          <a:p>
            <a:pPr lvl="1">
              <a:buFont typeface="Arial" panose="020B0604020202020204" pitchFamily="34" charset="0"/>
              <a:buChar char="•"/>
            </a:pPr>
            <a:r>
              <a:rPr lang="en-US" sz="2400" dirty="0"/>
              <a:t>Request Review</a:t>
            </a:r>
          </a:p>
          <a:p>
            <a:pPr marL="201168" lvl="1" indent="0">
              <a:buNone/>
            </a:pPr>
            <a:r>
              <a:rPr lang="en-US" sz="2200" b="1" dirty="0"/>
              <a:t>Mission Lifeline</a:t>
            </a:r>
          </a:p>
          <a:p>
            <a:pPr marL="201168" lvl="1" indent="0">
              <a:buNone/>
            </a:pPr>
            <a:r>
              <a:rPr lang="en-US" sz="2200" b="1" dirty="0"/>
              <a:t>Main Street Initiatives</a:t>
            </a:r>
          </a:p>
          <a:p>
            <a:pPr lvl="1">
              <a:buFont typeface="Arial" panose="020B0604020202020204" pitchFamily="34" charset="0"/>
              <a:buChar char="•"/>
            </a:pPr>
            <a:r>
              <a:rPr lang="en-US" sz="2200" dirty="0"/>
              <a:t>Walkable communities</a:t>
            </a:r>
          </a:p>
          <a:p>
            <a:pPr lvl="1">
              <a:buFont typeface="Arial" panose="020B0604020202020204" pitchFamily="34" charset="0"/>
              <a:buChar char="•"/>
            </a:pPr>
            <a:r>
              <a:rPr lang="en-US" sz="2200" dirty="0"/>
              <a:t>Healthy Food Access</a:t>
            </a:r>
          </a:p>
        </p:txBody>
      </p:sp>
    </p:spTree>
    <p:extLst>
      <p:ext uri="{BB962C8B-B14F-4D97-AF65-F5344CB8AC3E}">
        <p14:creationId xmlns:p14="http://schemas.microsoft.com/office/powerpoint/2010/main" val="37533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2321155" y="398075"/>
            <a:ext cx="10263965" cy="135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4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 name="Rectangle 2"/>
          <p:cNvSpPr/>
          <p:nvPr/>
        </p:nvSpPr>
        <p:spPr>
          <a:xfrm>
            <a:off x="9170504" y="1961831"/>
            <a:ext cx="2895600"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Collective Impact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commitment of a group of actors from different sectors to a common agenda for solving a complex social problem</a:t>
            </a:r>
          </a:p>
        </p:txBody>
      </p:sp>
      <p:graphicFrame>
        <p:nvGraphicFramePr>
          <p:cNvPr id="5" name="Diagram 4"/>
          <p:cNvGraphicFramePr/>
          <p:nvPr>
            <p:extLst/>
          </p:nvPr>
        </p:nvGraphicFramePr>
        <p:xfrm>
          <a:off x="-153209" y="0"/>
          <a:ext cx="960200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A09A73D-22CB-4143-839A-990AE88E4344}"/>
              </a:ext>
            </a:extLst>
          </p:cNvPr>
          <p:cNvPicPr>
            <a:picLocks noChangeAspect="1"/>
          </p:cNvPicPr>
          <p:nvPr/>
        </p:nvPicPr>
        <p:blipFill>
          <a:blip r:embed="rId8"/>
          <a:stretch>
            <a:fillRect/>
          </a:stretch>
        </p:blipFill>
        <p:spPr>
          <a:xfrm>
            <a:off x="336574" y="116188"/>
            <a:ext cx="731583" cy="768163"/>
          </a:xfrm>
          <a:prstGeom prst="rect">
            <a:avLst/>
          </a:prstGeom>
        </p:spPr>
      </p:pic>
    </p:spTree>
    <p:extLst>
      <p:ext uri="{BB962C8B-B14F-4D97-AF65-F5344CB8AC3E}">
        <p14:creationId xmlns:p14="http://schemas.microsoft.com/office/powerpoint/2010/main" val="29908555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70" y="1762135"/>
            <a:ext cx="2556390" cy="4491015"/>
          </a:xfrm>
        </p:spPr>
        <p:txBody>
          <a:bodyPr anchor="t">
            <a:normAutofit/>
          </a:bodyPr>
          <a:lstStyle/>
          <a:p>
            <a:pPr algn="r"/>
            <a:r>
              <a:rPr lang="en-US" sz="3200" b="1" dirty="0">
                <a:solidFill>
                  <a:schemeClr val="tx1"/>
                </a:solidFill>
              </a:rPr>
              <a:t>Core elements for succes</a:t>
            </a:r>
            <a:r>
              <a:rPr lang="en-US" sz="3200" b="1" dirty="0">
                <a:solidFill>
                  <a:srgbClr val="FFFFFF"/>
                </a:solidFill>
              </a:rPr>
              <a:t>s</a:t>
            </a:r>
          </a:p>
        </p:txBody>
      </p:sp>
      <p:sp>
        <p:nvSpPr>
          <p:cNvPr id="3" name="Content Placeholder 2"/>
          <p:cNvSpPr>
            <a:spLocks noGrp="1"/>
          </p:cNvSpPr>
          <p:nvPr>
            <p:ph type="body" idx="1"/>
          </p:nvPr>
        </p:nvSpPr>
        <p:spPr>
          <a:xfrm>
            <a:off x="3471864" y="879275"/>
            <a:ext cx="8414188" cy="5864425"/>
          </a:xfrm>
        </p:spPr>
        <p:txBody>
          <a:bodyPr>
            <a:normAutofit/>
          </a:bodyPr>
          <a:lstStyle/>
          <a:p>
            <a:pPr>
              <a:lnSpc>
                <a:spcPct val="70000"/>
              </a:lnSpc>
            </a:pPr>
            <a:r>
              <a:rPr lang="en-US" sz="2400" b="1" i="1" dirty="0">
                <a:solidFill>
                  <a:schemeClr val="tx1"/>
                </a:solidFill>
              </a:rPr>
              <a:t>Common Agenda: </a:t>
            </a:r>
            <a:r>
              <a:rPr lang="en-US" sz="2400" dirty="0">
                <a:solidFill>
                  <a:schemeClr val="tx1"/>
                </a:solidFill>
              </a:rPr>
              <a:t>shared vision for change, one that includes a common understanding of the problem and a joint approach to solving it through agreed upon actions.</a:t>
            </a:r>
          </a:p>
          <a:p>
            <a:pPr>
              <a:lnSpc>
                <a:spcPct val="70000"/>
              </a:lnSpc>
            </a:pPr>
            <a:r>
              <a:rPr lang="en-US" sz="2400" b="1" i="1" dirty="0">
                <a:solidFill>
                  <a:schemeClr val="tx1"/>
                </a:solidFill>
              </a:rPr>
              <a:t>Shared Measurement Systems</a:t>
            </a:r>
            <a:r>
              <a:rPr lang="en-US" sz="2400" dirty="0">
                <a:solidFill>
                  <a:schemeClr val="tx1"/>
                </a:solidFill>
              </a:rPr>
              <a:t> agreed on approach to collecting data and measuring results consistently on a short list of indicators across all participating organizations.  </a:t>
            </a:r>
          </a:p>
          <a:p>
            <a:pPr>
              <a:lnSpc>
                <a:spcPct val="70000"/>
              </a:lnSpc>
            </a:pPr>
            <a:r>
              <a:rPr lang="en-US" sz="2400" b="1" i="1" dirty="0">
                <a:solidFill>
                  <a:schemeClr val="tx1"/>
                </a:solidFill>
              </a:rPr>
              <a:t>Mutually Reinforcing Activities</a:t>
            </a:r>
            <a:r>
              <a:rPr lang="en-US" sz="2400" dirty="0">
                <a:solidFill>
                  <a:schemeClr val="tx1"/>
                </a:solidFill>
              </a:rPr>
              <a:t> diverse stakeholders working together, not by requiring that all participants do the same thing, but by encouraging each participant to undertake the specific set of activities at which it excels in a way that supports and is coordinated with the actions of others.</a:t>
            </a:r>
          </a:p>
          <a:p>
            <a:pPr>
              <a:lnSpc>
                <a:spcPct val="70000"/>
              </a:lnSpc>
            </a:pPr>
            <a:r>
              <a:rPr lang="en-US" sz="2400" b="1" i="1" dirty="0">
                <a:solidFill>
                  <a:schemeClr val="tx1"/>
                </a:solidFill>
              </a:rPr>
              <a:t>Continuous Communication</a:t>
            </a:r>
            <a:r>
              <a:rPr lang="en-US" sz="2400" dirty="0">
                <a:solidFill>
                  <a:schemeClr val="tx1"/>
                </a:solidFill>
              </a:rPr>
              <a:t> focusing efforts on building trust and establishing a common vocabulary for sharing across organizations.</a:t>
            </a:r>
          </a:p>
          <a:p>
            <a:pPr>
              <a:lnSpc>
                <a:spcPct val="70000"/>
              </a:lnSpc>
            </a:pPr>
            <a:r>
              <a:rPr lang="en-US" sz="2400" b="1" i="1" dirty="0">
                <a:solidFill>
                  <a:schemeClr val="tx1"/>
                </a:solidFill>
              </a:rPr>
              <a:t>Backbone Support Organizations</a:t>
            </a:r>
            <a:r>
              <a:rPr lang="en-US" sz="2400" dirty="0">
                <a:solidFill>
                  <a:schemeClr val="tx1"/>
                </a:solidFill>
              </a:rPr>
              <a:t>  Dedicated staff with a very specific set of skills to serve as the coordinator for the entire initiative. The collaboration cannot be successful without a supporting infrastructure. </a:t>
            </a:r>
          </a:p>
        </p:txBody>
      </p:sp>
      <p:pic>
        <p:nvPicPr>
          <p:cNvPr id="5" name="Picture 4">
            <a:extLst>
              <a:ext uri="{FF2B5EF4-FFF2-40B4-BE49-F238E27FC236}">
                <a16:creationId xmlns:a16="http://schemas.microsoft.com/office/drawing/2014/main" id="{42EF70F8-E9DA-45A7-B8D3-A1008432B750}"/>
              </a:ext>
            </a:extLst>
          </p:cNvPr>
          <p:cNvPicPr>
            <a:picLocks noChangeAspect="1"/>
          </p:cNvPicPr>
          <p:nvPr/>
        </p:nvPicPr>
        <p:blipFill>
          <a:blip r:embed="rId3"/>
          <a:stretch>
            <a:fillRect/>
          </a:stretch>
        </p:blipFill>
        <p:spPr>
          <a:xfrm>
            <a:off x="400970" y="187418"/>
            <a:ext cx="731583" cy="768163"/>
          </a:xfrm>
          <a:prstGeom prst="rect">
            <a:avLst/>
          </a:prstGeom>
        </p:spPr>
      </p:pic>
      <p:sp>
        <p:nvSpPr>
          <p:cNvPr id="6" name="Rectangle 5">
            <a:extLst>
              <a:ext uri="{FF2B5EF4-FFF2-40B4-BE49-F238E27FC236}">
                <a16:creationId xmlns:a16="http://schemas.microsoft.com/office/drawing/2014/main" id="{C0C891DE-FD6A-4168-9B67-64AD474EF8D1}"/>
              </a:ext>
            </a:extLst>
          </p:cNvPr>
          <p:cNvSpPr/>
          <p:nvPr/>
        </p:nvSpPr>
        <p:spPr>
          <a:xfrm>
            <a:off x="1288295" y="263722"/>
            <a:ext cx="1749197" cy="615553"/>
          </a:xfrm>
          <a:prstGeom prst="rect">
            <a:avLst/>
          </a:prstGeom>
        </p:spPr>
        <p:txBody>
          <a:bodyPr wrap="none">
            <a:spAutoFit/>
          </a:bodyPr>
          <a:lstStyle/>
          <a:p>
            <a:r>
              <a:rPr lang="en-US" sz="3400" dirty="0">
                <a:solidFill>
                  <a:srgbClr val="FFFFFF"/>
                </a:solidFill>
              </a:rPr>
              <a:t> </a:t>
            </a:r>
            <a:r>
              <a:rPr lang="en-US" sz="3400" dirty="0"/>
              <a:t>Connect</a:t>
            </a:r>
            <a:endParaRPr lang="en-US" dirty="0"/>
          </a:p>
        </p:txBody>
      </p:sp>
    </p:spTree>
    <p:extLst>
      <p:ext uri="{BB962C8B-B14F-4D97-AF65-F5344CB8AC3E}">
        <p14:creationId xmlns:p14="http://schemas.microsoft.com/office/powerpoint/2010/main" val="5394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CC94-CD2F-4A78-B771-1B6D56C92930}"/>
              </a:ext>
            </a:extLst>
          </p:cNvPr>
          <p:cNvSpPr>
            <a:spLocks noGrp="1"/>
          </p:cNvSpPr>
          <p:nvPr>
            <p:ph type="title"/>
          </p:nvPr>
        </p:nvSpPr>
        <p:spPr/>
        <p:txBody>
          <a:bodyPr/>
          <a:lstStyle/>
          <a:p>
            <a:r>
              <a:rPr lang="en-US" dirty="0"/>
              <a:t>Collective Impact in Rural America</a:t>
            </a:r>
          </a:p>
        </p:txBody>
      </p:sp>
      <p:sp>
        <p:nvSpPr>
          <p:cNvPr id="3" name="Content Placeholder 2">
            <a:extLst>
              <a:ext uri="{FF2B5EF4-FFF2-40B4-BE49-F238E27FC236}">
                <a16:creationId xmlns:a16="http://schemas.microsoft.com/office/drawing/2014/main" id="{C9BDB6ED-E98D-4344-8CA6-1752BD611D5A}"/>
              </a:ext>
            </a:extLst>
          </p:cNvPr>
          <p:cNvSpPr>
            <a:spLocks noGrp="1"/>
          </p:cNvSpPr>
          <p:nvPr>
            <p:ph idx="1"/>
          </p:nvPr>
        </p:nvSpPr>
        <p:spPr/>
        <p:txBody>
          <a:bodyPr/>
          <a:lstStyle/>
          <a:p>
            <a:pPr>
              <a:buFont typeface="Arial" panose="020B0604020202020204" pitchFamily="34" charset="0"/>
              <a:buChar char="•"/>
            </a:pPr>
            <a:r>
              <a:rPr lang="en-US" sz="2400" dirty="0"/>
              <a:t>Close-knit rural communities can often leverage their relationships to work together towards common goals and influence local policy. (But not all are close knit)</a:t>
            </a:r>
          </a:p>
          <a:p>
            <a:pPr>
              <a:buFont typeface="Arial" panose="020B0604020202020204" pitchFamily="34" charset="0"/>
              <a:buChar char="•"/>
            </a:pPr>
            <a:r>
              <a:rPr lang="en-US" dirty="0"/>
              <a:t> </a:t>
            </a:r>
            <a:r>
              <a:rPr lang="en-US" sz="2400" dirty="0"/>
              <a:t>Common Challenges</a:t>
            </a:r>
          </a:p>
          <a:p>
            <a:pPr lvl="1">
              <a:buFont typeface="Arial" panose="020B0604020202020204" pitchFamily="34" charset="0"/>
              <a:buChar char="•"/>
            </a:pPr>
            <a:r>
              <a:rPr lang="en-US" sz="2400" dirty="0"/>
              <a:t>Limited Resources</a:t>
            </a:r>
          </a:p>
          <a:p>
            <a:pPr lvl="1">
              <a:buFont typeface="Arial" panose="020B0604020202020204" pitchFamily="34" charset="0"/>
              <a:buChar char="•"/>
            </a:pPr>
            <a:r>
              <a:rPr lang="en-US" sz="2400" dirty="0"/>
              <a:t>Limited non-profit infrastructure/investment</a:t>
            </a:r>
          </a:p>
          <a:p>
            <a:pPr lvl="1">
              <a:buFont typeface="Arial" panose="020B0604020202020204" pitchFamily="34" charset="0"/>
              <a:buChar char="•"/>
            </a:pPr>
            <a:r>
              <a:rPr lang="en-US" sz="2400" dirty="0"/>
              <a:t>Lack of connection to or capacity to get Federal, State, or Foundation funding</a:t>
            </a:r>
          </a:p>
          <a:p>
            <a:pPr lvl="1">
              <a:buFont typeface="Arial" panose="020B0604020202020204" pitchFamily="34" charset="0"/>
              <a:buChar char="•"/>
            </a:pPr>
            <a:r>
              <a:rPr lang="en-US" sz="2400" dirty="0"/>
              <a:t>Geographic distribution and lack of infrastructure and/or transportation for connecting.</a:t>
            </a:r>
          </a:p>
          <a:p>
            <a:pPr lvl="1">
              <a:buFont typeface="Arial" panose="020B0604020202020204" pitchFamily="34" charset="0"/>
              <a:buChar char="•"/>
            </a:pPr>
            <a:r>
              <a:rPr lang="en-US" sz="2400" dirty="0"/>
              <a:t> Competing priorities </a:t>
            </a:r>
          </a:p>
        </p:txBody>
      </p:sp>
    </p:spTree>
    <p:extLst>
      <p:ext uri="{BB962C8B-B14F-4D97-AF65-F5344CB8AC3E}">
        <p14:creationId xmlns:p14="http://schemas.microsoft.com/office/powerpoint/2010/main" val="153334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BB37-618F-4214-93C6-F3DF55AC53AC}"/>
              </a:ext>
            </a:extLst>
          </p:cNvPr>
          <p:cNvSpPr>
            <a:spLocks noGrp="1"/>
          </p:cNvSpPr>
          <p:nvPr>
            <p:ph type="title"/>
          </p:nvPr>
        </p:nvSpPr>
        <p:spPr/>
        <p:txBody>
          <a:bodyPr/>
          <a:lstStyle/>
          <a:p>
            <a:r>
              <a:rPr lang="en-US" dirty="0"/>
              <a:t>Opportunities! </a:t>
            </a:r>
          </a:p>
        </p:txBody>
      </p:sp>
      <p:sp>
        <p:nvSpPr>
          <p:cNvPr id="3" name="Content Placeholder 2">
            <a:extLst>
              <a:ext uri="{FF2B5EF4-FFF2-40B4-BE49-F238E27FC236}">
                <a16:creationId xmlns:a16="http://schemas.microsoft.com/office/drawing/2014/main" id="{2E49BBFE-E582-498E-8C60-5511E5988461}"/>
              </a:ext>
            </a:extLst>
          </p:cNvPr>
          <p:cNvSpPr>
            <a:spLocks noGrp="1"/>
          </p:cNvSpPr>
          <p:nvPr>
            <p:ph idx="1"/>
          </p:nvPr>
        </p:nvSpPr>
        <p:spPr/>
        <p:txBody>
          <a:bodyPr/>
          <a:lstStyle/>
          <a:p>
            <a:pPr>
              <a:buFont typeface="Arial" panose="020B0604020202020204" pitchFamily="34" charset="0"/>
              <a:buChar char="•"/>
            </a:pPr>
            <a:r>
              <a:rPr lang="en-US" dirty="0"/>
              <a:t> </a:t>
            </a:r>
            <a:r>
              <a:rPr lang="en-US" sz="2400" dirty="0"/>
              <a:t>Regional Collaboration toward a common agenda</a:t>
            </a:r>
          </a:p>
          <a:p>
            <a:pPr>
              <a:buFont typeface="Arial" panose="020B0604020202020204" pitchFamily="34" charset="0"/>
              <a:buChar char="•"/>
            </a:pPr>
            <a:r>
              <a:rPr lang="en-US" sz="2400" dirty="0"/>
              <a:t> Building technology infrastructure to connect in lieu of more face-to-face</a:t>
            </a:r>
          </a:p>
          <a:p>
            <a:pPr>
              <a:buFont typeface="Arial" panose="020B0604020202020204" pitchFamily="34" charset="0"/>
              <a:buChar char="•"/>
            </a:pPr>
            <a:r>
              <a:rPr lang="en-US" sz="2400" dirty="0"/>
              <a:t>Shared anchoring or backbone</a:t>
            </a:r>
          </a:p>
          <a:p>
            <a:pPr>
              <a:buFont typeface="Arial" panose="020B0604020202020204" pitchFamily="34" charset="0"/>
              <a:buChar char="•"/>
            </a:pPr>
            <a:r>
              <a:rPr lang="en-US" dirty="0"/>
              <a:t> </a:t>
            </a:r>
            <a:r>
              <a:rPr lang="en-US" sz="2400" dirty="0"/>
              <a:t>Enhanced training and technical assistance for local leadership</a:t>
            </a:r>
          </a:p>
          <a:p>
            <a:pPr>
              <a:buFont typeface="Arial" panose="020B0604020202020204" pitchFamily="34" charset="0"/>
              <a:buChar char="•"/>
            </a:pPr>
            <a:r>
              <a:rPr lang="en-US" sz="2400" dirty="0"/>
              <a:t>‘Mutually Reinforcing Activities’ could leverage capacity of organizations to help others</a:t>
            </a:r>
          </a:p>
          <a:p>
            <a:pPr lvl="1">
              <a:buFont typeface="Arial" panose="020B0604020202020204" pitchFamily="34" charset="0"/>
              <a:buChar char="•"/>
            </a:pPr>
            <a:r>
              <a:rPr lang="en-US" sz="2200" dirty="0"/>
              <a:t>Grant writing</a:t>
            </a:r>
          </a:p>
          <a:p>
            <a:pPr lvl="1">
              <a:buFont typeface="Arial" panose="020B0604020202020204" pitchFamily="34" charset="0"/>
              <a:buChar char="•"/>
            </a:pPr>
            <a:r>
              <a:rPr lang="en-US" sz="2200" dirty="0"/>
              <a:t>Advocacy</a:t>
            </a:r>
          </a:p>
          <a:p>
            <a:pPr lvl="1">
              <a:buFont typeface="Arial" panose="020B0604020202020204" pitchFamily="34" charset="0"/>
              <a:buChar char="•"/>
            </a:pPr>
            <a:r>
              <a:rPr lang="en-US" sz="2200" dirty="0"/>
              <a:t>Financial management</a:t>
            </a:r>
          </a:p>
        </p:txBody>
      </p:sp>
    </p:spTree>
    <p:extLst>
      <p:ext uri="{BB962C8B-B14F-4D97-AF65-F5344CB8AC3E}">
        <p14:creationId xmlns:p14="http://schemas.microsoft.com/office/powerpoint/2010/main" val="318511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178295-0F04-46BF-A863-3E30D86792D2}"/>
              </a:ext>
            </a:extLst>
          </p:cNvPr>
          <p:cNvSpPr>
            <a:spLocks noGrp="1"/>
          </p:cNvSpPr>
          <p:nvPr>
            <p:ph type="body" idx="1"/>
          </p:nvPr>
        </p:nvSpPr>
        <p:spPr>
          <a:xfrm>
            <a:off x="1712844" y="1863656"/>
            <a:ext cx="8385313" cy="3130688"/>
          </a:xfrm>
        </p:spPr>
        <p:txBody>
          <a:bodyPr>
            <a:noAutofit/>
          </a:bodyPr>
          <a:lstStyle/>
          <a:p>
            <a:pPr marL="0" indent="0" algn="ctr">
              <a:buNone/>
            </a:pPr>
            <a:r>
              <a:rPr lang="en-US" sz="4000" dirty="0">
                <a:latin typeface="Segoe Print" panose="02000600000000000000" pitchFamily="2" charset="0"/>
              </a:rPr>
              <a:t>Never doubt that a small group of thoughtful, committed citizens can change the world; indeed, it's the only thing that ever has. </a:t>
            </a:r>
          </a:p>
          <a:p>
            <a:pPr marL="0" indent="0" algn="ctr">
              <a:buNone/>
            </a:pPr>
            <a:endParaRPr lang="en-US" sz="5400" dirty="0">
              <a:latin typeface="Segoe Print" panose="02000600000000000000" pitchFamily="2" charset="0"/>
            </a:endParaRPr>
          </a:p>
          <a:p>
            <a:pPr marL="0" indent="0" algn="ctr">
              <a:buNone/>
            </a:pPr>
            <a:r>
              <a:rPr lang="en-US" sz="3600" dirty="0">
                <a:latin typeface="Segoe Print" panose="02000600000000000000" pitchFamily="2" charset="0"/>
              </a:rPr>
              <a:t>Margaret Mead</a:t>
            </a:r>
          </a:p>
        </p:txBody>
      </p:sp>
    </p:spTree>
    <p:extLst>
      <p:ext uri="{BB962C8B-B14F-4D97-AF65-F5344CB8AC3E}">
        <p14:creationId xmlns:p14="http://schemas.microsoft.com/office/powerpoint/2010/main" val="90423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23C50-A1EE-4D8D-9723-16066B0CB558}"/>
              </a:ext>
            </a:extLst>
          </p:cNvPr>
          <p:cNvPicPr>
            <a:picLocks noChangeAspect="1"/>
          </p:cNvPicPr>
          <p:nvPr/>
        </p:nvPicPr>
        <p:blipFill>
          <a:blip r:embed="rId2"/>
          <a:stretch>
            <a:fillRect/>
          </a:stretch>
        </p:blipFill>
        <p:spPr>
          <a:xfrm>
            <a:off x="3652838" y="524492"/>
            <a:ext cx="7860995" cy="5581148"/>
          </a:xfrm>
          <a:prstGeom prst="rect">
            <a:avLst/>
          </a:prstGeom>
        </p:spPr>
      </p:pic>
      <p:sp>
        <p:nvSpPr>
          <p:cNvPr id="2" name="TextBox 1">
            <a:extLst>
              <a:ext uri="{FF2B5EF4-FFF2-40B4-BE49-F238E27FC236}">
                <a16:creationId xmlns:a16="http://schemas.microsoft.com/office/drawing/2014/main" id="{D938F544-73A2-4883-B17C-521FE4B03894}"/>
              </a:ext>
            </a:extLst>
          </p:cNvPr>
          <p:cNvSpPr txBox="1"/>
          <p:nvPr/>
        </p:nvSpPr>
        <p:spPr>
          <a:xfrm>
            <a:off x="583096" y="675861"/>
            <a:ext cx="4664765" cy="830997"/>
          </a:xfrm>
          <a:prstGeom prst="rect">
            <a:avLst/>
          </a:prstGeom>
          <a:noFill/>
        </p:spPr>
        <p:txBody>
          <a:bodyPr wrap="square" rtlCol="0">
            <a:spAutoFit/>
          </a:bodyPr>
          <a:lstStyle/>
          <a:p>
            <a:r>
              <a:rPr lang="en-US" sz="4800" dirty="0"/>
              <a:t>Discussion</a:t>
            </a:r>
          </a:p>
        </p:txBody>
      </p:sp>
    </p:spTree>
    <p:extLst>
      <p:ext uri="{BB962C8B-B14F-4D97-AF65-F5344CB8AC3E}">
        <p14:creationId xmlns:p14="http://schemas.microsoft.com/office/powerpoint/2010/main" val="163016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339147178"/>
              </p:ext>
            </p:extLst>
          </p:nvPr>
        </p:nvGraphicFramePr>
        <p:xfrm>
          <a:off x="1481933" y="948953"/>
          <a:ext cx="9144000" cy="5896922"/>
        </p:xfrm>
        <a:graphic>
          <a:graphicData uri="http://schemas.openxmlformats.org/drawingml/2006/table">
            <a:tbl>
              <a:tblPr firstRow="1" bandRow="1">
                <a:tableStyleId>{E269D01E-BC32-4049-B463-5C60D7B0CCD2}</a:tableStyleId>
              </a:tblPr>
              <a:tblGrid>
                <a:gridCol w="859692">
                  <a:extLst>
                    <a:ext uri="{9D8B030D-6E8A-4147-A177-3AD203B41FA5}">
                      <a16:colId xmlns:a16="http://schemas.microsoft.com/office/drawing/2014/main" val="20000"/>
                    </a:ext>
                  </a:extLst>
                </a:gridCol>
                <a:gridCol w="2422770">
                  <a:extLst>
                    <a:ext uri="{9D8B030D-6E8A-4147-A177-3AD203B41FA5}">
                      <a16:colId xmlns:a16="http://schemas.microsoft.com/office/drawing/2014/main" val="20001"/>
                    </a:ext>
                  </a:extLst>
                </a:gridCol>
                <a:gridCol w="1875693">
                  <a:extLst>
                    <a:ext uri="{9D8B030D-6E8A-4147-A177-3AD203B41FA5}">
                      <a16:colId xmlns:a16="http://schemas.microsoft.com/office/drawing/2014/main" val="20002"/>
                    </a:ext>
                  </a:extLst>
                </a:gridCol>
                <a:gridCol w="2110154">
                  <a:extLst>
                    <a:ext uri="{9D8B030D-6E8A-4147-A177-3AD203B41FA5}">
                      <a16:colId xmlns:a16="http://schemas.microsoft.com/office/drawing/2014/main" val="20003"/>
                    </a:ext>
                  </a:extLst>
                </a:gridCol>
                <a:gridCol w="1875691">
                  <a:extLst>
                    <a:ext uri="{9D8B030D-6E8A-4147-A177-3AD203B41FA5}">
                      <a16:colId xmlns:a16="http://schemas.microsoft.com/office/drawing/2014/main" val="20004"/>
                    </a:ext>
                  </a:extLst>
                </a:gridCol>
              </a:tblGrid>
              <a:tr h="257009">
                <a:tc gridSpan="2">
                  <a:txBody>
                    <a:bodyPr/>
                    <a:lstStyle/>
                    <a:p>
                      <a:pPr algn="ctr"/>
                      <a:r>
                        <a:rPr lang="en-US" sz="1600" dirty="0">
                          <a:solidFill>
                            <a:schemeClr val="tx1"/>
                          </a:solidFill>
                          <a:latin typeface="Calibri" pitchFamily="34" charset="0"/>
                        </a:rPr>
                        <a:t>LIFE’S SIMPLE 7</a:t>
                      </a:r>
                    </a:p>
                  </a:txBody>
                  <a:tcPr>
                    <a:solidFill>
                      <a:schemeClr val="bg1">
                        <a:lumMod val="85000"/>
                      </a:schemeClr>
                    </a:solidFill>
                  </a:tcPr>
                </a:tc>
                <a:tc hMerge="1">
                  <a:txBody>
                    <a:bodyPr/>
                    <a:lstStyle/>
                    <a:p>
                      <a:pPr algn="ctr"/>
                      <a:endParaRPr lang="en-US" sz="1600" dirty="0">
                        <a:solidFill>
                          <a:schemeClr val="tx1"/>
                        </a:solidFill>
                        <a:latin typeface="Calibri" pitchFamily="34" charset="0"/>
                      </a:endParaRPr>
                    </a:p>
                  </a:txBody>
                  <a:tcPr>
                    <a:solidFill>
                      <a:schemeClr val="bg1">
                        <a:lumMod val="85000"/>
                      </a:schemeClr>
                    </a:solidFill>
                  </a:tcPr>
                </a:tc>
                <a:tc>
                  <a:txBody>
                    <a:bodyPr/>
                    <a:lstStyle/>
                    <a:p>
                      <a:pPr algn="ctr"/>
                      <a:r>
                        <a:rPr lang="en-US" sz="1600" dirty="0">
                          <a:solidFill>
                            <a:schemeClr val="bg1"/>
                          </a:solidFill>
                          <a:latin typeface="Calibri" pitchFamily="34" charset="0"/>
                        </a:rPr>
                        <a:t>POOR</a:t>
                      </a:r>
                    </a:p>
                  </a:txBody>
                  <a:tcPr>
                    <a:solidFill>
                      <a:srgbClr val="C00000"/>
                    </a:solidFill>
                  </a:tcPr>
                </a:tc>
                <a:tc>
                  <a:txBody>
                    <a:bodyPr/>
                    <a:lstStyle/>
                    <a:p>
                      <a:pPr algn="ctr"/>
                      <a:r>
                        <a:rPr lang="en-US" sz="1600" dirty="0">
                          <a:solidFill>
                            <a:schemeClr val="tx1"/>
                          </a:solidFill>
                          <a:latin typeface="Calibri" pitchFamily="34" charset="0"/>
                        </a:rPr>
                        <a:t>INTERMEDIATE</a:t>
                      </a:r>
                    </a:p>
                  </a:txBody>
                  <a:tcPr>
                    <a:solidFill>
                      <a:srgbClr val="FFFF00"/>
                    </a:solidFill>
                  </a:tcPr>
                </a:tc>
                <a:tc>
                  <a:txBody>
                    <a:bodyPr/>
                    <a:lstStyle/>
                    <a:p>
                      <a:pPr algn="ctr"/>
                      <a:r>
                        <a:rPr lang="en-US" sz="1600" dirty="0">
                          <a:solidFill>
                            <a:schemeClr val="bg1"/>
                          </a:solidFill>
                          <a:latin typeface="Calibri" pitchFamily="34" charset="0"/>
                        </a:rPr>
                        <a:t>IDEAL</a:t>
                      </a:r>
                    </a:p>
                  </a:txBody>
                  <a:tcPr>
                    <a:solidFill>
                      <a:srgbClr val="009900"/>
                    </a:solidFill>
                  </a:tcPr>
                </a:tc>
                <a:extLst>
                  <a:ext uri="{0D108BD9-81ED-4DB2-BD59-A6C34878D82A}">
                    <a16:rowId xmlns:a16="http://schemas.microsoft.com/office/drawing/2014/main" val="10000"/>
                  </a:ext>
                </a:extLst>
              </a:tr>
              <a:tr h="776353">
                <a:tc>
                  <a:txBody>
                    <a:bodyPr/>
                    <a:lstStyle/>
                    <a:p>
                      <a:pPr lvl="1"/>
                      <a:endParaRPr lang="en-US" sz="1200" kern="1200" dirty="0">
                        <a:solidFill>
                          <a:schemeClr val="tx1"/>
                        </a:solidFill>
                        <a:latin typeface="Calibri" pitchFamily="34" charset="0"/>
                        <a:ea typeface="+mn-ea"/>
                        <a:cs typeface="+mn-cs"/>
                      </a:endParaRPr>
                    </a:p>
                  </a:txBody>
                  <a:tcPr>
                    <a:solidFill>
                      <a:schemeClr val="bg1">
                        <a:lumMod val="95000"/>
                      </a:schemeClr>
                    </a:solidFill>
                  </a:tcPr>
                </a:tc>
                <a:tc>
                  <a:txBody>
                    <a:bodyPr/>
                    <a:lstStyle/>
                    <a:p>
                      <a:r>
                        <a:rPr lang="en-US" sz="1400" b="1" dirty="0">
                          <a:solidFill>
                            <a:schemeClr val="tx1"/>
                          </a:solidFill>
                          <a:latin typeface="Calibri" pitchFamily="34" charset="0"/>
                        </a:rPr>
                        <a:t>Smoking</a:t>
                      </a:r>
                      <a:r>
                        <a:rPr lang="en-US" sz="1400" b="1" baseline="0" dirty="0">
                          <a:solidFill>
                            <a:schemeClr val="tx1"/>
                          </a:solidFill>
                          <a:latin typeface="Calibri" pitchFamily="34" charset="0"/>
                        </a:rPr>
                        <a:t> Status</a:t>
                      </a:r>
                    </a:p>
                    <a:p>
                      <a:pPr lvl="1"/>
                      <a:r>
                        <a:rPr lang="en-US" sz="1200" baseline="0" dirty="0">
                          <a:solidFill>
                            <a:schemeClr val="tx1"/>
                          </a:solidFill>
                          <a:latin typeface="Calibri" pitchFamily="34" charset="0"/>
                        </a:rPr>
                        <a:t>Adults</a:t>
                      </a:r>
                      <a:r>
                        <a:rPr lang="en-US" sz="1200" kern="1200" baseline="0" dirty="0">
                          <a:solidFill>
                            <a:schemeClr val="tx1"/>
                          </a:solidFill>
                          <a:latin typeface="Calibri" pitchFamily="34" charset="0"/>
                          <a:ea typeface="+mn-ea"/>
                          <a:cs typeface="+mn-cs"/>
                        </a:rPr>
                        <a:t> &gt;20 years of age</a:t>
                      </a:r>
                    </a:p>
                    <a:p>
                      <a:pPr lvl="1"/>
                      <a:r>
                        <a:rPr lang="en-US" sz="1200" baseline="0" dirty="0">
                          <a:solidFill>
                            <a:schemeClr val="tx1"/>
                          </a:solidFill>
                          <a:latin typeface="Calibri" pitchFamily="34" charset="0"/>
                        </a:rPr>
                        <a:t>Children (12–19)</a:t>
                      </a:r>
                      <a:endParaRPr lang="en-US" sz="1200" dirty="0">
                        <a:solidFill>
                          <a:schemeClr val="tx1"/>
                        </a:solidFill>
                        <a:latin typeface="Calibri" pitchFamily="34" charset="0"/>
                      </a:endParaRP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algn="ctr"/>
                      <a:r>
                        <a:rPr lang="en-US" sz="1050" dirty="0">
                          <a:solidFill>
                            <a:schemeClr val="tx1"/>
                          </a:solidFill>
                          <a:latin typeface="Calibri" pitchFamily="34" charset="0"/>
                        </a:rPr>
                        <a:t>Current Smoker</a:t>
                      </a:r>
                    </a:p>
                    <a:p>
                      <a:pPr algn="ctr"/>
                      <a:r>
                        <a:rPr lang="en-US" sz="1050" dirty="0">
                          <a:solidFill>
                            <a:schemeClr val="tx1"/>
                          </a:solidFill>
                          <a:latin typeface="Calibri" pitchFamily="34" charset="0"/>
                        </a:rPr>
                        <a:t>Tried prior</a:t>
                      </a:r>
                      <a:r>
                        <a:rPr lang="en-US" sz="1050" baseline="0" dirty="0">
                          <a:solidFill>
                            <a:schemeClr val="tx1"/>
                          </a:solidFill>
                          <a:latin typeface="Calibri" pitchFamily="34" charset="0"/>
                        </a:rPr>
                        <a:t> 30 days</a:t>
                      </a:r>
                      <a:endParaRPr lang="en-US" sz="1050" dirty="0">
                        <a:solidFill>
                          <a:schemeClr val="tx1"/>
                        </a:solidFill>
                        <a:latin typeface="Calibri" pitchFamily="34" charset="0"/>
                      </a:endParaRP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algn="ctr"/>
                      <a:r>
                        <a:rPr lang="en-US" sz="1050" dirty="0">
                          <a:solidFill>
                            <a:schemeClr val="tx1"/>
                          </a:solidFill>
                          <a:latin typeface="Calibri" pitchFamily="34" charset="0"/>
                        </a:rPr>
                        <a:t>Former</a:t>
                      </a:r>
                      <a:r>
                        <a:rPr lang="en-US" sz="1050" baseline="0" dirty="0">
                          <a:solidFill>
                            <a:schemeClr val="tx1"/>
                          </a:solidFill>
                          <a:latin typeface="Calibri" pitchFamily="34" charset="0"/>
                        </a:rPr>
                        <a:t>  ≤ 12 mos</a:t>
                      </a:r>
                      <a:endParaRPr lang="en-US" sz="1050" dirty="0">
                        <a:solidFill>
                          <a:schemeClr val="tx1"/>
                        </a:solidFill>
                        <a:latin typeface="Calibri" pitchFamily="34" charset="0"/>
                      </a:endParaRP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algn="ctr"/>
                      <a:r>
                        <a:rPr lang="en-US" sz="1050" dirty="0">
                          <a:solidFill>
                            <a:schemeClr val="tx1"/>
                          </a:solidFill>
                          <a:latin typeface="Calibri" pitchFamily="34" charset="0"/>
                        </a:rPr>
                        <a:t>Never /</a:t>
                      </a:r>
                      <a:r>
                        <a:rPr lang="en-US" sz="1050" baseline="0" dirty="0">
                          <a:solidFill>
                            <a:schemeClr val="tx1"/>
                          </a:solidFill>
                          <a:latin typeface="Calibri" pitchFamily="34" charset="0"/>
                        </a:rPr>
                        <a:t>quit </a:t>
                      </a:r>
                      <a:r>
                        <a:rPr lang="en-US" sz="1050" baseline="0" dirty="0">
                          <a:solidFill>
                            <a:schemeClr val="tx1"/>
                          </a:solidFill>
                          <a:latin typeface="Calibri" pitchFamily="34" charset="0"/>
                          <a:cs typeface="Times New Roman"/>
                        </a:rPr>
                        <a:t>≥ 12 mos</a:t>
                      </a:r>
                      <a:endParaRPr lang="en-US" sz="1050" dirty="0">
                        <a:solidFill>
                          <a:schemeClr val="tx1"/>
                        </a:solidFill>
                        <a:latin typeface="Calibri" pitchFamily="34" charset="0"/>
                      </a:endParaRPr>
                    </a:p>
                  </a:txBody>
                  <a:tcPr>
                    <a:solidFill>
                      <a:schemeClr val="bg1">
                        <a:lumMod val="95000"/>
                      </a:schemeClr>
                    </a:solidFill>
                  </a:tcPr>
                </a:tc>
                <a:extLst>
                  <a:ext uri="{0D108BD9-81ED-4DB2-BD59-A6C34878D82A}">
                    <a16:rowId xmlns:a16="http://schemas.microsoft.com/office/drawing/2014/main" val="10001"/>
                  </a:ext>
                </a:extLst>
              </a:tr>
              <a:tr h="985201">
                <a:tc>
                  <a:txBody>
                    <a:bodyPr/>
                    <a:lstStyle/>
                    <a:p>
                      <a:pPr lvl="1"/>
                      <a:endParaRPr lang="en-US" sz="1200" baseline="0" dirty="0">
                        <a:solidFill>
                          <a:schemeClr val="tx1"/>
                        </a:solidFill>
                        <a:latin typeface="Calibri" pitchFamily="34" charset="0"/>
                      </a:endParaRPr>
                    </a:p>
                  </a:txBody>
                  <a:tcPr>
                    <a:solidFill>
                      <a:schemeClr val="bg1">
                        <a:lumMod val="85000"/>
                      </a:schemeClr>
                    </a:solidFill>
                  </a:tcPr>
                </a:tc>
                <a:tc>
                  <a:txBody>
                    <a:bodyPr/>
                    <a:lstStyle/>
                    <a:p>
                      <a:r>
                        <a:rPr lang="en-US" sz="1400" b="1" dirty="0">
                          <a:solidFill>
                            <a:schemeClr val="tx1"/>
                          </a:solidFill>
                          <a:latin typeface="Calibri" pitchFamily="34" charset="0"/>
                        </a:rPr>
                        <a:t>Physical Activity</a:t>
                      </a:r>
                    </a:p>
                    <a:p>
                      <a:pPr lvl="1"/>
                      <a:r>
                        <a:rPr lang="en-US" sz="1200" baseline="0" dirty="0">
                          <a:solidFill>
                            <a:schemeClr val="tx1"/>
                          </a:solidFill>
                          <a:latin typeface="Calibri" pitchFamily="34" charset="0"/>
                        </a:rPr>
                        <a:t>Adults &gt; 20 years of age</a:t>
                      </a:r>
                    </a:p>
                    <a:p>
                      <a:pPr lvl="1"/>
                      <a:endParaRPr lang="en-US" sz="800" baseline="0" dirty="0">
                        <a:solidFill>
                          <a:schemeClr val="tx1"/>
                        </a:solidFill>
                        <a:latin typeface="Calibri" pitchFamily="34" charset="0"/>
                      </a:endParaRPr>
                    </a:p>
                    <a:p>
                      <a:pPr lvl="1"/>
                      <a:r>
                        <a:rPr lang="en-US" sz="1200" baseline="0" dirty="0">
                          <a:solidFill>
                            <a:schemeClr val="tx1"/>
                          </a:solidFill>
                          <a:latin typeface="Calibri" pitchFamily="34" charset="0"/>
                        </a:rPr>
                        <a:t>Children 12-19 years of age</a:t>
                      </a:r>
                    </a:p>
                  </a:txBody>
                  <a:tcPr>
                    <a:solidFill>
                      <a:schemeClr val="bg1">
                        <a:lumMod val="85000"/>
                      </a:schemeClr>
                    </a:solidFill>
                  </a:tcPr>
                </a:tc>
                <a:tc>
                  <a:txBody>
                    <a:bodyPr/>
                    <a:lstStyle/>
                    <a:p>
                      <a:pPr marL="0" marR="0" algn="ctr">
                        <a:spcBef>
                          <a:spcPts val="0"/>
                        </a:spcBef>
                        <a:spcAft>
                          <a:spcPts val="0"/>
                        </a:spcAft>
                      </a:pPr>
                      <a:endParaRPr lang="en-US" sz="1050" dirty="0">
                        <a:solidFill>
                          <a:schemeClr val="tx1"/>
                        </a:solidFill>
                        <a:latin typeface="Calibri" pitchFamily="34" charset="0"/>
                        <a:ea typeface="Times New Roman"/>
                      </a:endParaRPr>
                    </a:p>
                    <a:p>
                      <a:pPr marL="0" marR="0" algn="ctr">
                        <a:spcBef>
                          <a:spcPts val="0"/>
                        </a:spcBef>
                        <a:spcAft>
                          <a:spcPts val="0"/>
                        </a:spcAft>
                      </a:pPr>
                      <a:r>
                        <a:rPr lang="en-US" sz="1050" dirty="0">
                          <a:solidFill>
                            <a:schemeClr val="tx1"/>
                          </a:solidFill>
                          <a:latin typeface="Calibri" pitchFamily="34" charset="0"/>
                          <a:ea typeface="Times New Roman"/>
                        </a:rPr>
                        <a:t>None</a:t>
                      </a:r>
                    </a:p>
                    <a:p>
                      <a:pPr marL="0" marR="0" algn="ctr">
                        <a:spcBef>
                          <a:spcPts val="0"/>
                        </a:spcBef>
                        <a:spcAft>
                          <a:spcPts val="0"/>
                        </a:spcAft>
                      </a:pPr>
                      <a:endParaRPr lang="en-US" sz="1050" dirty="0">
                        <a:solidFill>
                          <a:schemeClr val="tx1"/>
                        </a:solidFill>
                        <a:latin typeface="Calibri" pitchFamily="34" charset="0"/>
                        <a:ea typeface="Times New Roman"/>
                      </a:endParaRPr>
                    </a:p>
                    <a:p>
                      <a:pPr marL="0" marR="0" algn="ctr">
                        <a:spcBef>
                          <a:spcPts val="0"/>
                        </a:spcBef>
                        <a:spcAft>
                          <a:spcPts val="0"/>
                        </a:spcAft>
                      </a:pPr>
                      <a:r>
                        <a:rPr lang="en-US" sz="1050" dirty="0">
                          <a:solidFill>
                            <a:schemeClr val="tx1"/>
                          </a:solidFill>
                          <a:latin typeface="Calibri" pitchFamily="34" charset="0"/>
                          <a:ea typeface="Times New Roman"/>
                        </a:rPr>
                        <a:t>None</a:t>
                      </a:r>
                    </a:p>
                  </a:txBody>
                  <a:tcPr>
                    <a:solidFill>
                      <a:schemeClr val="bg1">
                        <a:lumMod val="85000"/>
                      </a:schemeClr>
                    </a:solidFill>
                  </a:tcPr>
                </a:tc>
                <a:tc>
                  <a:txBody>
                    <a:bodyPr/>
                    <a:lstStyle/>
                    <a:p>
                      <a:pPr marL="0" marR="0" algn="ctr">
                        <a:spcBef>
                          <a:spcPts val="0"/>
                        </a:spcBef>
                        <a:spcAft>
                          <a:spcPts val="0"/>
                        </a:spcAft>
                      </a:pPr>
                      <a:r>
                        <a:rPr lang="en-US" sz="1050" dirty="0">
                          <a:solidFill>
                            <a:schemeClr val="tx1"/>
                          </a:solidFill>
                          <a:latin typeface="Calibri" pitchFamily="34" charset="0"/>
                          <a:ea typeface="Times New Roman"/>
                        </a:rPr>
                        <a:t>1-149 min/wk mod or</a:t>
                      </a:r>
                    </a:p>
                    <a:p>
                      <a:pPr marL="0" marR="0" algn="ctr">
                        <a:spcBef>
                          <a:spcPts val="0"/>
                        </a:spcBef>
                        <a:spcAft>
                          <a:spcPts val="0"/>
                        </a:spcAft>
                      </a:pPr>
                      <a:r>
                        <a:rPr lang="en-US" sz="1050" dirty="0">
                          <a:solidFill>
                            <a:schemeClr val="tx1"/>
                          </a:solidFill>
                          <a:latin typeface="Calibri" pitchFamily="34" charset="0"/>
                          <a:ea typeface="Times New Roman"/>
                        </a:rPr>
                        <a:t>1-74  min/wk vig</a:t>
                      </a:r>
                    </a:p>
                    <a:p>
                      <a:pPr marL="0" marR="0" algn="ctr">
                        <a:spcBef>
                          <a:spcPts val="0"/>
                        </a:spcBef>
                        <a:spcAft>
                          <a:spcPts val="0"/>
                        </a:spcAft>
                      </a:pPr>
                      <a:r>
                        <a:rPr lang="en-US" sz="1050" dirty="0">
                          <a:solidFill>
                            <a:schemeClr val="tx1"/>
                          </a:solidFill>
                          <a:latin typeface="Calibri" pitchFamily="34" charset="0"/>
                          <a:ea typeface="Times New Roman"/>
                        </a:rPr>
                        <a:t> or 1-149 min/wk mod + vig</a:t>
                      </a:r>
                    </a:p>
                    <a:p>
                      <a:pPr algn="ctr"/>
                      <a:endParaRPr lang="en-US" sz="1050" dirty="0">
                        <a:solidFill>
                          <a:schemeClr val="tx1"/>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pitchFamily="34" charset="0"/>
                          <a:ea typeface="Times New Roman"/>
                        </a:rPr>
                        <a:t>&gt;0 and &lt;60 min of mod or vig every day</a:t>
                      </a: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pitchFamily="34" charset="0"/>
                          <a:ea typeface="Times New Roman"/>
                        </a:rPr>
                        <a:t>150+ min/wk mod or  75+ min/wk vig or 150+ min/wk mod + vig</a:t>
                      </a:r>
                    </a:p>
                    <a:p>
                      <a:pPr algn="ctr"/>
                      <a:endParaRPr lang="en-US" sz="1050" dirty="0">
                        <a:solidFill>
                          <a:schemeClr val="tx1"/>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pitchFamily="34" charset="0"/>
                          <a:ea typeface="Times New Roman"/>
                        </a:rPr>
                        <a:t>60+ min of mod or vig every day</a:t>
                      </a:r>
                    </a:p>
                  </a:txBody>
                  <a:tcPr>
                    <a:solidFill>
                      <a:schemeClr val="bg1">
                        <a:lumMod val="85000"/>
                      </a:schemeClr>
                    </a:solidFill>
                  </a:tcPr>
                </a:tc>
                <a:extLst>
                  <a:ext uri="{0D108BD9-81ED-4DB2-BD59-A6C34878D82A}">
                    <a16:rowId xmlns:a16="http://schemas.microsoft.com/office/drawing/2014/main" val="10002"/>
                  </a:ext>
                </a:extLst>
              </a:tr>
              <a:tr h="599688">
                <a:tc>
                  <a:txBody>
                    <a:bodyPr/>
                    <a:lstStyle/>
                    <a:p>
                      <a:pPr lvl="1"/>
                      <a:endParaRPr lang="en-US" sz="1200" dirty="0">
                        <a:solidFill>
                          <a:schemeClr val="tx1"/>
                        </a:solidFill>
                        <a:latin typeface="Calibri" pitchFamily="34" charset="0"/>
                      </a:endParaRPr>
                    </a:p>
                  </a:txBody>
                  <a:tcPr>
                    <a:solidFill>
                      <a:schemeClr val="bg1">
                        <a:lumMod val="95000"/>
                      </a:schemeClr>
                    </a:solidFill>
                  </a:tcPr>
                </a:tc>
                <a:tc>
                  <a:txBody>
                    <a:bodyPr/>
                    <a:lstStyle/>
                    <a:p>
                      <a:r>
                        <a:rPr lang="en-US" sz="1400" b="1" dirty="0">
                          <a:solidFill>
                            <a:schemeClr val="tx1"/>
                          </a:solidFill>
                          <a:latin typeface="Calibri" pitchFamily="34" charset="0"/>
                        </a:rPr>
                        <a:t>Healthy Diet</a:t>
                      </a:r>
                    </a:p>
                    <a:p>
                      <a:pPr lvl="1"/>
                      <a:r>
                        <a:rPr lang="en-US" sz="1200" kern="1200" dirty="0">
                          <a:solidFill>
                            <a:schemeClr val="tx1"/>
                          </a:solidFill>
                          <a:latin typeface="Calibri" pitchFamily="34" charset="0"/>
                          <a:ea typeface="+mn-ea"/>
                          <a:cs typeface="+mn-cs"/>
                        </a:rPr>
                        <a:t>Adults &gt;20 years of age</a:t>
                      </a:r>
                    </a:p>
                    <a:p>
                      <a:pPr lvl="1"/>
                      <a:r>
                        <a:rPr lang="en-US" sz="1200" kern="1200" dirty="0">
                          <a:solidFill>
                            <a:schemeClr val="tx1"/>
                          </a:solidFill>
                          <a:latin typeface="Calibri" pitchFamily="34" charset="0"/>
                          <a:ea typeface="+mn-ea"/>
                          <a:cs typeface="+mn-cs"/>
                        </a:rPr>
                        <a:t>Children 5-19 years of age</a:t>
                      </a:r>
                      <a:endParaRPr lang="en-US" sz="1200" dirty="0">
                        <a:solidFill>
                          <a:schemeClr val="tx1"/>
                        </a:solidFill>
                        <a:latin typeface="Calibri" pitchFamily="34" charset="0"/>
                      </a:endParaRP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marL="0" algn="ctr" defTabSz="914400" rtl="0" eaLnBrk="1" latinLnBrk="0" hangingPunct="1"/>
                      <a:r>
                        <a:rPr lang="en-US" sz="1050" kern="1200" dirty="0">
                          <a:solidFill>
                            <a:schemeClr val="tx1"/>
                          </a:solidFill>
                          <a:latin typeface="Calibri" pitchFamily="34" charset="0"/>
                          <a:ea typeface="+mn-ea"/>
                          <a:cs typeface="+mn-cs"/>
                        </a:rPr>
                        <a:t>0-1 components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Calibri" pitchFamily="34" charset="0"/>
                          <a:ea typeface="+mn-ea"/>
                          <a:cs typeface="+mn-cs"/>
                        </a:rPr>
                        <a:t>0-1 components</a:t>
                      </a:r>
                    </a:p>
                  </a:txBody>
                  <a:tcPr>
                    <a:solidFill>
                      <a:schemeClr val="bg1">
                        <a:lumMod val="95000"/>
                      </a:schemeClr>
                    </a:solidFill>
                  </a:tcPr>
                </a:tc>
                <a:tc>
                  <a:txBody>
                    <a:bodyPr/>
                    <a:lstStyle/>
                    <a:p>
                      <a:pPr marL="0" marR="0" algn="ctr" defTabSz="914400" rtl="0" eaLnBrk="1" latinLnBrk="0" hangingPunct="1">
                        <a:spcBef>
                          <a:spcPts val="0"/>
                        </a:spcBef>
                        <a:spcAft>
                          <a:spcPts val="0"/>
                        </a:spcAft>
                      </a:pPr>
                      <a:endParaRPr lang="en-US" sz="1050" kern="1200" dirty="0">
                        <a:solidFill>
                          <a:schemeClr val="tx1"/>
                        </a:solidFill>
                        <a:latin typeface="Calibri" pitchFamily="34" charset="0"/>
                        <a:ea typeface="+mn-ea"/>
                        <a:cs typeface="+mn-cs"/>
                      </a:endParaRPr>
                    </a:p>
                    <a:p>
                      <a:pPr marL="0" marR="0" algn="ctr" defTabSz="914400" rtl="0" eaLnBrk="1" latinLnBrk="0" hangingPunct="1">
                        <a:spcBef>
                          <a:spcPts val="0"/>
                        </a:spcBef>
                        <a:spcAft>
                          <a:spcPts val="0"/>
                        </a:spcAft>
                      </a:pPr>
                      <a:r>
                        <a:rPr lang="en-US" sz="1050" kern="1200" dirty="0">
                          <a:solidFill>
                            <a:schemeClr val="tx1"/>
                          </a:solidFill>
                          <a:latin typeface="Calibri" pitchFamily="34" charset="0"/>
                          <a:ea typeface="+mn-ea"/>
                          <a:cs typeface="+mn-cs"/>
                        </a:rPr>
                        <a:t>2-3 components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Calibri" pitchFamily="34" charset="0"/>
                          <a:ea typeface="+mn-ea"/>
                          <a:cs typeface="+mn-cs"/>
                        </a:rPr>
                        <a:t>2-3 components</a:t>
                      </a:r>
                    </a:p>
                  </a:txBody>
                  <a:tcPr marL="68580" marR="68580" marT="0" marB="0">
                    <a:solidFill>
                      <a:schemeClr val="bg1">
                        <a:lumMod val="95000"/>
                      </a:schemeClr>
                    </a:solidFill>
                  </a:tcPr>
                </a:tc>
                <a:tc>
                  <a:txBody>
                    <a:bodyPr/>
                    <a:lstStyle/>
                    <a:p>
                      <a:pPr algn="ctr"/>
                      <a:endParaRPr lang="en-US" sz="1050" dirty="0">
                        <a:solidFill>
                          <a:schemeClr val="tx1"/>
                        </a:solidFill>
                        <a:latin typeface="Calibri" pitchFamily="34" charset="0"/>
                      </a:endParaRPr>
                    </a:p>
                    <a:p>
                      <a:pPr marL="0" marR="0" algn="ctr" defTabSz="914400" rtl="0" eaLnBrk="1" latinLnBrk="0" hangingPunct="1">
                        <a:spcBef>
                          <a:spcPts val="0"/>
                        </a:spcBef>
                        <a:spcAft>
                          <a:spcPts val="0"/>
                        </a:spcAft>
                      </a:pPr>
                      <a:r>
                        <a:rPr lang="en-US" sz="1050" kern="1200" dirty="0">
                          <a:solidFill>
                            <a:schemeClr val="tx1"/>
                          </a:solidFill>
                          <a:latin typeface="Calibri" pitchFamily="34" charset="0"/>
                          <a:ea typeface="+mn-ea"/>
                          <a:cs typeface="+mn-cs"/>
                        </a:rPr>
                        <a:t>4-5 components</a:t>
                      </a:r>
                    </a:p>
                    <a:p>
                      <a:pPr marL="0" marR="0" algn="ctr" defTabSz="914400" rtl="0" eaLnBrk="1" latinLnBrk="0" hangingPunct="1">
                        <a:spcBef>
                          <a:spcPts val="0"/>
                        </a:spcBef>
                        <a:spcAft>
                          <a:spcPts val="0"/>
                        </a:spcAft>
                      </a:pPr>
                      <a:r>
                        <a:rPr lang="en-US" sz="1050" kern="1200" dirty="0">
                          <a:solidFill>
                            <a:schemeClr val="tx1"/>
                          </a:solidFill>
                          <a:latin typeface="Calibri" pitchFamily="34" charset="0"/>
                          <a:ea typeface="+mn-ea"/>
                          <a:cs typeface="+mn-cs"/>
                        </a:rPr>
                        <a:t>4-5 components</a:t>
                      </a:r>
                    </a:p>
                  </a:txBody>
                  <a:tcPr>
                    <a:solidFill>
                      <a:schemeClr val="bg1">
                        <a:lumMod val="95000"/>
                      </a:schemeClr>
                    </a:solidFill>
                  </a:tcPr>
                </a:tc>
                <a:extLst>
                  <a:ext uri="{0D108BD9-81ED-4DB2-BD59-A6C34878D82A}">
                    <a16:rowId xmlns:a16="http://schemas.microsoft.com/office/drawing/2014/main" val="10003"/>
                  </a:ext>
                </a:extLst>
              </a:tr>
              <a:tr h="599688">
                <a:tc>
                  <a:txBody>
                    <a:bodyPr/>
                    <a:lstStyle/>
                    <a:p>
                      <a:pPr lvl="1"/>
                      <a:endParaRPr lang="en-US" sz="1200" dirty="0">
                        <a:solidFill>
                          <a:schemeClr val="tx1"/>
                        </a:solidFill>
                        <a:latin typeface="Calibri" pitchFamily="34" charset="0"/>
                      </a:endParaRPr>
                    </a:p>
                  </a:txBody>
                  <a:tcPr>
                    <a:solidFill>
                      <a:schemeClr val="bg1">
                        <a:lumMod val="85000"/>
                      </a:schemeClr>
                    </a:solidFill>
                  </a:tcPr>
                </a:tc>
                <a:tc>
                  <a:txBody>
                    <a:bodyPr/>
                    <a:lstStyle/>
                    <a:p>
                      <a:r>
                        <a:rPr lang="en-US" sz="1400" b="1" dirty="0">
                          <a:solidFill>
                            <a:schemeClr val="tx1"/>
                          </a:solidFill>
                          <a:latin typeface="Calibri" pitchFamily="34" charset="0"/>
                        </a:rPr>
                        <a:t>Healthy</a:t>
                      </a:r>
                      <a:r>
                        <a:rPr lang="en-US" sz="1400" b="1" baseline="0" dirty="0">
                          <a:solidFill>
                            <a:schemeClr val="tx1"/>
                          </a:solidFill>
                          <a:latin typeface="Calibri" pitchFamily="34" charset="0"/>
                        </a:rPr>
                        <a:t> Weight </a:t>
                      </a:r>
                    </a:p>
                    <a:p>
                      <a:pPr lvl="1"/>
                      <a:r>
                        <a:rPr lang="en-US" sz="1200" baseline="0" dirty="0">
                          <a:solidFill>
                            <a:schemeClr val="tx1"/>
                          </a:solidFill>
                          <a:latin typeface="Calibri" pitchFamily="34" charset="0"/>
                        </a:rPr>
                        <a:t>Adults &gt; 20 years of age</a:t>
                      </a:r>
                    </a:p>
                    <a:p>
                      <a:pPr lvl="1"/>
                      <a:r>
                        <a:rPr lang="en-US" sz="1200" baseline="0" dirty="0">
                          <a:solidFill>
                            <a:schemeClr val="tx1"/>
                          </a:solidFill>
                          <a:latin typeface="Calibri" pitchFamily="34" charset="0"/>
                        </a:rPr>
                        <a:t>Children 2-19 years of age</a:t>
                      </a:r>
                      <a:endParaRPr lang="en-US" sz="1200" dirty="0">
                        <a:solidFill>
                          <a:schemeClr val="tx1"/>
                        </a:solidFill>
                        <a:latin typeface="Calibri" pitchFamily="34" charset="0"/>
                      </a:endParaRPr>
                    </a:p>
                  </a:txBody>
                  <a:tcPr>
                    <a:solidFill>
                      <a:schemeClr val="bg1">
                        <a:lumMod val="85000"/>
                      </a:schemeClr>
                    </a:solidFill>
                  </a:tcPr>
                </a:tc>
                <a:tc>
                  <a:txBody>
                    <a:bodyPr/>
                    <a:lstStyle/>
                    <a:p>
                      <a:pPr algn="ctr"/>
                      <a:endParaRPr lang="en-US" sz="1050" dirty="0">
                        <a:solidFill>
                          <a:schemeClr val="tx1"/>
                        </a:solidFill>
                        <a:latin typeface="Calibri" pitchFamily="34" charset="0"/>
                        <a:cs typeface="Times New Roman"/>
                      </a:endParaRPr>
                    </a:p>
                    <a:p>
                      <a:pPr algn="ctr"/>
                      <a:r>
                        <a:rPr lang="en-US" sz="1050" dirty="0">
                          <a:solidFill>
                            <a:schemeClr val="tx1"/>
                          </a:solidFill>
                          <a:latin typeface="Calibri" pitchFamily="34" charset="0"/>
                          <a:cs typeface="Times New Roman"/>
                        </a:rPr>
                        <a:t>≥30 kg/m</a:t>
                      </a:r>
                      <a:r>
                        <a:rPr lang="en-US" sz="1050" baseline="30000" dirty="0">
                          <a:solidFill>
                            <a:schemeClr val="tx1"/>
                          </a:solidFill>
                          <a:latin typeface="Calibri" pitchFamily="34" charset="0"/>
                          <a:cs typeface="Times New Roman"/>
                        </a:rPr>
                        <a:t>2</a:t>
                      </a:r>
                    </a:p>
                    <a:p>
                      <a:pPr algn="ctr"/>
                      <a:r>
                        <a:rPr lang="en-US" sz="1050" baseline="0" dirty="0">
                          <a:solidFill>
                            <a:schemeClr val="tx1"/>
                          </a:solidFill>
                          <a:latin typeface="Calibri" pitchFamily="34" charset="0"/>
                          <a:cs typeface="Times New Roman"/>
                        </a:rPr>
                        <a:t>&gt;95</a:t>
                      </a:r>
                      <a:r>
                        <a:rPr lang="en-US" sz="1050" baseline="30000" dirty="0">
                          <a:solidFill>
                            <a:schemeClr val="tx1"/>
                          </a:solidFill>
                          <a:latin typeface="Calibri" pitchFamily="34" charset="0"/>
                          <a:cs typeface="Times New Roman"/>
                        </a:rPr>
                        <a:t>th</a:t>
                      </a:r>
                      <a:r>
                        <a:rPr lang="en-US" sz="1050" baseline="0" dirty="0">
                          <a:solidFill>
                            <a:schemeClr val="tx1"/>
                          </a:solidFill>
                          <a:latin typeface="Calibri" pitchFamily="34" charset="0"/>
                          <a:cs typeface="Times New Roman"/>
                        </a:rPr>
                        <a:t> percentile</a:t>
                      </a:r>
                      <a:endParaRPr lang="en-US" sz="1050" baseline="0" dirty="0">
                        <a:solidFill>
                          <a:schemeClr val="tx1"/>
                        </a:solidFill>
                        <a:latin typeface="Calibri" pitchFamily="34" charset="0"/>
                      </a:endParaRPr>
                    </a:p>
                  </a:txBody>
                  <a:tcPr>
                    <a:solidFill>
                      <a:schemeClr val="bg1">
                        <a:lumMod val="85000"/>
                      </a:schemeClr>
                    </a:solidFill>
                  </a:tcPr>
                </a:tc>
                <a:tc>
                  <a:txBody>
                    <a:bodyPr/>
                    <a:lstStyle/>
                    <a:p>
                      <a:pPr marL="0" marR="0" algn="ctr" defTabSz="914400" rtl="0" eaLnBrk="1" latinLnBrk="0" hangingPunct="1">
                        <a:spcBef>
                          <a:spcPts val="0"/>
                        </a:spcBef>
                        <a:spcAft>
                          <a:spcPts val="0"/>
                        </a:spcAft>
                      </a:pPr>
                      <a:endParaRPr lang="en-US" sz="1050" kern="1200" dirty="0">
                        <a:solidFill>
                          <a:schemeClr val="tx1"/>
                        </a:solidFill>
                        <a:latin typeface="Calibri" pitchFamily="34" charset="0"/>
                        <a:ea typeface="+mn-ea"/>
                        <a:cs typeface="Times New Roman"/>
                      </a:endParaRPr>
                    </a:p>
                    <a:p>
                      <a:pPr marL="0" marR="0" algn="ctr" defTabSz="914400" rtl="0" eaLnBrk="1" latinLnBrk="0" hangingPunct="1">
                        <a:spcBef>
                          <a:spcPts val="0"/>
                        </a:spcBef>
                        <a:spcAft>
                          <a:spcPts val="0"/>
                        </a:spcAft>
                      </a:pPr>
                      <a:r>
                        <a:rPr lang="en-US" sz="1050" kern="1200" dirty="0">
                          <a:solidFill>
                            <a:schemeClr val="tx1"/>
                          </a:solidFill>
                          <a:latin typeface="Calibri" pitchFamily="34" charset="0"/>
                          <a:ea typeface="+mn-ea"/>
                          <a:cs typeface="Times New Roman"/>
                        </a:rPr>
                        <a:t>25-29.9 kg/m2</a:t>
                      </a:r>
                    </a:p>
                    <a:p>
                      <a:pPr marL="0" marR="0" algn="ctr" defTabSz="914400" rtl="0" eaLnBrk="1" latinLnBrk="0" hangingPunct="1">
                        <a:spcBef>
                          <a:spcPts val="0"/>
                        </a:spcBef>
                        <a:spcAft>
                          <a:spcPts val="0"/>
                        </a:spcAft>
                      </a:pPr>
                      <a:r>
                        <a:rPr lang="en-US" sz="1050" kern="1200" dirty="0">
                          <a:solidFill>
                            <a:schemeClr val="tx1"/>
                          </a:solidFill>
                          <a:latin typeface="Calibri" pitchFamily="34" charset="0"/>
                          <a:ea typeface="+mn-ea"/>
                          <a:cs typeface="Times New Roman"/>
                        </a:rPr>
                        <a:t>85th-95th percentile</a:t>
                      </a:r>
                    </a:p>
                  </a:txBody>
                  <a:tcPr marL="68580" marR="68580" marT="0" marB="0">
                    <a:solidFill>
                      <a:schemeClr val="bg1">
                        <a:lumMod val="85000"/>
                      </a:schemeClr>
                    </a:solidFill>
                  </a:tcPr>
                </a:tc>
                <a:tc>
                  <a:txBody>
                    <a:bodyPr/>
                    <a:lstStyle/>
                    <a:p>
                      <a:pPr algn="ctr"/>
                      <a:endParaRPr lang="en-US" sz="1050" dirty="0">
                        <a:solidFill>
                          <a:schemeClr val="tx1"/>
                        </a:solidFill>
                        <a:latin typeface="Calibri" pitchFamily="34" charset="0"/>
                      </a:endParaRPr>
                    </a:p>
                    <a:p>
                      <a:pPr algn="ctr"/>
                      <a:r>
                        <a:rPr lang="en-US" sz="1050" dirty="0">
                          <a:solidFill>
                            <a:schemeClr val="tx1"/>
                          </a:solidFill>
                          <a:latin typeface="Calibri" pitchFamily="34" charset="0"/>
                        </a:rPr>
                        <a:t>&lt;25 </a:t>
                      </a:r>
                      <a:r>
                        <a:rPr lang="en-US" sz="1050" dirty="0">
                          <a:solidFill>
                            <a:schemeClr val="tx1"/>
                          </a:solidFill>
                          <a:latin typeface="Calibri" pitchFamily="34" charset="0"/>
                          <a:cs typeface="Times New Roman"/>
                        </a:rPr>
                        <a:t>kg/m</a:t>
                      </a:r>
                      <a:r>
                        <a:rPr lang="en-US" sz="1050" baseline="30000" dirty="0">
                          <a:solidFill>
                            <a:schemeClr val="tx1"/>
                          </a:solidFill>
                          <a:latin typeface="Calibri" pitchFamily="34" charset="0"/>
                          <a:cs typeface="Times New Roman"/>
                        </a:rPr>
                        <a:t>2</a:t>
                      </a:r>
                    </a:p>
                    <a:p>
                      <a:pPr algn="ctr"/>
                      <a:r>
                        <a:rPr lang="en-US" sz="1050" baseline="0" dirty="0">
                          <a:solidFill>
                            <a:schemeClr val="tx1"/>
                          </a:solidFill>
                          <a:latin typeface="Calibri" pitchFamily="34" charset="0"/>
                          <a:cs typeface="Times New Roman"/>
                        </a:rPr>
                        <a:t>&lt;85</a:t>
                      </a:r>
                      <a:r>
                        <a:rPr lang="en-US" sz="1050" baseline="30000" dirty="0">
                          <a:solidFill>
                            <a:schemeClr val="tx1"/>
                          </a:solidFill>
                          <a:latin typeface="Calibri" pitchFamily="34" charset="0"/>
                          <a:cs typeface="Times New Roman"/>
                        </a:rPr>
                        <a:t>th</a:t>
                      </a:r>
                      <a:r>
                        <a:rPr lang="en-US" sz="1050" baseline="0" dirty="0">
                          <a:solidFill>
                            <a:schemeClr val="tx1"/>
                          </a:solidFill>
                          <a:latin typeface="Calibri" pitchFamily="34" charset="0"/>
                          <a:cs typeface="Times New Roman"/>
                        </a:rPr>
                        <a:t> percentile</a:t>
                      </a:r>
                      <a:endParaRPr lang="en-US" sz="1050" baseline="0" dirty="0">
                        <a:solidFill>
                          <a:schemeClr val="tx1"/>
                        </a:solidFill>
                        <a:latin typeface="Calibri" pitchFamily="34" charset="0"/>
                      </a:endParaRPr>
                    </a:p>
                  </a:txBody>
                  <a:tcPr>
                    <a:solidFill>
                      <a:schemeClr val="bg1">
                        <a:lumMod val="85000"/>
                      </a:schemeClr>
                    </a:solidFill>
                  </a:tcPr>
                </a:tc>
                <a:extLst>
                  <a:ext uri="{0D108BD9-81ED-4DB2-BD59-A6C34878D82A}">
                    <a16:rowId xmlns:a16="http://schemas.microsoft.com/office/drawing/2014/main" val="10004"/>
                  </a:ext>
                </a:extLst>
              </a:tr>
              <a:tr h="599688">
                <a:tc>
                  <a:txBody>
                    <a:bodyPr/>
                    <a:lstStyle/>
                    <a:p>
                      <a:pPr lvl="1"/>
                      <a:endParaRPr lang="en-US" sz="1200" dirty="0">
                        <a:solidFill>
                          <a:schemeClr val="tx1"/>
                        </a:solidFill>
                        <a:latin typeface="Calibri" pitchFamily="34" charset="0"/>
                      </a:endParaRPr>
                    </a:p>
                  </a:txBody>
                  <a:tcPr>
                    <a:solidFill>
                      <a:schemeClr val="bg1">
                        <a:lumMod val="95000"/>
                      </a:schemeClr>
                    </a:solidFill>
                  </a:tcPr>
                </a:tc>
                <a:tc>
                  <a:txBody>
                    <a:bodyPr/>
                    <a:lstStyle/>
                    <a:p>
                      <a:r>
                        <a:rPr lang="en-US" sz="1400" b="1" dirty="0">
                          <a:solidFill>
                            <a:schemeClr val="tx1"/>
                          </a:solidFill>
                          <a:latin typeface="Calibri" pitchFamily="34" charset="0"/>
                        </a:rPr>
                        <a:t>Blood Glucose</a:t>
                      </a:r>
                    </a:p>
                    <a:p>
                      <a:pPr lvl="1"/>
                      <a:r>
                        <a:rPr lang="en-US" sz="1200" dirty="0">
                          <a:solidFill>
                            <a:schemeClr val="tx1"/>
                          </a:solidFill>
                          <a:latin typeface="Calibri" pitchFamily="34" charset="0"/>
                        </a:rPr>
                        <a:t>Adults</a:t>
                      </a:r>
                      <a:r>
                        <a:rPr lang="en-US" sz="1200" kern="1200" dirty="0">
                          <a:solidFill>
                            <a:schemeClr val="tx1"/>
                          </a:solidFill>
                          <a:latin typeface="Calibri" pitchFamily="34" charset="0"/>
                          <a:ea typeface="+mn-ea"/>
                          <a:cs typeface="+mn-cs"/>
                        </a:rPr>
                        <a:t> &gt;20 years of age</a:t>
                      </a:r>
                    </a:p>
                    <a:p>
                      <a:pPr lvl="1"/>
                      <a:r>
                        <a:rPr lang="en-US" sz="1200" dirty="0">
                          <a:solidFill>
                            <a:schemeClr val="tx1"/>
                          </a:solidFill>
                          <a:latin typeface="Calibri" pitchFamily="34" charset="0"/>
                        </a:rPr>
                        <a:t>Children</a:t>
                      </a:r>
                      <a:r>
                        <a:rPr lang="en-US" sz="1200" baseline="0" dirty="0">
                          <a:solidFill>
                            <a:schemeClr val="tx1"/>
                          </a:solidFill>
                          <a:latin typeface="Calibri" pitchFamily="34" charset="0"/>
                        </a:rPr>
                        <a:t> </a:t>
                      </a:r>
                      <a:r>
                        <a:rPr lang="en-US" sz="1200" kern="1200" dirty="0">
                          <a:solidFill>
                            <a:schemeClr val="tx1"/>
                          </a:solidFill>
                          <a:latin typeface="Calibri" pitchFamily="34" charset="0"/>
                          <a:ea typeface="+mn-ea"/>
                          <a:cs typeface="+mn-cs"/>
                        </a:rPr>
                        <a:t>12-19 years of age</a:t>
                      </a:r>
                      <a:endParaRPr lang="en-US" sz="1200" dirty="0">
                        <a:solidFill>
                          <a:schemeClr val="tx1"/>
                        </a:solidFill>
                        <a:latin typeface="Calibri" pitchFamily="34" charset="0"/>
                      </a:endParaRPr>
                    </a:p>
                  </a:txBody>
                  <a:tcPr>
                    <a:solidFill>
                      <a:schemeClr val="bg1">
                        <a:lumMod val="95000"/>
                      </a:schemeClr>
                    </a:solidFill>
                  </a:tcPr>
                </a:tc>
                <a:tc>
                  <a:txBody>
                    <a:bodyPr/>
                    <a:lstStyle/>
                    <a:p>
                      <a:pPr algn="ctr"/>
                      <a:endParaRPr lang="en-US" sz="1050" kern="1200" baseline="0" dirty="0">
                        <a:solidFill>
                          <a:schemeClr val="tx1"/>
                        </a:solidFill>
                        <a:latin typeface="Calibri" pitchFamily="34" charset="0"/>
                        <a:ea typeface="+mn-ea"/>
                        <a:cs typeface="+mn-cs"/>
                      </a:endParaRPr>
                    </a:p>
                    <a:p>
                      <a:pPr algn="ctr"/>
                      <a:r>
                        <a:rPr lang="en-US" sz="1050" kern="1200" baseline="0" dirty="0">
                          <a:solidFill>
                            <a:schemeClr val="tx1"/>
                          </a:solidFill>
                          <a:latin typeface="Calibri" pitchFamily="34" charset="0"/>
                          <a:ea typeface="+mn-ea"/>
                          <a:cs typeface="+mn-cs"/>
                        </a:rPr>
                        <a:t>126 mg/dL or more</a:t>
                      </a:r>
                    </a:p>
                    <a:p>
                      <a:pPr algn="ctr"/>
                      <a:r>
                        <a:rPr lang="en-US" sz="1050" kern="1200" baseline="0" dirty="0">
                          <a:solidFill>
                            <a:schemeClr val="tx1"/>
                          </a:solidFill>
                          <a:latin typeface="Calibri" pitchFamily="34" charset="0"/>
                          <a:ea typeface="+mn-ea"/>
                          <a:cs typeface="+mn-cs"/>
                        </a:rPr>
                        <a:t>126 mg/dL or more</a:t>
                      </a:r>
                    </a:p>
                  </a:txBody>
                  <a:tcPr>
                    <a:solidFill>
                      <a:schemeClr val="bg1">
                        <a:lumMod val="95000"/>
                      </a:schemeClr>
                    </a:solidFill>
                  </a:tcPr>
                </a:tc>
                <a:tc>
                  <a:txBody>
                    <a:bodyPr/>
                    <a:lstStyle/>
                    <a:p>
                      <a:pPr algn="ctr"/>
                      <a:endParaRPr lang="en-US" sz="1050" kern="1200" baseline="0" dirty="0">
                        <a:solidFill>
                          <a:schemeClr val="tx1"/>
                        </a:solidFill>
                        <a:latin typeface="Calibri" pitchFamily="34" charset="0"/>
                        <a:ea typeface="+mn-ea"/>
                        <a:cs typeface="+mn-cs"/>
                      </a:endParaRPr>
                    </a:p>
                    <a:p>
                      <a:pPr algn="ctr"/>
                      <a:r>
                        <a:rPr lang="en-US" sz="1050" kern="1200" baseline="0" dirty="0">
                          <a:solidFill>
                            <a:schemeClr val="tx1"/>
                          </a:solidFill>
                          <a:latin typeface="Calibri" pitchFamily="34" charset="0"/>
                          <a:ea typeface="+mn-ea"/>
                          <a:cs typeface="+mn-cs"/>
                        </a:rPr>
                        <a:t>100-125 mg/dL or treated to goal</a:t>
                      </a:r>
                    </a:p>
                    <a:p>
                      <a:pPr marL="0" algn="ctr" defTabSz="914400" rtl="0" eaLnBrk="1" latinLnBrk="0" hangingPunct="1"/>
                      <a:r>
                        <a:rPr lang="en-US" sz="1050" kern="1200" baseline="0" dirty="0">
                          <a:solidFill>
                            <a:schemeClr val="tx1"/>
                          </a:solidFill>
                          <a:latin typeface="Calibri" pitchFamily="34" charset="0"/>
                          <a:ea typeface="+mn-ea"/>
                          <a:cs typeface="+mn-cs"/>
                        </a:rPr>
                        <a:t>100-125 mg/dL</a:t>
                      </a: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marL="0" algn="ctr" defTabSz="914400" rtl="0" eaLnBrk="1" latinLnBrk="0" hangingPunct="1"/>
                      <a:r>
                        <a:rPr lang="en-US" sz="1050" kern="1200" baseline="0" dirty="0">
                          <a:solidFill>
                            <a:schemeClr val="tx1"/>
                          </a:solidFill>
                          <a:latin typeface="Calibri" pitchFamily="34" charset="0"/>
                          <a:ea typeface="+mn-ea"/>
                          <a:cs typeface="+mn-cs"/>
                        </a:rPr>
                        <a:t>Less than 100 mg/dL</a:t>
                      </a:r>
                    </a:p>
                    <a:p>
                      <a:pPr marL="0" algn="ctr" defTabSz="914400" rtl="0" eaLnBrk="1" latinLnBrk="0" hangingPunct="1"/>
                      <a:r>
                        <a:rPr lang="en-US" sz="1050" kern="1200" baseline="0" dirty="0">
                          <a:solidFill>
                            <a:schemeClr val="tx1"/>
                          </a:solidFill>
                          <a:latin typeface="Calibri" pitchFamily="34" charset="0"/>
                          <a:ea typeface="+mn-ea"/>
                          <a:cs typeface="+mn-cs"/>
                        </a:rPr>
                        <a:t>Less than 100 mg/dL</a:t>
                      </a:r>
                    </a:p>
                  </a:txBody>
                  <a:tcPr>
                    <a:solidFill>
                      <a:schemeClr val="bg1">
                        <a:lumMod val="95000"/>
                      </a:schemeClr>
                    </a:solidFill>
                  </a:tcPr>
                </a:tc>
                <a:extLst>
                  <a:ext uri="{0D108BD9-81ED-4DB2-BD59-A6C34878D82A}">
                    <a16:rowId xmlns:a16="http://schemas.microsoft.com/office/drawing/2014/main" val="10005"/>
                  </a:ext>
                </a:extLst>
              </a:tr>
              <a:tr h="830509">
                <a:tc>
                  <a:txBody>
                    <a:bodyPr/>
                    <a:lstStyle/>
                    <a:p>
                      <a:pPr lvl="1"/>
                      <a:endParaRPr lang="en-US" sz="1200" dirty="0">
                        <a:solidFill>
                          <a:schemeClr val="tx1"/>
                        </a:solidFill>
                        <a:latin typeface="Calibri" pitchFamily="34" charset="0"/>
                      </a:endParaRPr>
                    </a:p>
                  </a:txBody>
                  <a:tcPr>
                    <a:solidFill>
                      <a:schemeClr val="bg1">
                        <a:lumMod val="85000"/>
                      </a:schemeClr>
                    </a:solidFill>
                  </a:tcPr>
                </a:tc>
                <a:tc>
                  <a:txBody>
                    <a:bodyPr/>
                    <a:lstStyle/>
                    <a:p>
                      <a:r>
                        <a:rPr lang="en-US" sz="1400" b="1" dirty="0">
                          <a:solidFill>
                            <a:schemeClr val="tx1"/>
                          </a:solidFill>
                          <a:latin typeface="Calibri" pitchFamily="34" charset="0"/>
                        </a:rPr>
                        <a:t>Cholesterol</a:t>
                      </a:r>
                    </a:p>
                    <a:p>
                      <a:pPr lvl="1"/>
                      <a:r>
                        <a:rPr lang="en-US" sz="1200" kern="1200" dirty="0">
                          <a:solidFill>
                            <a:schemeClr val="tx1"/>
                          </a:solidFill>
                          <a:latin typeface="Calibri" pitchFamily="34" charset="0"/>
                          <a:ea typeface="+mn-ea"/>
                          <a:cs typeface="+mn-cs"/>
                        </a:rPr>
                        <a:t>Adults &gt;20 years of age</a:t>
                      </a:r>
                    </a:p>
                    <a:p>
                      <a:pPr lvl="1"/>
                      <a:r>
                        <a:rPr lang="en-US" sz="1200" kern="1200" dirty="0">
                          <a:solidFill>
                            <a:schemeClr val="tx1"/>
                          </a:solidFill>
                          <a:latin typeface="Calibri" pitchFamily="34" charset="0"/>
                          <a:ea typeface="+mn-ea"/>
                          <a:cs typeface="+mn-cs"/>
                        </a:rPr>
                        <a:t>Children 6-19 years of age</a:t>
                      </a:r>
                      <a:endParaRPr lang="en-US" sz="1200" dirty="0">
                        <a:solidFill>
                          <a:schemeClr val="tx1"/>
                        </a:solidFill>
                        <a:latin typeface="Calibri" pitchFamily="34" charset="0"/>
                      </a:endParaRPr>
                    </a:p>
                  </a:txBody>
                  <a:tcPr>
                    <a:solidFill>
                      <a:schemeClr val="bg1">
                        <a:lumMod val="85000"/>
                      </a:schemeClr>
                    </a:solidFill>
                  </a:tcPr>
                </a:tc>
                <a:tc>
                  <a:txBody>
                    <a:bodyPr/>
                    <a:lstStyle/>
                    <a:p>
                      <a:pPr algn="ctr"/>
                      <a:endParaRPr lang="en-US" sz="1050" dirty="0">
                        <a:solidFill>
                          <a:schemeClr val="tx1"/>
                        </a:solidFill>
                        <a:latin typeface="Calibri" pitchFamily="34" charset="0"/>
                      </a:endParaRPr>
                    </a:p>
                    <a:p>
                      <a:pPr algn="ctr"/>
                      <a:r>
                        <a:rPr lang="en-US" sz="1050" kern="1200" dirty="0">
                          <a:solidFill>
                            <a:schemeClr val="tx1"/>
                          </a:solidFill>
                          <a:latin typeface="Calibri" pitchFamily="34" charset="0"/>
                          <a:ea typeface="+mn-ea"/>
                          <a:cs typeface="+mn-cs"/>
                        </a:rPr>
                        <a:t>≥240 mg/dL</a:t>
                      </a:r>
                    </a:p>
                    <a:p>
                      <a:pPr algn="ctr"/>
                      <a:r>
                        <a:rPr lang="en-US" sz="1050" kern="1200" dirty="0">
                          <a:solidFill>
                            <a:schemeClr val="tx1"/>
                          </a:solidFill>
                          <a:latin typeface="Calibri" pitchFamily="34" charset="0"/>
                          <a:ea typeface="+mn-ea"/>
                          <a:cs typeface="+mn-cs"/>
                        </a:rPr>
                        <a:t>≥200 mg/dL</a:t>
                      </a:r>
                      <a:endParaRPr lang="en-US" sz="1050" dirty="0">
                        <a:solidFill>
                          <a:schemeClr val="tx1"/>
                        </a:solidFill>
                        <a:latin typeface="Calibri" pitchFamily="34" charset="0"/>
                      </a:endParaRPr>
                    </a:p>
                  </a:txBody>
                  <a:tcPr>
                    <a:solidFill>
                      <a:schemeClr val="bg1">
                        <a:lumMod val="85000"/>
                      </a:schemeClr>
                    </a:solidFill>
                  </a:tcPr>
                </a:tc>
                <a:tc>
                  <a:txBody>
                    <a:bodyPr/>
                    <a:lstStyle/>
                    <a:p>
                      <a:pPr algn="ctr"/>
                      <a:endParaRPr lang="en-US" sz="1050" dirty="0">
                        <a:solidFill>
                          <a:schemeClr val="tx1"/>
                        </a:solidFill>
                        <a:latin typeface="Calibri" pitchFamily="34" charset="0"/>
                      </a:endParaRPr>
                    </a:p>
                    <a:p>
                      <a:pPr marL="0" algn="ctr" defTabSz="914400" rtl="0" eaLnBrk="1" latinLnBrk="0" hangingPunct="1"/>
                      <a:r>
                        <a:rPr lang="en-US" sz="1050" kern="1200" dirty="0">
                          <a:solidFill>
                            <a:schemeClr val="tx1"/>
                          </a:solidFill>
                          <a:latin typeface="Calibri" pitchFamily="34" charset="0"/>
                          <a:ea typeface="+mn-ea"/>
                          <a:cs typeface="+mn-cs"/>
                        </a:rPr>
                        <a:t>200-239 mg/dL or treated to goal</a:t>
                      </a:r>
                    </a:p>
                    <a:p>
                      <a:pPr marL="0" algn="ctr" defTabSz="914400" rtl="0" eaLnBrk="1" latinLnBrk="0" hangingPunct="1"/>
                      <a:r>
                        <a:rPr lang="en-US" sz="1050" kern="1200" dirty="0">
                          <a:solidFill>
                            <a:schemeClr val="tx1"/>
                          </a:solidFill>
                          <a:latin typeface="Calibri" pitchFamily="34" charset="0"/>
                          <a:ea typeface="+mn-ea"/>
                          <a:cs typeface="+mn-cs"/>
                        </a:rPr>
                        <a:t>170-199 mg/dL</a:t>
                      </a:r>
                    </a:p>
                  </a:txBody>
                  <a:tcPr>
                    <a:solidFill>
                      <a:schemeClr val="bg1">
                        <a:lumMod val="85000"/>
                      </a:schemeClr>
                    </a:solidFill>
                  </a:tcPr>
                </a:tc>
                <a:tc>
                  <a:txBody>
                    <a:bodyPr/>
                    <a:lstStyle/>
                    <a:p>
                      <a:pPr algn="ctr"/>
                      <a:endParaRPr lang="en-US" sz="1050" dirty="0">
                        <a:solidFill>
                          <a:schemeClr val="tx1"/>
                        </a:solidFill>
                        <a:latin typeface="Calibri" pitchFamily="34" charset="0"/>
                      </a:endParaRPr>
                    </a:p>
                    <a:p>
                      <a:pPr marL="0" algn="ctr" defTabSz="914400" rtl="0" eaLnBrk="1" latinLnBrk="0" hangingPunct="1"/>
                      <a:r>
                        <a:rPr lang="en-US" sz="1050" kern="1200" dirty="0">
                          <a:solidFill>
                            <a:schemeClr val="tx1"/>
                          </a:solidFill>
                          <a:latin typeface="Calibri" pitchFamily="34" charset="0"/>
                          <a:ea typeface="+mn-ea"/>
                          <a:cs typeface="+mn-cs"/>
                        </a:rPr>
                        <a:t>&lt;170 mg/dL</a:t>
                      </a:r>
                    </a:p>
                  </a:txBody>
                  <a:tcPr>
                    <a:solidFill>
                      <a:schemeClr val="bg1">
                        <a:lumMod val="85000"/>
                      </a:schemeClr>
                    </a:solidFill>
                  </a:tcPr>
                </a:tc>
                <a:extLst>
                  <a:ext uri="{0D108BD9-81ED-4DB2-BD59-A6C34878D82A}">
                    <a16:rowId xmlns:a16="http://schemas.microsoft.com/office/drawing/2014/main" val="10006"/>
                  </a:ext>
                </a:extLst>
              </a:tr>
              <a:tr h="830509">
                <a:tc>
                  <a:txBody>
                    <a:bodyPr/>
                    <a:lstStyle/>
                    <a:p>
                      <a:pPr lvl="1"/>
                      <a:endParaRPr lang="en-US" sz="1200" dirty="0">
                        <a:solidFill>
                          <a:schemeClr val="tx1"/>
                        </a:solidFill>
                        <a:latin typeface="Calibri" pitchFamily="34" charset="0"/>
                      </a:endParaRPr>
                    </a:p>
                  </a:txBody>
                  <a:tcPr>
                    <a:solidFill>
                      <a:schemeClr val="bg1">
                        <a:lumMod val="95000"/>
                      </a:schemeClr>
                    </a:solidFill>
                  </a:tcPr>
                </a:tc>
                <a:tc>
                  <a:txBody>
                    <a:bodyPr/>
                    <a:lstStyle/>
                    <a:p>
                      <a:r>
                        <a:rPr lang="en-US" sz="1400" b="1" dirty="0">
                          <a:solidFill>
                            <a:schemeClr val="tx1"/>
                          </a:solidFill>
                          <a:latin typeface="Calibri" pitchFamily="34" charset="0"/>
                        </a:rPr>
                        <a:t>Blood Pressure</a:t>
                      </a:r>
                    </a:p>
                    <a:p>
                      <a:pPr lvl="1"/>
                      <a:r>
                        <a:rPr lang="en-US" sz="1200" dirty="0">
                          <a:solidFill>
                            <a:schemeClr val="tx1"/>
                          </a:solidFill>
                          <a:latin typeface="Calibri" pitchFamily="34" charset="0"/>
                        </a:rPr>
                        <a:t>Adults</a:t>
                      </a:r>
                      <a:r>
                        <a:rPr lang="en-US" sz="1200" kern="1200" dirty="0">
                          <a:solidFill>
                            <a:schemeClr val="tx1"/>
                          </a:solidFill>
                          <a:latin typeface="Calibri" pitchFamily="34" charset="0"/>
                          <a:ea typeface="+mn-ea"/>
                          <a:cs typeface="+mn-cs"/>
                        </a:rPr>
                        <a:t> &gt;20 years of age</a:t>
                      </a:r>
                    </a:p>
                    <a:p>
                      <a:pPr lvl="1"/>
                      <a:endParaRPr lang="en-US" sz="800" dirty="0">
                        <a:solidFill>
                          <a:schemeClr val="tx1"/>
                        </a:solidFill>
                        <a:latin typeface="Calibri" pitchFamily="34" charset="0"/>
                      </a:endParaRPr>
                    </a:p>
                    <a:p>
                      <a:pPr lvl="1"/>
                      <a:r>
                        <a:rPr lang="en-US" sz="1200" dirty="0">
                          <a:solidFill>
                            <a:schemeClr val="tx1"/>
                          </a:solidFill>
                          <a:latin typeface="Calibri" pitchFamily="34" charset="0"/>
                        </a:rPr>
                        <a:t>Children </a:t>
                      </a:r>
                      <a:r>
                        <a:rPr lang="en-US" sz="1200" kern="1200" dirty="0">
                          <a:solidFill>
                            <a:schemeClr val="tx1"/>
                          </a:solidFill>
                          <a:latin typeface="Calibri" pitchFamily="34" charset="0"/>
                          <a:ea typeface="+mn-ea"/>
                          <a:cs typeface="+mn-cs"/>
                        </a:rPr>
                        <a:t>8-19 years of age</a:t>
                      </a: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marL="0" marR="0" algn="ctr">
                        <a:spcBef>
                          <a:spcPts val="0"/>
                        </a:spcBef>
                        <a:spcAft>
                          <a:spcPts val="0"/>
                        </a:spcAft>
                      </a:pPr>
                      <a:r>
                        <a:rPr lang="en-US" sz="1050" dirty="0">
                          <a:solidFill>
                            <a:schemeClr val="tx1"/>
                          </a:solidFill>
                          <a:latin typeface="Calibri" pitchFamily="34" charset="0"/>
                          <a:ea typeface="Times New Roman"/>
                        </a:rPr>
                        <a:t>SBP ≥140 or DBP ≥90 mm Hg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Calibri"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pitchFamily="34" charset="0"/>
                          <a:ea typeface="Times New Roman"/>
                        </a:rPr>
                        <a:t>&gt;95th percentile</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pitchFamily="34" charset="0"/>
                          <a:ea typeface="Times New Roman"/>
                        </a:rPr>
                        <a:t>SBP120-139 or DBP 80-89 mm Hg or treated to goal</a:t>
                      </a:r>
                    </a:p>
                    <a:p>
                      <a:pPr algn="ctr"/>
                      <a:endParaRPr lang="en-US" sz="1050" dirty="0">
                        <a:solidFill>
                          <a:schemeClr val="tx1"/>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pitchFamily="34" charset="0"/>
                          <a:ea typeface="Times New Roman"/>
                        </a:rPr>
                        <a:t>90th-95th percentile or SBP ≥120 or DBP ≥80 mm Hg</a:t>
                      </a:r>
                    </a:p>
                  </a:txBody>
                  <a:tcPr>
                    <a:solidFill>
                      <a:schemeClr val="bg1">
                        <a:lumMod val="95000"/>
                      </a:schemeClr>
                    </a:solidFill>
                  </a:tcPr>
                </a:tc>
                <a:tc>
                  <a:txBody>
                    <a:bodyPr/>
                    <a:lstStyle/>
                    <a:p>
                      <a:pPr algn="ctr"/>
                      <a:endParaRPr lang="en-US" sz="1050" dirty="0">
                        <a:solidFill>
                          <a:schemeClr val="tx1"/>
                        </a:solidFill>
                        <a:latin typeface="Calibri" pitchFamily="34" charset="0"/>
                      </a:endParaRPr>
                    </a:p>
                    <a:p>
                      <a:pPr algn="ctr"/>
                      <a:r>
                        <a:rPr lang="en-US" sz="1050" kern="1200" dirty="0">
                          <a:solidFill>
                            <a:schemeClr val="tx1"/>
                          </a:solidFill>
                          <a:latin typeface="Calibri" pitchFamily="34" charset="0"/>
                          <a:ea typeface="Times New Roman"/>
                          <a:cs typeface="+mn-cs"/>
                        </a:rPr>
                        <a:t>&lt;120/&lt;80 mm Hg</a:t>
                      </a:r>
                    </a:p>
                    <a:p>
                      <a:pPr algn="ctr"/>
                      <a:endParaRPr lang="en-US" sz="1050" kern="1200" dirty="0">
                        <a:solidFill>
                          <a:schemeClr val="tx1"/>
                        </a:solidFill>
                        <a:latin typeface="Calibri" pitchFamily="34" charset="0"/>
                        <a:ea typeface="Times New Roman"/>
                        <a:cs typeface="+mn-cs"/>
                      </a:endParaRPr>
                    </a:p>
                    <a:p>
                      <a:pPr marL="0" algn="ctr" defTabSz="914400" rtl="0" eaLnBrk="1" latinLnBrk="0" hangingPunct="1"/>
                      <a:r>
                        <a:rPr lang="en-US" sz="1050" kern="1200" dirty="0">
                          <a:solidFill>
                            <a:schemeClr val="tx1"/>
                          </a:solidFill>
                          <a:latin typeface="Calibri" pitchFamily="34" charset="0"/>
                          <a:ea typeface="Times New Roman"/>
                          <a:cs typeface="+mn-cs"/>
                        </a:rPr>
                        <a:t>&lt;90th percentile</a:t>
                      </a:r>
                    </a:p>
                  </a:txBody>
                  <a:tcP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1" name="Curved Down Arrow 10"/>
          <p:cNvSpPr/>
          <p:nvPr/>
        </p:nvSpPr>
        <p:spPr>
          <a:xfrm>
            <a:off x="5562600" y="596900"/>
            <a:ext cx="1981200" cy="381000"/>
          </a:xfrm>
          <a:prstGeom prst="curved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endParaRPr lang="en-US" kern="0" dirty="0">
              <a:solidFill>
                <a:prstClr val="black"/>
              </a:solidFill>
              <a:latin typeface="Calibri"/>
            </a:endParaRPr>
          </a:p>
        </p:txBody>
      </p:sp>
      <p:sp>
        <p:nvSpPr>
          <p:cNvPr id="13" name="Curved Down Arrow 12"/>
          <p:cNvSpPr/>
          <p:nvPr/>
        </p:nvSpPr>
        <p:spPr>
          <a:xfrm>
            <a:off x="7797800" y="622300"/>
            <a:ext cx="2057400" cy="342900"/>
          </a:xfrm>
          <a:prstGeom prst="curved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endParaRPr lang="en-US" kern="0" dirty="0">
              <a:solidFill>
                <a:prstClr val="black"/>
              </a:solidFill>
              <a:latin typeface="Calibri"/>
            </a:endParaRPr>
          </a:p>
        </p:txBody>
      </p:sp>
      <p:sp>
        <p:nvSpPr>
          <p:cNvPr id="2" name="Rectangle 1"/>
          <p:cNvSpPr/>
          <p:nvPr/>
        </p:nvSpPr>
        <p:spPr>
          <a:xfrm>
            <a:off x="1842588" y="152411"/>
            <a:ext cx="7682412" cy="461665"/>
          </a:xfrm>
          <a:prstGeom prst="rect">
            <a:avLst/>
          </a:prstGeom>
        </p:spPr>
        <p:txBody>
          <a:bodyPr wrap="square">
            <a:spAutoFit/>
          </a:bodyPr>
          <a:lstStyle/>
          <a:p>
            <a:pPr>
              <a:defRPr/>
            </a:pPr>
            <a:r>
              <a:rPr lang="en-US" sz="2400" kern="0" dirty="0">
                <a:solidFill>
                  <a:prstClr val="white"/>
                </a:solidFill>
                <a:latin typeface="Calibri"/>
              </a:rPr>
              <a:t>Cardiovascular Health Definitions</a:t>
            </a:r>
          </a:p>
        </p:txBody>
      </p:sp>
      <p:pic>
        <p:nvPicPr>
          <p:cNvPr id="14" name="Picture 2" descr="130 icon">
            <a:hlinkClick r:id="rId3" tooltip="130 ic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4188" y="1378688"/>
            <a:ext cx="533400"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0" descr="http://icons.iconarchive.com/icons/banzaitokyo/medico/64/blood-pressure-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164" y="6131156"/>
            <a:ext cx="523875" cy="52387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4" descr="blood ic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729" y="5264888"/>
            <a:ext cx="535130" cy="53513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7" descr="http://cdn1.iconfinder.com/data/icons/nounproject/512/24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6624" y="2286000"/>
            <a:ext cx="609600" cy="60960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Diabet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0855" y="4549776"/>
            <a:ext cx="556494" cy="556494"/>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8591" y="3845693"/>
            <a:ext cx="581025"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97762" y="12125"/>
            <a:ext cx="6346058" cy="523220"/>
          </a:xfrm>
          <a:prstGeom prst="rect">
            <a:avLst/>
          </a:prstGeom>
          <a:noFill/>
        </p:spPr>
        <p:txBody>
          <a:bodyPr wrap="none" rtlCol="0">
            <a:spAutoFit/>
          </a:bodyPr>
          <a:lstStyle/>
          <a:p>
            <a:pPr>
              <a:defRPr/>
            </a:pPr>
            <a:r>
              <a:rPr lang="en-US" sz="2800" kern="0" dirty="0">
                <a:solidFill>
                  <a:srgbClr val="FF0000"/>
                </a:solidFill>
                <a:latin typeface="Century Gothic" pitchFamily="34" charset="0"/>
              </a:rPr>
              <a:t>Cardiovascular Health Status Levels</a:t>
            </a:r>
          </a:p>
        </p:txBody>
      </p:sp>
      <p:pic>
        <p:nvPicPr>
          <p:cNvPr id="20" name="Picture 10" descr="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2436" y="3255297"/>
            <a:ext cx="436441" cy="436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4411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846898" y="242888"/>
            <a:ext cx="7162800" cy="1219200"/>
          </a:xfrm>
        </p:spPr>
        <p:txBody>
          <a:bodyPr vert="horz" lIns="182880" tIns="45720" rIns="91440" bIns="45720" rtlCol="0" anchor="b">
            <a:normAutofit/>
          </a:bodyPr>
          <a:lstStyle/>
          <a:p>
            <a:pPr eaLnBrk="1" hangingPunct="1"/>
            <a:r>
              <a:rPr lang="en-US" altLang="en-US" sz="2000" dirty="0">
                <a:solidFill>
                  <a:schemeClr val="tx1"/>
                </a:solidFill>
                <a:latin typeface="Century Gothic" panose="020B0502020202020204" pitchFamily="34" charset="0"/>
                <a:ea typeface="ＭＳ Ｐゴシック" panose="020B0600070205080204" pitchFamily="34" charset="-128"/>
              </a:rPr>
              <a:t>The Preventable Causes of Death in the United States:</a:t>
            </a:r>
            <a:br>
              <a:rPr lang="en-US" altLang="en-US" sz="2000" dirty="0">
                <a:solidFill>
                  <a:schemeClr val="tx1"/>
                </a:solidFill>
                <a:latin typeface="Century Gothic" panose="020B0502020202020204" pitchFamily="34" charset="0"/>
                <a:ea typeface="ＭＳ Ｐゴシック" panose="020B0600070205080204" pitchFamily="34" charset="-128"/>
              </a:rPr>
            </a:br>
            <a:r>
              <a:rPr lang="en-US" altLang="en-US" sz="2000" dirty="0">
                <a:solidFill>
                  <a:schemeClr val="tx1"/>
                </a:solidFill>
                <a:latin typeface="Century Gothic" panose="020B0502020202020204" pitchFamily="34" charset="0"/>
                <a:ea typeface="ＭＳ Ｐゴシック" panose="020B0600070205080204" pitchFamily="34" charset="-128"/>
              </a:rPr>
              <a:t>Comparative Risk Assessment of Dietary, Lifestyle, </a:t>
            </a:r>
            <a:br>
              <a:rPr lang="en-US" altLang="en-US" sz="2000" dirty="0">
                <a:solidFill>
                  <a:schemeClr val="tx1"/>
                </a:solidFill>
                <a:latin typeface="Century Gothic" panose="020B0502020202020204" pitchFamily="34" charset="0"/>
                <a:ea typeface="ＭＳ Ｐゴシック" panose="020B0600070205080204" pitchFamily="34" charset="-128"/>
              </a:rPr>
            </a:br>
            <a:r>
              <a:rPr lang="en-US" altLang="en-US" sz="2000" dirty="0">
                <a:solidFill>
                  <a:schemeClr val="tx1"/>
                </a:solidFill>
                <a:latin typeface="Century Gothic" panose="020B0502020202020204" pitchFamily="34" charset="0"/>
                <a:ea typeface="ＭＳ Ｐゴシック" panose="020B0600070205080204" pitchFamily="34" charset="-128"/>
              </a:rPr>
              <a:t>and Metabolic Risk Factors (Danaei,2009)</a:t>
            </a: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p:txBody>
      </p:sp>
      <p:sp>
        <p:nvSpPr>
          <p:cNvPr id="45059" name="AutoShape 3"/>
          <p:cNvSpPr>
            <a:spLocks noChangeAspect="1" noChangeArrowheads="1" noTextEdit="1"/>
          </p:cNvSpPr>
          <p:nvPr/>
        </p:nvSpPr>
        <p:spPr bwMode="auto">
          <a:xfrm>
            <a:off x="2909888" y="1306514"/>
            <a:ext cx="7758112"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t="6415"/>
          <a:stretch>
            <a:fillRect/>
          </a:stretch>
        </p:blipFill>
        <p:spPr bwMode="auto">
          <a:xfrm>
            <a:off x="1075077" y="1656796"/>
            <a:ext cx="8933318" cy="447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2362200" y="1287464"/>
            <a:ext cx="6972300" cy="369332"/>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a:defRPr/>
            </a:pPr>
            <a:r>
              <a:rPr lang="en-US" dirty="0">
                <a:solidFill>
                  <a:srgbClr val="000000"/>
                </a:solidFill>
                <a:latin typeface="Arial" charset="0"/>
                <a:ea typeface="ＭＳ Ｐゴシック"/>
                <a:cs typeface="ＭＳ Ｐゴシック"/>
              </a:rPr>
              <a:t>Deaths attributable to individual risk (thousands) in both sexes</a:t>
            </a:r>
          </a:p>
        </p:txBody>
      </p:sp>
      <p:cxnSp>
        <p:nvCxnSpPr>
          <p:cNvPr id="6" name="Straight Connector 5"/>
          <p:cNvCxnSpPr/>
          <p:nvPr/>
        </p:nvCxnSpPr>
        <p:spPr bwMode="auto">
          <a:xfrm>
            <a:off x="2362200" y="4389782"/>
            <a:ext cx="5257800"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012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asted-image.pdf"/>
          <p:cNvPicPr>
            <a:picLocks/>
          </p:cNvPicPr>
          <p:nvPr/>
        </p:nvPicPr>
        <p:blipFill rotWithShape="1">
          <a:blip r:embed="rId3">
            <a:extLst/>
          </a:blip>
          <a:srcRect l="2105" r="1957"/>
          <a:stretch/>
        </p:blipFill>
        <p:spPr>
          <a:xfrm>
            <a:off x="0" y="0"/>
            <a:ext cx="12211050" cy="6867947"/>
          </a:xfrm>
          <a:prstGeom prst="rect">
            <a:avLst/>
          </a:prstGeom>
          <a:ln w="12700">
            <a:miter lim="400000"/>
          </a:ln>
        </p:spPr>
      </p:pic>
      <p:sp>
        <p:nvSpPr>
          <p:cNvPr id="6" name="Rectangle: Rounded Corners 5"/>
          <p:cNvSpPr/>
          <p:nvPr/>
        </p:nvSpPr>
        <p:spPr>
          <a:xfrm>
            <a:off x="3113653" y="269691"/>
            <a:ext cx="6062804" cy="1528072"/>
          </a:xfrm>
          <a:custGeom>
            <a:avLst/>
            <a:gdLst>
              <a:gd name="connsiteX0" fmla="*/ 0 w 5976257"/>
              <a:gd name="connsiteY0" fmla="*/ 298450 h 1790667"/>
              <a:gd name="connsiteX1" fmla="*/ 298450 w 5976257"/>
              <a:gd name="connsiteY1" fmla="*/ 0 h 1790667"/>
              <a:gd name="connsiteX2" fmla="*/ 5677807 w 5976257"/>
              <a:gd name="connsiteY2" fmla="*/ 0 h 1790667"/>
              <a:gd name="connsiteX3" fmla="*/ 5976257 w 5976257"/>
              <a:gd name="connsiteY3" fmla="*/ 298450 h 1790667"/>
              <a:gd name="connsiteX4" fmla="*/ 5976257 w 5976257"/>
              <a:gd name="connsiteY4" fmla="*/ 1492217 h 1790667"/>
              <a:gd name="connsiteX5" fmla="*/ 5677807 w 5976257"/>
              <a:gd name="connsiteY5" fmla="*/ 1790667 h 1790667"/>
              <a:gd name="connsiteX6" fmla="*/ 298450 w 5976257"/>
              <a:gd name="connsiteY6" fmla="*/ 1790667 h 1790667"/>
              <a:gd name="connsiteX7" fmla="*/ 0 w 5976257"/>
              <a:gd name="connsiteY7" fmla="*/ 1492217 h 1790667"/>
              <a:gd name="connsiteX8" fmla="*/ 0 w 5976257"/>
              <a:gd name="connsiteY8" fmla="*/ 298450 h 1790667"/>
              <a:gd name="connsiteX0" fmla="*/ 0 w 5980001"/>
              <a:gd name="connsiteY0" fmla="*/ 298450 h 1790667"/>
              <a:gd name="connsiteX1" fmla="*/ 298450 w 5980001"/>
              <a:gd name="connsiteY1" fmla="*/ 0 h 1790667"/>
              <a:gd name="connsiteX2" fmla="*/ 5677807 w 5980001"/>
              <a:gd name="connsiteY2" fmla="*/ 0 h 1790667"/>
              <a:gd name="connsiteX3" fmla="*/ 5976257 w 5980001"/>
              <a:gd name="connsiteY3" fmla="*/ 298450 h 1790667"/>
              <a:gd name="connsiteX4" fmla="*/ 5976257 w 5980001"/>
              <a:gd name="connsiteY4" fmla="*/ 1492217 h 1790667"/>
              <a:gd name="connsiteX5" fmla="*/ 5849257 w 5980001"/>
              <a:gd name="connsiteY5" fmla="*/ 1200117 h 1790667"/>
              <a:gd name="connsiteX6" fmla="*/ 298450 w 5980001"/>
              <a:gd name="connsiteY6" fmla="*/ 1790667 h 1790667"/>
              <a:gd name="connsiteX7" fmla="*/ 0 w 5980001"/>
              <a:gd name="connsiteY7" fmla="*/ 1492217 h 1790667"/>
              <a:gd name="connsiteX8" fmla="*/ 0 w 5980001"/>
              <a:gd name="connsiteY8" fmla="*/ 298450 h 1790667"/>
              <a:gd name="connsiteX0" fmla="*/ 3744 w 5983745"/>
              <a:gd name="connsiteY0" fmla="*/ 298450 h 1528072"/>
              <a:gd name="connsiteX1" fmla="*/ 302194 w 5983745"/>
              <a:gd name="connsiteY1" fmla="*/ 0 h 1528072"/>
              <a:gd name="connsiteX2" fmla="*/ 5681551 w 5983745"/>
              <a:gd name="connsiteY2" fmla="*/ 0 h 1528072"/>
              <a:gd name="connsiteX3" fmla="*/ 5980001 w 5983745"/>
              <a:gd name="connsiteY3" fmla="*/ 298450 h 1528072"/>
              <a:gd name="connsiteX4" fmla="*/ 5980001 w 5983745"/>
              <a:gd name="connsiteY4" fmla="*/ 1492217 h 1528072"/>
              <a:gd name="connsiteX5" fmla="*/ 5853001 w 5983745"/>
              <a:gd name="connsiteY5" fmla="*/ 1200117 h 1528072"/>
              <a:gd name="connsiteX6" fmla="*/ 130744 w 5983745"/>
              <a:gd name="connsiteY6" fmla="*/ 1200117 h 1528072"/>
              <a:gd name="connsiteX7" fmla="*/ 3744 w 5983745"/>
              <a:gd name="connsiteY7" fmla="*/ 1492217 h 1528072"/>
              <a:gd name="connsiteX8" fmla="*/ 3744 w 5983745"/>
              <a:gd name="connsiteY8" fmla="*/ 298450 h 1528072"/>
              <a:gd name="connsiteX0" fmla="*/ 3744 w 6062804"/>
              <a:gd name="connsiteY0" fmla="*/ 298450 h 1528072"/>
              <a:gd name="connsiteX1" fmla="*/ 302194 w 6062804"/>
              <a:gd name="connsiteY1" fmla="*/ 0 h 1528072"/>
              <a:gd name="connsiteX2" fmla="*/ 5681551 w 6062804"/>
              <a:gd name="connsiteY2" fmla="*/ 0 h 1528072"/>
              <a:gd name="connsiteX3" fmla="*/ 5980001 w 6062804"/>
              <a:gd name="connsiteY3" fmla="*/ 298450 h 1528072"/>
              <a:gd name="connsiteX4" fmla="*/ 5980001 w 6062804"/>
              <a:gd name="connsiteY4" fmla="*/ 1492217 h 1528072"/>
              <a:gd name="connsiteX5" fmla="*/ 5992701 w 6062804"/>
              <a:gd name="connsiteY5" fmla="*/ 1200117 h 1528072"/>
              <a:gd name="connsiteX6" fmla="*/ 130744 w 6062804"/>
              <a:gd name="connsiteY6" fmla="*/ 1200117 h 1528072"/>
              <a:gd name="connsiteX7" fmla="*/ 3744 w 6062804"/>
              <a:gd name="connsiteY7" fmla="*/ 1492217 h 1528072"/>
              <a:gd name="connsiteX8" fmla="*/ 3744 w 6062804"/>
              <a:gd name="connsiteY8" fmla="*/ 298450 h 15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2804" h="1528072">
                <a:moveTo>
                  <a:pt x="3744" y="298450"/>
                </a:moveTo>
                <a:cubicBezTo>
                  <a:pt x="3744" y="133621"/>
                  <a:pt x="137365" y="0"/>
                  <a:pt x="302194" y="0"/>
                </a:cubicBezTo>
                <a:lnTo>
                  <a:pt x="5681551" y="0"/>
                </a:lnTo>
                <a:cubicBezTo>
                  <a:pt x="5846380" y="0"/>
                  <a:pt x="5980001" y="133621"/>
                  <a:pt x="5980001" y="298450"/>
                </a:cubicBezTo>
                <a:lnTo>
                  <a:pt x="5980001" y="1492217"/>
                </a:lnTo>
                <a:cubicBezTo>
                  <a:pt x="5980001" y="1657046"/>
                  <a:pt x="6157530" y="1200117"/>
                  <a:pt x="5992701" y="1200117"/>
                </a:cubicBezTo>
                <a:lnTo>
                  <a:pt x="130744" y="1200117"/>
                </a:lnTo>
                <a:cubicBezTo>
                  <a:pt x="-34085" y="1200117"/>
                  <a:pt x="3744" y="1657046"/>
                  <a:pt x="3744" y="1492217"/>
                </a:cubicBezTo>
                <a:lnTo>
                  <a:pt x="3744" y="298450"/>
                </a:lnTo>
                <a:close/>
              </a:path>
            </a:pathLst>
          </a:cu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 name="Slide Number Placeholder 1"/>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0" cap="none" spc="0" normalizeH="0" baseline="0" noProof="0" smtClean="0">
                <a:ln>
                  <a:noFill/>
                </a:ln>
                <a:solidFill>
                  <a:srgbClr val="888888"/>
                </a:solidFill>
                <a:effectLst/>
                <a:uLnTx/>
                <a:uFillTx/>
                <a:latin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200" b="0" i="0" u="none" strike="noStrike" kern="0" cap="none" spc="0" normalizeH="0" baseline="0" noProof="0" dirty="0">
              <a:ln>
                <a:noFill/>
              </a:ln>
              <a:solidFill>
                <a:srgbClr val="888888"/>
              </a:solidFill>
              <a:effectLst/>
              <a:uLnTx/>
              <a:uFillTx/>
              <a:latin typeface="Calibri"/>
              <a:sym typeface="Calibri"/>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665" t="19279" r="65970" b="76719"/>
          <a:stretch/>
        </p:blipFill>
        <p:spPr>
          <a:xfrm>
            <a:off x="4251093" y="357315"/>
            <a:ext cx="3689813" cy="1151692"/>
          </a:xfrm>
          <a:prstGeom prst="rect">
            <a:avLst/>
          </a:prstGeom>
        </p:spPr>
      </p:pic>
      <p:cxnSp>
        <p:nvCxnSpPr>
          <p:cNvPr id="8" name="Straight Connector 7"/>
          <p:cNvCxnSpPr/>
          <p:nvPr/>
        </p:nvCxnSpPr>
        <p:spPr>
          <a:xfrm>
            <a:off x="0" y="1509007"/>
            <a:ext cx="12192000" cy="0"/>
          </a:xfrm>
          <a:prstGeom prst="line">
            <a:avLst/>
          </a:prstGeom>
          <a:noFill/>
          <a:ln w="76200" cap="flat">
            <a:solidFill>
              <a:srgbClr val="375D74"/>
            </a:solidFill>
            <a:prstDash val="solid"/>
            <a:round/>
          </a:ln>
          <a:effectLst/>
          <a:sp3d/>
        </p:spPr>
        <p:style>
          <a:lnRef idx="0">
            <a:scrgbClr r="0" g="0" b="0"/>
          </a:lnRef>
          <a:fillRef idx="0">
            <a:scrgbClr r="0" g="0" b="0"/>
          </a:fillRef>
          <a:effectRef idx="0">
            <a:scrgbClr r="0" g="0" b="0"/>
          </a:effectRef>
          <a:fontRef idx="none"/>
        </p:style>
      </p:cxnSp>
      <p:graphicFrame>
        <p:nvGraphicFramePr>
          <p:cNvPr id="4" name="Diagram 3"/>
          <p:cNvGraphicFramePr/>
          <p:nvPr>
            <p:extLst>
              <p:ext uri="{D42A27DB-BD31-4B8C-83A1-F6EECF244321}">
                <p14:modId xmlns:p14="http://schemas.microsoft.com/office/powerpoint/2010/main" val="1631322240"/>
              </p:ext>
            </p:extLst>
          </p:nvPr>
        </p:nvGraphicFramePr>
        <p:xfrm>
          <a:off x="339213" y="1596631"/>
          <a:ext cx="11680721" cy="55175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1682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http://targetbp.org/</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1230811" y="1444625"/>
            <a:ext cx="9730378" cy="4351338"/>
          </a:xfrm>
          <a:prstGeom prst="rect">
            <a:avLst/>
          </a:prstGeom>
        </p:spPr>
      </p:pic>
      <p:pic>
        <p:nvPicPr>
          <p:cNvPr id="5" name="Picture 4"/>
          <p:cNvPicPr>
            <a:picLocks noChangeAspect="1"/>
          </p:cNvPicPr>
          <p:nvPr/>
        </p:nvPicPr>
        <p:blipFill>
          <a:blip r:embed="rId4"/>
          <a:stretch>
            <a:fillRect/>
          </a:stretch>
        </p:blipFill>
        <p:spPr>
          <a:xfrm>
            <a:off x="233362" y="5964237"/>
            <a:ext cx="6124575" cy="695325"/>
          </a:xfrm>
          <a:prstGeom prst="rect">
            <a:avLst/>
          </a:prstGeom>
        </p:spPr>
      </p:pic>
    </p:spTree>
    <p:extLst>
      <p:ext uri="{BB962C8B-B14F-4D97-AF65-F5344CB8AC3E}">
        <p14:creationId xmlns:p14="http://schemas.microsoft.com/office/powerpoint/2010/main" val="248583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A45D-9684-4A61-A11E-CE09FFC08DBF}"/>
              </a:ext>
            </a:extLst>
          </p:cNvPr>
          <p:cNvSpPr>
            <a:spLocks noGrp="1"/>
          </p:cNvSpPr>
          <p:nvPr>
            <p:ph type="title"/>
          </p:nvPr>
        </p:nvSpPr>
        <p:spPr>
          <a:xfrm>
            <a:off x="1097280" y="286605"/>
            <a:ext cx="10058400" cy="1409673"/>
          </a:xfrm>
        </p:spPr>
        <p:txBody>
          <a:bodyPr/>
          <a:lstStyle/>
          <a:p>
            <a:r>
              <a:rPr lang="en-US" dirty="0">
                <a:hlinkClick r:id="rId2"/>
              </a:rPr>
              <a:t>Check. Change. Control. Cholesterol</a:t>
            </a:r>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986A6D00-6137-45BA-A1D3-25070F7702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4349" y="1846263"/>
            <a:ext cx="6883628" cy="4022725"/>
          </a:xfrm>
        </p:spPr>
      </p:pic>
    </p:spTree>
    <p:extLst>
      <p:ext uri="{BB962C8B-B14F-4D97-AF65-F5344CB8AC3E}">
        <p14:creationId xmlns:p14="http://schemas.microsoft.com/office/powerpoint/2010/main" val="2129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219" y="801775"/>
            <a:ext cx="5579164" cy="6056225"/>
          </a:xfrm>
          <a:prstGeom prst="rect">
            <a:avLst/>
          </a:prstGeom>
        </p:spPr>
      </p:pic>
      <p:sp>
        <p:nvSpPr>
          <p:cNvPr id="2" name="Title 1"/>
          <p:cNvSpPr>
            <a:spLocks noGrp="1"/>
          </p:cNvSpPr>
          <p:nvPr>
            <p:ph type="ctrTitle"/>
          </p:nvPr>
        </p:nvSpPr>
        <p:spPr/>
        <p:txBody>
          <a:bodyPr/>
          <a:lstStyle/>
          <a:p>
            <a:r>
              <a:rPr lang="en-US" dirty="0">
                <a:solidFill>
                  <a:schemeClr val="tx1"/>
                </a:solidFill>
                <a:latin typeface="Century Gothic" panose="020B0502020202020204" pitchFamily="34" charset="0"/>
              </a:rPr>
              <a:t>RWJF County Health Rankings Model</a:t>
            </a:r>
          </a:p>
        </p:txBody>
      </p:sp>
      <p:sp>
        <p:nvSpPr>
          <p:cNvPr id="5" name="Subtitle 4"/>
          <p:cNvSpPr>
            <a:spLocks noGrp="1"/>
          </p:cNvSpPr>
          <p:nvPr>
            <p:ph type="subTitle" idx="10"/>
          </p:nvPr>
        </p:nvSpPr>
        <p:spPr/>
        <p:txBody>
          <a:bodyPr/>
          <a:lstStyle/>
          <a:p>
            <a:endParaRPr lang="en-US"/>
          </a:p>
        </p:txBody>
      </p:sp>
      <p:sp>
        <p:nvSpPr>
          <p:cNvPr id="7" name="TextBox 6"/>
          <p:cNvSpPr txBox="1"/>
          <p:nvPr/>
        </p:nvSpPr>
        <p:spPr>
          <a:xfrm>
            <a:off x="149087" y="6341978"/>
            <a:ext cx="4419600" cy="400110"/>
          </a:xfrm>
          <a:prstGeom prst="rect">
            <a:avLst/>
          </a:prstGeom>
          <a:noFill/>
        </p:spPr>
        <p:txBody>
          <a:bodyPr wrap="square" rtlCol="0">
            <a:spAutoFit/>
          </a:bodyPr>
          <a:lstStyle/>
          <a:p>
            <a:pPr eaLnBrk="0" fontAlgn="base" hangingPunct="0">
              <a:spcBef>
                <a:spcPct val="0"/>
              </a:spcBef>
              <a:spcAft>
                <a:spcPct val="0"/>
              </a:spcAft>
            </a:pPr>
            <a:r>
              <a:rPr lang="en-US" sz="2000" b="1" dirty="0">
                <a:solidFill>
                  <a:srgbClr val="000000"/>
                </a:solidFill>
                <a:latin typeface="Times New Roman" pitchFamily="18" charset="0"/>
              </a:rPr>
              <a:t>http://www.countyhealthrankings.org/</a:t>
            </a:r>
          </a:p>
        </p:txBody>
      </p:sp>
    </p:spTree>
    <p:extLst>
      <p:ext uri="{BB962C8B-B14F-4D97-AF65-F5344CB8AC3E}">
        <p14:creationId xmlns:p14="http://schemas.microsoft.com/office/powerpoint/2010/main" val="4293291929"/>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1ECE-9A5B-4C22-923C-126C75AEE9A2}"/>
              </a:ext>
            </a:extLst>
          </p:cNvPr>
          <p:cNvSpPr>
            <a:spLocks noGrp="1"/>
          </p:cNvSpPr>
          <p:nvPr>
            <p:ph type="title"/>
          </p:nvPr>
        </p:nvSpPr>
        <p:spPr>
          <a:xfrm>
            <a:off x="322469" y="258417"/>
            <a:ext cx="10058400" cy="685800"/>
          </a:xfrm>
        </p:spPr>
        <p:txBody>
          <a:bodyPr/>
          <a:lstStyle/>
          <a:p>
            <a:r>
              <a:rPr lang="en-US" dirty="0">
                <a:solidFill>
                  <a:schemeClr val="bg2"/>
                </a:solidFill>
              </a:rPr>
              <a:t>Equity</a:t>
            </a:r>
          </a:p>
        </p:txBody>
      </p:sp>
      <p:pic>
        <p:nvPicPr>
          <p:cNvPr id="4" name="Content Placeholder 3">
            <a:extLst>
              <a:ext uri="{FF2B5EF4-FFF2-40B4-BE49-F238E27FC236}">
                <a16:creationId xmlns:a16="http://schemas.microsoft.com/office/drawing/2014/main" id="{32484222-9F96-430E-BA4F-1B69E08DAC18}"/>
              </a:ext>
            </a:extLst>
          </p:cNvPr>
          <p:cNvPicPr>
            <a:picLocks noGrp="1" noChangeAspect="1"/>
          </p:cNvPicPr>
          <p:nvPr>
            <p:ph idx="1"/>
          </p:nvPr>
        </p:nvPicPr>
        <p:blipFill>
          <a:blip r:embed="rId2"/>
          <a:stretch>
            <a:fillRect/>
          </a:stretch>
        </p:blipFill>
        <p:spPr>
          <a:xfrm>
            <a:off x="1117600" y="1913858"/>
            <a:ext cx="8229006" cy="4851377"/>
          </a:xfrm>
          <a:prstGeom prst="rect">
            <a:avLst/>
          </a:prstGeom>
        </p:spPr>
      </p:pic>
    </p:spTree>
    <p:extLst>
      <p:ext uri="{BB962C8B-B14F-4D97-AF65-F5344CB8AC3E}">
        <p14:creationId xmlns:p14="http://schemas.microsoft.com/office/powerpoint/2010/main" val="374568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696464"/>
      </a:dk2>
      <a:lt2>
        <a:srgbClr val="E9E5DC"/>
      </a:lt2>
      <a:accent1>
        <a:srgbClr val="D60000"/>
      </a:accent1>
      <a:accent2>
        <a:srgbClr val="D0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Simple">
  <a:themeElements>
    <a:clrScheme name="Simple">
      <a:dk1>
        <a:srgbClr val="000000"/>
      </a:dk1>
      <a:lt1>
        <a:sysClr val="window" lastClr="FFFFFF"/>
      </a:lt1>
      <a:dk2>
        <a:srgbClr val="E10202"/>
      </a:dk2>
      <a:lt2>
        <a:srgbClr val="FFFFF5"/>
      </a:lt2>
      <a:accent1>
        <a:srgbClr val="E32526"/>
      </a:accent1>
      <a:accent2>
        <a:srgbClr val="F28B20"/>
      </a:accent2>
      <a:accent3>
        <a:srgbClr val="81BE41"/>
      </a:accent3>
      <a:accent4>
        <a:srgbClr val="873594"/>
      </a:accent4>
      <a:accent5>
        <a:srgbClr val="31B0C9"/>
      </a:accent5>
      <a:accent6>
        <a:srgbClr val="4279BD"/>
      </a:accent6>
      <a:hlink>
        <a:srgbClr val="0000FF"/>
      </a:hlink>
      <a:folHlink>
        <a:srgbClr val="81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RHWG - April 17 Call PPT</Template>
  <TotalTime>1369</TotalTime>
  <Words>2184</Words>
  <Application>Microsoft Office PowerPoint</Application>
  <PresentationFormat>Widescreen</PresentationFormat>
  <Paragraphs>273</Paragraphs>
  <Slides>26</Slides>
  <Notes>7</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2" baseType="lpstr">
      <vt:lpstr>ＭＳ Ｐゴシック</vt:lpstr>
      <vt:lpstr>Arial</vt:lpstr>
      <vt:lpstr>Arial Black</vt:lpstr>
      <vt:lpstr>Arial Narrow</vt:lpstr>
      <vt:lpstr>Calibri</vt:lpstr>
      <vt:lpstr>Calibri Light</vt:lpstr>
      <vt:lpstr>Century Gothic</vt:lpstr>
      <vt:lpstr>Freestyle Script</vt:lpstr>
      <vt:lpstr>Helvetica</vt:lpstr>
      <vt:lpstr>Monotype Sorts</vt:lpstr>
      <vt:lpstr>Segoe Print</vt:lpstr>
      <vt:lpstr>Symbol</vt:lpstr>
      <vt:lpstr>Times New Roman</vt:lpstr>
      <vt:lpstr>Retrospect</vt:lpstr>
      <vt:lpstr>Simple</vt:lpstr>
      <vt:lpstr>Chart</vt:lpstr>
      <vt:lpstr>Collaborating to Increase Health and Wellbeing in Rural America</vt:lpstr>
      <vt:lpstr>PowerPoint Presentation</vt:lpstr>
      <vt:lpstr>PowerPoint Presentation</vt:lpstr>
      <vt:lpstr>The Preventable Causes of Death in the United States: Comparative Risk Assessment of Dietary, Lifestyle,  and Metabolic Risk Factors (Danaei,2009) </vt:lpstr>
      <vt:lpstr>PowerPoint Presentation</vt:lpstr>
      <vt:lpstr>http://targetbp.org/ </vt:lpstr>
      <vt:lpstr>Check. Change. Control. Cholesterol</vt:lpstr>
      <vt:lpstr>RWJF County Health Rankings Model</vt:lpstr>
      <vt:lpstr>Equity</vt:lpstr>
      <vt:lpstr>The Picture in Rural America</vt:lpstr>
      <vt:lpstr>The Picture</vt:lpstr>
      <vt:lpstr>Relationship Between Social Factors and Mortality (2000)</vt:lpstr>
      <vt:lpstr>Critical social determinants of health</vt:lpstr>
      <vt:lpstr>PowerPoint Presentation</vt:lpstr>
      <vt:lpstr>Challenges</vt:lpstr>
      <vt:lpstr>PowerPoint Presentation</vt:lpstr>
      <vt:lpstr>Unlocking a Better Future</vt:lpstr>
      <vt:lpstr>PowerPoint Presentation</vt:lpstr>
      <vt:lpstr>CONNECT</vt:lpstr>
      <vt:lpstr>Collaboration in Rural Communities</vt:lpstr>
      <vt:lpstr>PowerPoint Presentation</vt:lpstr>
      <vt:lpstr>Core elements for success</vt:lpstr>
      <vt:lpstr>Collective Impact in Rural America</vt:lpstr>
      <vt:lpstr>Opportunities!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Collaborating to Increase Health and Wellbeing in Rural America</dc:title>
  <dc:creator>Jessica Black</dc:creator>
  <cp:lastModifiedBy>Jessica Black</cp:lastModifiedBy>
  <cp:revision>19</cp:revision>
  <dcterms:created xsi:type="dcterms:W3CDTF">2018-04-24T12:21:39Z</dcterms:created>
  <dcterms:modified xsi:type="dcterms:W3CDTF">2018-04-25T12:06:04Z</dcterms:modified>
</cp:coreProperties>
</file>