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70" r:id="rId3"/>
    <p:sldId id="258" r:id="rId4"/>
    <p:sldId id="257" r:id="rId5"/>
    <p:sldId id="259" r:id="rId6"/>
    <p:sldId id="266" r:id="rId7"/>
    <p:sldId id="267" r:id="rId8"/>
    <p:sldId id="260" r:id="rId9"/>
    <p:sldId id="268" r:id="rId10"/>
    <p:sldId id="261" r:id="rId11"/>
    <p:sldId id="269" r:id="rId12"/>
    <p:sldId id="262" r:id="rId13"/>
    <p:sldId id="272" r:id="rId14"/>
    <p:sldId id="271" r:id="rId15"/>
    <p:sldId id="263" r:id="rId16"/>
    <p:sldId id="264" r:id="rId17"/>
    <p:sldId id="265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8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234819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Still don’t have reference for median income or picture. Don’t know where the last 3 bullets came from.</a:t>
            </a:r>
          </a:p>
        </p:txBody>
      </p:sp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“and supported with diabetes dollars” ???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0" y="6727600"/>
            <a:ext cx="9144000" cy="130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21800"/>
            <a:ext cx="8520524" cy="834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Playfair Display"/>
              <a:buNone/>
              <a:defRPr sz="43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Playfair Display"/>
              <a:buNone/>
              <a:defRPr sz="43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524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24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6096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2192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4384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048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6576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2672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8768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Clr>
                <a:schemeClr val="dk2"/>
              </a:buClr>
              <a:buFont typeface="Lato"/>
              <a:buNone/>
              <a:defRPr sz="1900" b="0" i="0" u="none" strike="noStrike" cap="non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90250" y="6241344"/>
            <a:ext cx="548775" cy="5246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gif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s://factfinder.census.gov/faces/tableservices/jsf/pages/productview.xhtml?pid=ACS_14_5YR_S1501&amp;prodType=table" TargetMode="External"/><Relationship Id="rId5" Type="http://schemas.openxmlformats.org/officeDocument/2006/relationships/hyperlink" Target="https://www.tn.gov/education/topic/report-card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ctrTitle"/>
          </p:nvPr>
        </p:nvSpPr>
        <p:spPr>
          <a:xfrm>
            <a:off x="685800" y="19653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Building Capacity </a:t>
            </a:r>
            <a:r>
              <a:rPr lang="en-US" dirty="0" smtClean="0">
                <a:solidFill>
                  <a:schemeClr val="tx1"/>
                </a:solidFill>
              </a:rPr>
              <a:t>for Health Improvement in 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Rural Grundy County, TN</a:t>
            </a:r>
            <a:br>
              <a:rPr lang="en-US" dirty="0">
                <a:solidFill>
                  <a:schemeClr val="tx1"/>
                </a:solidFill>
              </a:rPr>
            </a:br>
            <a:endParaRPr sz="4400" b="0" i="0" u="none" strike="noStrike" cap="none" dirty="0">
              <a:solidFill>
                <a:schemeClr val="tx1"/>
              </a:solidFill>
              <a:sym typeface="Calibri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subTitle" idx="1"/>
          </p:nvPr>
        </p:nvSpPr>
        <p:spPr>
          <a:xfrm>
            <a:off x="1243525" y="4766500"/>
            <a:ext cx="6400799" cy="2091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en-US" dirty="0" smtClean="0"/>
              <a:t>Emily </a:t>
            </a:r>
            <a:r>
              <a:rPr lang="en-US" dirty="0" err="1" smtClean="0"/>
              <a:t>Partin</a:t>
            </a:r>
            <a:r>
              <a:rPr lang="en-US" dirty="0" smtClean="0"/>
              <a:t>, LPC</a:t>
            </a:r>
          </a:p>
          <a:p>
            <a:pPr marL="0" marR="0" lvl="0" indent="0" algn="ctr" rtl="0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en-US" sz="3200" b="0" i="0" u="none" strike="noStrike" cap="none" dirty="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Grundy County Health Council</a:t>
            </a:r>
            <a:endParaRPr sz="3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446944"/>
            <a:ext cx="8229600" cy="60386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800" b="1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Year 2 focus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2540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Exploring the possibility of the Health Council becoming a 501(c)3 </a:t>
            </a:r>
            <a:endParaRPr lang="en-US" sz="2000" b="0" i="0" u="none" strike="noStrike" cap="none" dirty="0" smtClean="0">
              <a:solidFill>
                <a:schemeClr val="dk1"/>
              </a:solidFill>
              <a:sym typeface="Calibri"/>
            </a:endParaRPr>
          </a:p>
          <a:p>
            <a:pPr marL="4826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000" dirty="0"/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implementing our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sym typeface="Calibri"/>
              </a:rPr>
              <a:t>new Health </a:t>
            </a: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Ambassador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sym typeface="Calibri"/>
              </a:rPr>
              <a:t>Program</a:t>
            </a:r>
          </a:p>
          <a:p>
            <a:pPr marL="4826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000" b="0" i="0" u="none" strike="noStrike" cap="none" dirty="0" smtClean="0">
              <a:solidFill>
                <a:schemeClr val="dk1"/>
              </a:solidFill>
              <a:sym typeface="Calibri"/>
            </a:endParaRP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dirty="0" smtClean="0"/>
              <a:t>Develop best practice guidelines for school and community gardens and plan curriculum</a:t>
            </a: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000" dirty="0"/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dirty="0" smtClean="0"/>
              <a:t>Develop best practice guidelines for afterschool physical fitness program and plan curriculum</a:t>
            </a: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000" dirty="0"/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dirty="0" smtClean="0"/>
              <a:t>Manage content for website and social media</a:t>
            </a: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000" dirty="0"/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000" dirty="0" smtClean="0"/>
              <a:t>Promote sustainability</a:t>
            </a:r>
          </a:p>
          <a:p>
            <a:pPr marL="914400" marR="0" lvl="1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sta2016_17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3" y="1116500"/>
            <a:ext cx="7796302" cy="5204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1720" y="505360"/>
            <a:ext cx="2604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1" dirty="0" smtClean="0"/>
              <a:t>Year 3 Cohort</a:t>
            </a:r>
            <a:endParaRPr 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459699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57200" y="312137"/>
            <a:ext cx="8229600" cy="57838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800" b="1" i="1" u="none" strike="noStrike" cap="none" dirty="0">
                <a:solidFill>
                  <a:schemeClr val="dk1"/>
                </a:solidFill>
                <a:sym typeface="Calibri"/>
              </a:rPr>
              <a:t>Year 3 </a:t>
            </a:r>
            <a:r>
              <a:rPr lang="en-US" sz="2800" b="1" i="1" u="none" strike="noStrike" cap="none" dirty="0" smtClean="0">
                <a:solidFill>
                  <a:schemeClr val="dk1"/>
                </a:solidFill>
                <a:sym typeface="Calibri"/>
              </a:rPr>
              <a:t>focu</a:t>
            </a:r>
            <a:r>
              <a:rPr lang="en-US" sz="2800" b="1" i="1" dirty="0" smtClean="0"/>
              <a:t>s</a:t>
            </a:r>
          </a:p>
          <a:p>
            <a: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800" b="1" i="1" dirty="0"/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Continue to explore 501(c)3 possibility and extend/expand Health Ambassador </a:t>
            </a: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</a:t>
            </a:r>
          </a:p>
          <a:p>
            <a:pPr marL="482600" marR="0" lvl="1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4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400" dirty="0" smtClean="0"/>
              <a:t>Expand Run Clubs into more elementary schools (grant with Mountain Goat Trail Alliance)</a:t>
            </a:r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dirty="0"/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400" dirty="0" smtClean="0"/>
              <a:t>Support school gardens</a:t>
            </a:r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dirty="0"/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-US" sz="2400" dirty="0" smtClean="0"/>
              <a:t>Promote sustainability</a:t>
            </a:r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dirty="0" smtClean="0"/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dirty="0" smtClean="0"/>
          </a:p>
          <a:p>
            <a:pPr marL="482600" marR="0" lvl="1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400" dirty="0"/>
          </a:p>
          <a:p>
            <a:pPr marL="482600" marR="0" lvl="1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400" dirty="0" smtClean="0"/>
          </a:p>
          <a:p>
            <a:pPr marL="914400" marR="0" lvl="1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endParaRPr lang="en-US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05 at 10.53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4769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2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zumba2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77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GCHC VISTA program was made possible only because of the generous diabetes grant received in 2012.</a:t>
            </a:r>
          </a:p>
          <a:p>
            <a:pPr marL="342900" marR="0" lvl="0" indent="-3429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lang="en-US" dirty="0"/>
          </a:p>
          <a:p>
            <a:pPr marL="342900" marR="0" lvl="0" indent="-3429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YOU!!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79" descr="grundyco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02225" y="474650"/>
            <a:ext cx="2905125" cy="29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80" descr="Cumberland Plateau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5825" y="3622650"/>
            <a:ext cx="7620000" cy="26479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8"/>
          <p:cNvSpPr txBox="1"/>
          <p:nvPr/>
        </p:nvSpPr>
        <p:spPr>
          <a:xfrm>
            <a:off x="1096112" y="682758"/>
            <a:ext cx="2649000" cy="3047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400" b="0" i="0" u="none" strike="noStrike" cap="none" dirty="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Grundy County, Tennessee is located on the Southernmost part of the Cumberland Plateau as it intersects the </a:t>
            </a:r>
            <a:r>
              <a:rPr lang="en-US" sz="2400" dirty="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2400" b="0" i="0" u="none" strike="noStrike" cap="none" dirty="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tate.</a:t>
            </a:r>
          </a:p>
        </p:txBody>
      </p:sp>
    </p:spTree>
    <p:extLst>
      <p:ext uri="{BB962C8B-B14F-4D97-AF65-F5344CB8AC3E}">
        <p14:creationId xmlns:p14="http://schemas.microsoft.com/office/powerpoint/2010/main" val="4153290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 descr="Screen Shot 2016-09-01 at 6.37.58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3606" y="1164066"/>
            <a:ext cx="4693743" cy="527441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/>
          <p:nvPr/>
        </p:nvSpPr>
        <p:spPr>
          <a:xfrm>
            <a:off x="5575444" y="1164066"/>
            <a:ext cx="3419454" cy="3939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Median Household Income: </a:t>
            </a:r>
            <a:r>
              <a:rPr lang="en-US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$26,856 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($44,621 TN;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$53,482 US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71.1% High School or greater 9.7%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Bachelor’s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degree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 higher (compared to 24.4% in TN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29.3% in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US)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Tracy City Elementary (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pre-K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-8</a:t>
            </a:r>
            <a:r>
              <a:rPr lang="en-US" sz="14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):</a:t>
            </a:r>
          </a:p>
          <a:p>
            <a:pPr marL="742950" marR="0" lvl="1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89% 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economically disadvantaged</a:t>
            </a:r>
          </a:p>
          <a:p>
            <a:pPr marL="742950" marR="0" lvl="1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76.2% of 3-8th grade 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TCE students are reading </a:t>
            </a:r>
            <a:r>
              <a:rPr lang="en-US" sz="14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below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 level; 51.6% in TN</a:t>
            </a:r>
          </a:p>
          <a:p>
            <a:pPr marL="457200" marR="0" lvl="1" indent="0" algn="l" rtl="0">
              <a:spcBef>
                <a:spcPts val="0"/>
              </a:spcBef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Economic performance is among the bottom 10% of all counties in the US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 system is the largest employer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dentist in the county, one optometrist, and 3 primary care providers as well as a FQHC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/>
          <p:nvPr/>
        </p:nvSpPr>
        <p:spPr>
          <a:xfrm>
            <a:off x="628650" y="365125"/>
            <a:ext cx="7886698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8000"/>
              </a:buClr>
              <a:buSzPct val="25000"/>
              <a:buFont typeface="Calibri"/>
              <a:buNone/>
            </a:pPr>
            <a:r>
              <a:rPr lang="en-US" sz="3600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Signs of stress in Grundy? 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5806855" y="5686375"/>
            <a:ext cx="3038849" cy="46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ct val="25000"/>
              <a:buFont typeface="Calibri"/>
              <a:buNone/>
            </a:pPr>
            <a:r>
              <a:rPr lang="en-US" sz="90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United States Census Bureau. (2014). </a:t>
            </a:r>
            <a:r>
              <a:rPr lang="en-US" sz="900" i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Educational attainment: 2010-2014 American Community Survey 5-year estimates</a:t>
            </a:r>
            <a:r>
              <a:rPr lang="en-US" sz="90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Retrieved from </a:t>
            </a:r>
            <a:r>
              <a:rPr lang="en-US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https://factfinder.census.gov/faces/tableservices/jsf/pages/productview.xhtml?pid=ACS_14_5YR_S1501&amp;prodType=table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Tennessee Department of Education. (2014). </a:t>
            </a:r>
            <a:r>
              <a:rPr lang="en-US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Report Card.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Retrieved from </a:t>
            </a:r>
            <a:r>
              <a:rPr lang="en-US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https://www.tn.gov/education/topic/report-card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959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AmeriCorps VISTA 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457200" y="2741290"/>
            <a:ext cx="8229600" cy="35298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Founded in 1965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Became part of AmeriCorps in 1993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Focused on 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combating 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poverty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VISTAs have one year, full-time positions at non-profits or public agencies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Capacity building as opposed to direct service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457200" y="5773421"/>
            <a:ext cx="822960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 taken from http://www.nationalservice.gov/programs/americorps/americorps-vista 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2457642" y="6730160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logo_vista_white_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748" y="1422856"/>
            <a:ext cx="5648226" cy="1873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c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884" y="4300134"/>
            <a:ext cx="3947551" cy="1850373"/>
          </a:xfrm>
          <a:prstGeom prst="rect">
            <a:avLst/>
          </a:prstGeom>
        </p:spPr>
      </p:pic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316865" y="1005621"/>
            <a:ext cx="8229600" cy="455030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</a:pP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Partnership between the South Cumberland Community Fund (SCCF) and Sewanee: The University of the South’s Office of Civic Engagement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2400" dirty="0"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</a:pPr>
            <a:endParaRPr lang="en-US" sz="2400" b="0" i="0" u="none" strike="noStrike" cap="none" dirty="0" smtClean="0">
              <a:solidFill>
                <a:schemeClr val="dk1"/>
              </a:solidFill>
              <a:sym typeface="Calibri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</a:pPr>
            <a:r>
              <a:rPr lang="en-US" sz="2400" b="0" i="0" u="none" strike="noStrike" cap="none" dirty="0" smtClean="0">
                <a:solidFill>
                  <a:schemeClr val="dk1"/>
                </a:solidFill>
                <a:sym typeface="Calibri"/>
              </a:rPr>
              <a:t>The </a:t>
            </a: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SCCF endorses the idea that “one of the best ways to strengthen a community is by strengthening the nonprofit organizations in its area.”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sym typeface="Calibri"/>
            </a:endParaRPr>
          </a:p>
          <a:p>
            <a:pPr marL="742950" marR="0" lvl="1" indent="-285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226154" y="6150507"/>
            <a:ext cx="871561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Quotation from: http://www.southcumberlandcommunityfund.org/capacity-building-program</a:t>
            </a:r>
          </a:p>
        </p:txBody>
      </p:sp>
      <p:pic>
        <p:nvPicPr>
          <p:cNvPr id="3" name="Picture 2" descr="Sewanee_The_University_of_the_South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34" y="4649998"/>
            <a:ext cx="3141660" cy="1346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5621"/>
            <a:ext cx="8229600" cy="4525963"/>
          </a:xfrm>
        </p:spPr>
        <p:txBody>
          <a:bodyPr/>
          <a:lstStyle/>
          <a:p>
            <a:pPr marL="0" lvl="0" indent="0" algn="ctr">
              <a:spcBef>
                <a:spcPts val="400"/>
              </a:spcBef>
              <a:buNone/>
            </a:pPr>
            <a:r>
              <a:rPr lang="en-US" sz="2400" dirty="0"/>
              <a:t>Grundy is in its 3</a:t>
            </a:r>
            <a:r>
              <a:rPr lang="en-US" sz="2400" baseline="30000" dirty="0"/>
              <a:t>rd</a:t>
            </a:r>
            <a:r>
              <a:rPr lang="en-US" sz="2400" dirty="0"/>
              <a:t> year of original VISTA Assignment Descriptions (VADs</a:t>
            </a:r>
            <a:r>
              <a:rPr lang="en-US" sz="2400" dirty="0" smtClean="0"/>
              <a:t>)</a:t>
            </a:r>
          </a:p>
          <a:p>
            <a:pPr marL="203200" lvl="1" indent="0" algn="ctr">
              <a:spcBef>
                <a:spcPts val="640"/>
              </a:spcBef>
              <a:buNone/>
            </a:pPr>
            <a:endParaRPr lang="en-US" sz="2400" dirty="0"/>
          </a:p>
          <a:p>
            <a:pPr marL="203200" lvl="1" indent="0" algn="ctr">
              <a:spcBef>
                <a:spcPts val="640"/>
              </a:spcBef>
              <a:buNone/>
            </a:pPr>
            <a:r>
              <a:rPr lang="en-US" sz="2400" dirty="0" smtClean="0"/>
              <a:t>The goal of the Grundy County Health Council Vista project is to </a:t>
            </a:r>
            <a:r>
              <a:rPr lang="en-US" sz="2400" b="1" i="1" dirty="0" smtClean="0"/>
              <a:t>expand/strengthen </a:t>
            </a:r>
            <a:r>
              <a:rPr lang="en-US" sz="2400" dirty="0" smtClean="0"/>
              <a:t>the Council’s ability to </a:t>
            </a:r>
            <a:r>
              <a:rPr lang="en-US" sz="2400" b="1" i="1" dirty="0" smtClean="0"/>
              <a:t>partner</a:t>
            </a:r>
            <a:r>
              <a:rPr lang="en-US" sz="2400" dirty="0" smtClean="0"/>
              <a:t> with local health care social service agencies, and churches to develop a </a:t>
            </a:r>
            <a:r>
              <a:rPr lang="en-US" sz="2400" b="1" i="1" dirty="0" smtClean="0"/>
              <a:t>community-wide </a:t>
            </a:r>
            <a:r>
              <a:rPr lang="en-US" sz="2400" dirty="0" smtClean="0"/>
              <a:t>health information, education </a:t>
            </a:r>
            <a:r>
              <a:rPr lang="en-US" sz="2400" b="1" i="1" dirty="0" smtClean="0"/>
              <a:t>network</a:t>
            </a:r>
            <a:r>
              <a:rPr lang="en-US" sz="2400" dirty="0" smtClean="0"/>
              <a:t> as a means of </a:t>
            </a:r>
            <a:r>
              <a:rPr lang="en-US" sz="2400" b="1" i="1" dirty="0" smtClean="0"/>
              <a:t>improving the health </a:t>
            </a:r>
            <a:r>
              <a:rPr lang="en-US" sz="2400" dirty="0" smtClean="0"/>
              <a:t>of Grundy County’s low income individuals and families.</a:t>
            </a:r>
          </a:p>
          <a:p>
            <a:pPr marL="203200" lvl="1" indent="0">
              <a:spcBef>
                <a:spcPts val="640"/>
              </a:spcBef>
              <a:buNone/>
            </a:pPr>
            <a:endParaRPr lang="en-US" sz="2400" dirty="0" smtClean="0"/>
          </a:p>
          <a:p>
            <a:pPr marL="742950" lvl="2" indent="-139700" algn="ctr">
              <a:spcBef>
                <a:spcPts val="640"/>
              </a:spcBef>
            </a:pPr>
            <a:endParaRPr lang="en-US" sz="2000" dirty="0" smtClean="0"/>
          </a:p>
          <a:p>
            <a:pPr marL="203200" lvl="1" indent="0" algn="ctr">
              <a:spcBef>
                <a:spcPts val="640"/>
              </a:spcBef>
              <a:buNone/>
            </a:pPr>
            <a:r>
              <a:rPr 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668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scontent-atl1-1.xx.fbcdn.net/hphotos-xfp1/v/t1.0-9/11036297_1606437776234397_4654063959957213809_n.jpg?oh=7a3e0994a2fb554015b0868e571091ae&amp;oe=564E6D6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738" y="1088469"/>
            <a:ext cx="6627995" cy="441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879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449020" y="751103"/>
            <a:ext cx="8018239" cy="63709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Year 1 focus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 a comprehensive Community Resource Manual, including all local churches</a:t>
            </a:r>
          </a:p>
          <a:p>
            <a:pPr marL="914400" lvl="1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○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Identified over 100 Churches, listing address and contact person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with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afterschool fitness programs and community wide 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related programs</a:t>
            </a: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Research, develop, and implement programs for tobacco prevention and cessation in the schools</a:t>
            </a: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 as mentors for the University students placed in afterschool programs</a:t>
            </a: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endParaRPr lang="en-U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Promote sustainability</a:t>
            </a: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spcBef>
                <a:spcPts val="0"/>
              </a:spcBef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572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sta2015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49" y="1013640"/>
            <a:ext cx="7571913" cy="5054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349" y="492402"/>
            <a:ext cx="2630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1" dirty="0" smtClean="0"/>
              <a:t>Year 2 Cohort</a:t>
            </a:r>
            <a:endParaRPr 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2295254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639</Words>
  <Application>Microsoft Macintosh PowerPoint</Application>
  <PresentationFormat>On-screen Show (4:3)</PresentationFormat>
  <Paragraphs>93</Paragraphs>
  <Slides>17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Building Capacity for Health Improvement in  Rural Grundy County, TN </vt:lpstr>
      <vt:lpstr>PowerPoint Presentation</vt:lpstr>
      <vt:lpstr>PowerPoint Presentation</vt:lpstr>
      <vt:lpstr>AmeriCorps VISTA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dt</cp:lastModifiedBy>
  <cp:revision>17</cp:revision>
  <dcterms:modified xsi:type="dcterms:W3CDTF">2016-10-05T15:59:00Z</dcterms:modified>
</cp:coreProperties>
</file>