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4"/>
  </p:notesMasterIdLst>
  <p:sldIdLst>
    <p:sldId id="256" r:id="rId2"/>
    <p:sldId id="257" r:id="rId3"/>
    <p:sldId id="267" r:id="rId4"/>
    <p:sldId id="258" r:id="rId5"/>
    <p:sldId id="259" r:id="rId6"/>
    <p:sldId id="260" r:id="rId7"/>
    <p:sldId id="261" r:id="rId8"/>
    <p:sldId id="262" r:id="rId9"/>
    <p:sldId id="263" r:id="rId10"/>
    <p:sldId id="264" r:id="rId11"/>
    <p:sldId id="265" r:id="rId12"/>
    <p:sldId id="266" r:id="rId13"/>
    <p:sldId id="268" r:id="rId14"/>
    <p:sldId id="269" r:id="rId15"/>
    <p:sldId id="270" r:id="rId16"/>
    <p:sldId id="273" r:id="rId17"/>
    <p:sldId id="275" r:id="rId18"/>
    <p:sldId id="271" r:id="rId19"/>
    <p:sldId id="274" r:id="rId20"/>
    <p:sldId id="276" r:id="rId21"/>
    <p:sldId id="277" r:id="rId22"/>
    <p:sldId id="278"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787" autoAdjust="0"/>
    <p:restoredTop sz="94660"/>
  </p:normalViewPr>
  <p:slideViewPr>
    <p:cSldViewPr snapToGrid="0">
      <p:cViewPr varScale="1">
        <p:scale>
          <a:sx n="74" d="100"/>
          <a:sy n="74" d="100"/>
        </p:scale>
        <p:origin x="28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782A70-F8A6-4807-A24F-5F5FE55C6750}" type="datetimeFigureOut">
              <a:rPr lang="en-US"/>
              <a:pPr/>
              <a:t>9/21/2016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D18BF3-56D2-4BCB-9328-592B22B93745}" type="slidenum">
              <a:rPr lang="en-US"/>
              <a:pPr/>
              <a:t>‹#›</a:t>
            </a:fld>
            <a:endParaRPr lang="en-US"/>
          </a:p>
        </p:txBody>
      </p:sp>
    </p:spTree>
    <p:extLst>
      <p:ext uri="{BB962C8B-B14F-4D97-AF65-F5344CB8AC3E}">
        <p14:creationId xmlns:p14="http://schemas.microsoft.com/office/powerpoint/2010/main" val="315079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D18BF3-56D2-4BCB-9328-592B22B93745}" type="slidenum">
              <a:rPr lang="en-US"/>
              <a:pPr/>
              <a:t>2</a:t>
            </a:fld>
            <a:endParaRPr lang="en-US"/>
          </a:p>
        </p:txBody>
      </p:sp>
    </p:spTree>
    <p:extLst>
      <p:ext uri="{BB962C8B-B14F-4D97-AF65-F5344CB8AC3E}">
        <p14:creationId xmlns:p14="http://schemas.microsoft.com/office/powerpoint/2010/main" val="821758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D18BF3-56D2-4BCB-9328-592B22B93745}" type="slidenum">
              <a:rPr lang="en-US"/>
              <a:pPr/>
              <a:t>4</a:t>
            </a:fld>
            <a:endParaRPr lang="en-US"/>
          </a:p>
        </p:txBody>
      </p:sp>
    </p:spTree>
    <p:extLst>
      <p:ext uri="{BB962C8B-B14F-4D97-AF65-F5344CB8AC3E}">
        <p14:creationId xmlns:p14="http://schemas.microsoft.com/office/powerpoint/2010/main" val="932056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D18BF3-56D2-4BCB-9328-592B22B93745}" type="slidenum">
              <a:rPr lang="en-US"/>
              <a:pPr/>
              <a:t>5</a:t>
            </a:fld>
            <a:endParaRPr lang="en-US"/>
          </a:p>
        </p:txBody>
      </p:sp>
    </p:spTree>
    <p:extLst>
      <p:ext uri="{BB962C8B-B14F-4D97-AF65-F5344CB8AC3E}">
        <p14:creationId xmlns:p14="http://schemas.microsoft.com/office/powerpoint/2010/main" val="3269919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D18BF3-56D2-4BCB-9328-592B22B93745}" type="slidenum">
              <a:rPr lang="en-US"/>
              <a:pPr/>
              <a:t>6</a:t>
            </a:fld>
            <a:endParaRPr lang="en-US"/>
          </a:p>
        </p:txBody>
      </p:sp>
    </p:spTree>
    <p:extLst>
      <p:ext uri="{BB962C8B-B14F-4D97-AF65-F5344CB8AC3E}">
        <p14:creationId xmlns:p14="http://schemas.microsoft.com/office/powerpoint/2010/main" val="712915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D18BF3-56D2-4BCB-9328-592B22B93745}" type="slidenum">
              <a:rPr lang="en-US"/>
              <a:pPr/>
              <a:t>7</a:t>
            </a:fld>
            <a:endParaRPr lang="en-US"/>
          </a:p>
        </p:txBody>
      </p:sp>
    </p:spTree>
    <p:extLst>
      <p:ext uri="{BB962C8B-B14F-4D97-AF65-F5344CB8AC3E}">
        <p14:creationId xmlns:p14="http://schemas.microsoft.com/office/powerpoint/2010/main" val="1886555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D18BF3-56D2-4BCB-9328-592B22B93745}" type="slidenum">
              <a:rPr lang="en-US"/>
              <a:pPr/>
              <a:t>8</a:t>
            </a:fld>
            <a:endParaRPr lang="en-US"/>
          </a:p>
        </p:txBody>
      </p:sp>
    </p:spTree>
    <p:extLst>
      <p:ext uri="{BB962C8B-B14F-4D97-AF65-F5344CB8AC3E}">
        <p14:creationId xmlns:p14="http://schemas.microsoft.com/office/powerpoint/2010/main" val="18865556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pPr/>
              <a:t>9/21/2016</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9/21/2016</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9/21/2016</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9/21/2016</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9/21/2016</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9/21/2016</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9/21/2016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9/21/2016</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jpeg"/><Relationship Id="rId1" Type="http://schemas.openxmlformats.org/officeDocument/2006/relationships/slideLayout" Target="../slideLayouts/slideLayout8.xml"/><Relationship Id="rId6" Type="http://schemas.openxmlformats.org/officeDocument/2006/relationships/image" Target="../media/image19.jpeg"/><Relationship Id="rId5" Type="http://schemas.microsoft.com/office/2007/relationships/hdphoto" Target="../media/hdphoto2.wdp"/><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png"/><Relationship Id="rId1" Type="http://schemas.openxmlformats.org/officeDocument/2006/relationships/slideLayout" Target="../slideLayouts/slideLayout8.xml"/><Relationship Id="rId6" Type="http://schemas.openxmlformats.org/officeDocument/2006/relationships/image" Target="../media/image27.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19.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image" Target="../media/image32.png"/><Relationship Id="rId1" Type="http://schemas.openxmlformats.org/officeDocument/2006/relationships/slideLayout" Target="../slideLayouts/slideLayout8.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8.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s://www.youtube.com/watch?v=kbwJvJfJ8Rg" TargetMode="External"/><Relationship Id="rId1" Type="http://schemas.openxmlformats.org/officeDocument/2006/relationships/slideLayout" Target="../slideLayouts/slideLayout8.xml"/><Relationship Id="rId5" Type="http://schemas.openxmlformats.org/officeDocument/2006/relationships/image" Target="../media/image48.jpeg"/><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ABCAP Wellness</a:t>
            </a:r>
          </a:p>
        </p:txBody>
      </p:sp>
      <p:sp>
        <p:nvSpPr>
          <p:cNvPr id="3" name="Subtitle 2"/>
          <p:cNvSpPr>
            <a:spLocks noGrp="1"/>
          </p:cNvSpPr>
          <p:nvPr>
            <p:ph type="subTitle" idx="1"/>
          </p:nvPr>
        </p:nvSpPr>
        <p:spPr/>
        <p:txBody>
          <a:bodyPr vert="horz" lIns="91440" tIns="45720" rIns="91440" bIns="45720" rtlCol="0" anchor="t">
            <a:normAutofit/>
          </a:bodyPr>
          <a:lstStyle/>
          <a:p>
            <a:r>
              <a:rPr lang="en-US" sz="2400" dirty="0"/>
              <a:t>Making work life better...</a:t>
            </a:r>
          </a:p>
          <a:p>
            <a:endParaRPr lang="en-US" dirty="0"/>
          </a:p>
        </p:txBody>
      </p:sp>
    </p:spTree>
    <p:extLst>
      <p:ext uri="{BB962C8B-B14F-4D97-AF65-F5344CB8AC3E}">
        <p14:creationId xmlns:p14="http://schemas.microsoft.com/office/powerpoint/2010/main" val="34023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ailE\AppData\Local\Microsoft\Windows\Temporary Internet Files\Content.IE5\0F1HH135\51VWW1JQhtL[1].jpg"/>
          <p:cNvPicPr>
            <a:picLocks noChangeAspect="1" noChangeArrowheads="1"/>
          </p:cNvPicPr>
          <p:nvPr/>
        </p:nvPicPr>
        <p:blipFill>
          <a:blip r:embed="rId2"/>
          <a:srcRect/>
          <a:stretch>
            <a:fillRect/>
          </a:stretch>
        </p:blipFill>
        <p:spPr bwMode="auto">
          <a:xfrm>
            <a:off x="473529" y="1832483"/>
            <a:ext cx="4552950" cy="4762500"/>
          </a:xfrm>
          <a:prstGeom prst="rect">
            <a:avLst/>
          </a:prstGeom>
          <a:noFill/>
        </p:spPr>
      </p:pic>
      <p:sp>
        <p:nvSpPr>
          <p:cNvPr id="2" name="Title 1"/>
          <p:cNvSpPr>
            <a:spLocks noGrp="1"/>
          </p:cNvSpPr>
          <p:nvPr>
            <p:ph type="title"/>
          </p:nvPr>
        </p:nvSpPr>
        <p:spPr>
          <a:xfrm>
            <a:off x="685800" y="1524000"/>
            <a:ext cx="4114800" cy="1202871"/>
          </a:xfrm>
        </p:spPr>
        <p:txBody>
          <a:bodyPr/>
          <a:lstStyle/>
          <a:p>
            <a:r>
              <a:rPr lang="en-US" dirty="0" smtClean="0">
                <a:solidFill>
                  <a:srgbClr val="00B050"/>
                </a:solidFill>
              </a:rPr>
              <a:t>Garden Club	</a:t>
            </a:r>
            <a:endParaRPr lang="en-US" dirty="0">
              <a:solidFill>
                <a:srgbClr val="00B050"/>
              </a:solidFill>
            </a:endParaRPr>
          </a:p>
        </p:txBody>
      </p:sp>
      <p:sp>
        <p:nvSpPr>
          <p:cNvPr id="3" name="Content Placeholder 2"/>
          <p:cNvSpPr>
            <a:spLocks noGrp="1"/>
          </p:cNvSpPr>
          <p:nvPr>
            <p:ph idx="1"/>
          </p:nvPr>
        </p:nvSpPr>
        <p:spPr>
          <a:xfrm>
            <a:off x="5253644" y="1097280"/>
            <a:ext cx="6758247" cy="5121404"/>
          </a:xfrm>
        </p:spPr>
        <p:txBody>
          <a:bodyPr/>
          <a:lstStyle/>
          <a:p>
            <a:pPr algn="ctr">
              <a:buNone/>
            </a:pPr>
            <a:r>
              <a:rPr lang="en-US" sz="2800" dirty="0" smtClean="0"/>
              <a:t>Activities include</a:t>
            </a:r>
          </a:p>
          <a:p>
            <a:pPr>
              <a:buNone/>
            </a:pPr>
            <a:endParaRPr lang="en-US" sz="2800" dirty="0" smtClean="0"/>
          </a:p>
          <a:p>
            <a:r>
              <a:rPr lang="en-US" sz="2800" dirty="0" smtClean="0"/>
              <a:t>A greenhouse</a:t>
            </a:r>
          </a:p>
          <a:p>
            <a:r>
              <a:rPr lang="en-US" sz="2800" dirty="0" smtClean="0"/>
              <a:t>Raised Beds</a:t>
            </a:r>
          </a:p>
          <a:p>
            <a:r>
              <a:rPr lang="en-US" sz="2800" dirty="0" smtClean="0"/>
              <a:t>Community Plantings</a:t>
            </a:r>
          </a:p>
          <a:p>
            <a:r>
              <a:rPr lang="en-US" sz="2800" dirty="0" smtClean="0"/>
              <a:t>Recycling and Gardening</a:t>
            </a:r>
          </a:p>
          <a:p>
            <a:r>
              <a:rPr lang="en-US" sz="2800" dirty="0" smtClean="0"/>
              <a:t>Guest Speakers from local resources</a:t>
            </a:r>
          </a:p>
          <a:p>
            <a:endParaRPr lang="en-US" dirty="0" smtClean="0"/>
          </a:p>
        </p:txBody>
      </p:sp>
      <p:sp>
        <p:nvSpPr>
          <p:cNvPr id="4" name="Text Placeholder 3"/>
          <p:cNvSpPr>
            <a:spLocks noGrp="1"/>
          </p:cNvSpPr>
          <p:nvPr>
            <p:ph type="body" sz="half" idx="2"/>
          </p:nvPr>
        </p:nvSpPr>
        <p:spPr/>
        <p:txBody>
          <a:bodyPr/>
          <a:lstStyle/>
          <a:p>
            <a:r>
              <a:rPr lang="en-US" dirty="0" smtClean="0"/>
              <a:t>6 Participants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12271"/>
            <a:ext cx="8610599" cy="1502229"/>
          </a:xfrm>
        </p:spPr>
        <p:txBody>
          <a:bodyPr/>
          <a:lstStyle/>
          <a:p>
            <a:r>
              <a:rPr lang="en-US" dirty="0" smtClean="0"/>
              <a:t>Seasonal Activity challenges</a:t>
            </a:r>
            <a:endParaRPr lang="en-US" dirty="0"/>
          </a:p>
        </p:txBody>
      </p:sp>
      <p:sp>
        <p:nvSpPr>
          <p:cNvPr id="3" name="Text Placeholder 2"/>
          <p:cNvSpPr>
            <a:spLocks noGrp="1"/>
          </p:cNvSpPr>
          <p:nvPr>
            <p:ph type="body" idx="1"/>
          </p:nvPr>
        </p:nvSpPr>
        <p:spPr>
          <a:xfrm>
            <a:off x="327453" y="4197927"/>
            <a:ext cx="3451582" cy="682765"/>
          </a:xfrm>
        </p:spPr>
        <p:txBody>
          <a:bodyPr/>
          <a:lstStyle/>
          <a:p>
            <a:r>
              <a:rPr lang="en-US" dirty="0" smtClean="0"/>
              <a:t>Snowman Challenge</a:t>
            </a:r>
            <a:endParaRPr lang="en-US" dirty="0"/>
          </a:p>
        </p:txBody>
      </p:sp>
      <p:sp>
        <p:nvSpPr>
          <p:cNvPr id="4" name="Text Placeholder 3"/>
          <p:cNvSpPr>
            <a:spLocks noGrp="1"/>
          </p:cNvSpPr>
          <p:nvPr>
            <p:ph type="body" sz="quarter" idx="3"/>
          </p:nvPr>
        </p:nvSpPr>
        <p:spPr>
          <a:xfrm>
            <a:off x="3990109" y="4197927"/>
            <a:ext cx="3448935" cy="682765"/>
          </a:xfrm>
        </p:spPr>
        <p:txBody>
          <a:bodyPr/>
          <a:lstStyle/>
          <a:p>
            <a:r>
              <a:rPr lang="en-US" dirty="0" smtClean="0"/>
              <a:t>Spring into Health</a:t>
            </a:r>
            <a:endParaRPr lang="en-US" dirty="0"/>
          </a:p>
        </p:txBody>
      </p:sp>
      <p:sp>
        <p:nvSpPr>
          <p:cNvPr id="5" name="Text Placeholder 4"/>
          <p:cNvSpPr>
            <a:spLocks noGrp="1"/>
          </p:cNvSpPr>
          <p:nvPr>
            <p:ph type="body" sz="quarter" idx="13"/>
          </p:nvPr>
        </p:nvSpPr>
        <p:spPr>
          <a:xfrm>
            <a:off x="7689273" y="4191000"/>
            <a:ext cx="3816927" cy="682765"/>
          </a:xfrm>
        </p:spPr>
        <p:txBody>
          <a:bodyPr/>
          <a:lstStyle/>
          <a:p>
            <a:r>
              <a:rPr lang="en-US" dirty="0" smtClean="0"/>
              <a:t>Summer Health</a:t>
            </a:r>
            <a:endParaRPr lang="en-US" dirty="0"/>
          </a:p>
        </p:txBody>
      </p:sp>
      <p:sp>
        <p:nvSpPr>
          <p:cNvPr id="7" name="Text Placeholder 6"/>
          <p:cNvSpPr>
            <a:spLocks noGrp="1"/>
          </p:cNvSpPr>
          <p:nvPr>
            <p:ph type="body" sz="half" idx="18"/>
          </p:nvPr>
        </p:nvSpPr>
        <p:spPr/>
        <p:txBody>
          <a:bodyPr>
            <a:normAutofit fontScale="77500" lnSpcReduction="20000"/>
          </a:bodyPr>
          <a:lstStyle/>
          <a:p>
            <a:pPr>
              <a:buFont typeface="Arial" pitchFamily="34" charset="0"/>
              <a:buChar char="•"/>
            </a:pPr>
            <a:r>
              <a:rPr lang="en-US" sz="2600" dirty="0" smtClean="0"/>
              <a:t>24 Participants</a:t>
            </a:r>
          </a:p>
          <a:p>
            <a:pPr>
              <a:buFont typeface="Arial" pitchFamily="34" charset="0"/>
              <a:buChar char="•"/>
            </a:pPr>
            <a:r>
              <a:rPr lang="en-US" sz="2600" dirty="0" smtClean="0"/>
              <a:t>620 miles</a:t>
            </a:r>
          </a:p>
          <a:p>
            <a:endParaRPr lang="en-US" sz="1900" dirty="0" smtClean="0"/>
          </a:p>
          <a:p>
            <a:r>
              <a:rPr lang="en-US" sz="3000" dirty="0" smtClean="0"/>
              <a:t>Winter	</a:t>
            </a:r>
            <a:r>
              <a:rPr lang="en-US" sz="1800" dirty="0" smtClean="0"/>
              <a:t>	</a:t>
            </a:r>
            <a:endParaRPr lang="en-US" sz="1800" dirty="0"/>
          </a:p>
        </p:txBody>
      </p:sp>
      <p:sp>
        <p:nvSpPr>
          <p:cNvPr id="8" name="Text Placeholder 7"/>
          <p:cNvSpPr>
            <a:spLocks noGrp="1"/>
          </p:cNvSpPr>
          <p:nvPr>
            <p:ph type="body" sz="half" idx="19"/>
          </p:nvPr>
        </p:nvSpPr>
        <p:spPr/>
        <p:txBody>
          <a:bodyPr>
            <a:normAutofit fontScale="92500" lnSpcReduction="20000"/>
          </a:bodyPr>
          <a:lstStyle/>
          <a:p>
            <a:pPr>
              <a:buFont typeface="Arial" pitchFamily="34" charset="0"/>
              <a:buChar char="•"/>
            </a:pPr>
            <a:r>
              <a:rPr lang="en-US" sz="2200" dirty="0" smtClean="0"/>
              <a:t>21 Participants</a:t>
            </a:r>
          </a:p>
          <a:p>
            <a:pPr>
              <a:buFont typeface="Arial" pitchFamily="34" charset="0"/>
              <a:buChar char="•"/>
            </a:pPr>
            <a:r>
              <a:rPr lang="en-US" sz="2200" dirty="0" smtClean="0"/>
              <a:t>644 Miles</a:t>
            </a:r>
          </a:p>
          <a:p>
            <a:pPr marL="342900" indent="-342900">
              <a:buAutoNum type="arabicPlain" startAt="644"/>
            </a:pPr>
            <a:endParaRPr lang="en-US" sz="1800" dirty="0" smtClean="0"/>
          </a:p>
          <a:p>
            <a:pPr marL="342900" indent="-342900"/>
            <a:r>
              <a:rPr lang="en-US" sz="2600" dirty="0" smtClean="0"/>
              <a:t>Spring	</a:t>
            </a:r>
            <a:r>
              <a:rPr lang="en-US" sz="1800" dirty="0" smtClean="0"/>
              <a:t>	</a:t>
            </a:r>
            <a:endParaRPr lang="en-US" sz="1800" dirty="0"/>
          </a:p>
        </p:txBody>
      </p:sp>
      <p:sp>
        <p:nvSpPr>
          <p:cNvPr id="9" name="Text Placeholder 8"/>
          <p:cNvSpPr>
            <a:spLocks noGrp="1"/>
          </p:cNvSpPr>
          <p:nvPr>
            <p:ph type="body" sz="half" idx="20"/>
          </p:nvPr>
        </p:nvSpPr>
        <p:spPr/>
        <p:txBody>
          <a:bodyPr>
            <a:normAutofit fontScale="85000" lnSpcReduction="20000"/>
          </a:bodyPr>
          <a:lstStyle/>
          <a:p>
            <a:pPr>
              <a:buFont typeface="Arial" pitchFamily="34" charset="0"/>
              <a:buChar char="•"/>
            </a:pPr>
            <a:r>
              <a:rPr lang="en-US" sz="2100" dirty="0" smtClean="0"/>
              <a:t>13 Participants</a:t>
            </a:r>
          </a:p>
          <a:p>
            <a:pPr>
              <a:buFont typeface="Arial" pitchFamily="34" charset="0"/>
              <a:buChar char="•"/>
            </a:pPr>
            <a:r>
              <a:rPr lang="en-US" sz="2100" dirty="0" smtClean="0"/>
              <a:t>682 Miles</a:t>
            </a:r>
          </a:p>
          <a:p>
            <a:endParaRPr lang="en-US" sz="1800" dirty="0" smtClean="0"/>
          </a:p>
          <a:p>
            <a:r>
              <a:rPr lang="en-US" sz="2600" dirty="0" smtClean="0"/>
              <a:t>Summer and still going!</a:t>
            </a:r>
          </a:p>
          <a:p>
            <a:endParaRPr lang="en-US" dirty="0"/>
          </a:p>
        </p:txBody>
      </p:sp>
      <p:pic>
        <p:nvPicPr>
          <p:cNvPr id="24" name="Picture 23" descr="Spring walking challenge.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90109" y="1409458"/>
            <a:ext cx="2949533" cy="2950271"/>
          </a:xfrm>
          <a:prstGeom prst="rect">
            <a:avLst/>
          </a:prstGeom>
        </p:spPr>
      </p:pic>
      <p:pic>
        <p:nvPicPr>
          <p:cNvPr id="25" name="Picture 24" descr="snowman.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7775" y="1485900"/>
            <a:ext cx="2310938" cy="2890156"/>
          </a:xfrm>
          <a:prstGeom prst="rect">
            <a:avLst/>
          </a:prstGeom>
        </p:spPr>
      </p:pic>
      <p:pic>
        <p:nvPicPr>
          <p:cNvPr id="26" name="Picture 25" descr="summer.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41592" y="1502229"/>
            <a:ext cx="4792352" cy="2695698"/>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634" y="152111"/>
            <a:ext cx="11654442" cy="2740717"/>
          </a:xfrm>
        </p:spPr>
        <p:txBody>
          <a:bodyPr>
            <a:normAutofit fontScale="90000"/>
          </a:bodyPr>
          <a:lstStyle/>
          <a:p>
            <a:pPr algn="ctr"/>
            <a:r>
              <a:rPr lang="en-US" sz="6000" b="1" dirty="0" smtClean="0">
                <a:latin typeface="Arial Rounded MT Bold" panose="020F0704030504030204" pitchFamily="34" charset="0"/>
              </a:rPr>
              <a:t/>
            </a:r>
            <a:br>
              <a:rPr lang="en-US" sz="6000" b="1" dirty="0" smtClean="0">
                <a:latin typeface="Arial Rounded MT Bold" panose="020F0704030504030204" pitchFamily="34" charset="0"/>
              </a:rPr>
            </a:br>
            <a:r>
              <a:rPr lang="en-US" sz="6000" b="1" dirty="0" smtClean="0">
                <a:latin typeface="Arial Rounded MT Bold" panose="020F0704030504030204" pitchFamily="34" charset="0"/>
              </a:rPr>
              <a:t/>
            </a:r>
            <a:br>
              <a:rPr lang="en-US" sz="6000" b="1" dirty="0" smtClean="0">
                <a:latin typeface="Arial Rounded MT Bold" panose="020F0704030504030204" pitchFamily="34" charset="0"/>
              </a:rPr>
            </a:br>
            <a:r>
              <a:rPr lang="en-US" sz="6000" b="1" dirty="0">
                <a:latin typeface="Arial Rounded MT Bold" panose="020F0704030504030204" pitchFamily="34" charset="0"/>
              </a:rPr>
              <a:t/>
            </a:r>
            <a:br>
              <a:rPr lang="en-US" sz="6000" b="1" dirty="0">
                <a:latin typeface="Arial Rounded MT Bold" panose="020F0704030504030204" pitchFamily="34" charset="0"/>
              </a:rPr>
            </a:br>
            <a:r>
              <a:rPr lang="en-US" sz="6000" b="1" dirty="0" smtClean="0">
                <a:latin typeface="Arial Rounded MT Bold" panose="020F0704030504030204" pitchFamily="34" charset="0"/>
              </a:rPr>
              <a:t>ABCAP</a:t>
            </a:r>
            <a:br>
              <a:rPr lang="en-US" sz="6000" b="1" dirty="0" smtClean="0">
                <a:latin typeface="Arial Rounded MT Bold" panose="020F0704030504030204" pitchFamily="34" charset="0"/>
              </a:rPr>
            </a:br>
            <a:r>
              <a:rPr lang="en-US" dirty="0"/>
              <a:t/>
            </a:r>
            <a:br>
              <a:rPr lang="en-US" dirty="0"/>
            </a:br>
            <a:r>
              <a:rPr lang="en-US" dirty="0">
                <a:latin typeface="Arial Rounded MT Bold" panose="020F0704030504030204" pitchFamily="34" charset="0"/>
              </a:rPr>
              <a:t>community action at </a:t>
            </a:r>
            <a:r>
              <a:rPr lang="en-US" dirty="0" smtClean="0">
                <a:latin typeface="Arial Rounded MT Bold" panose="020F0704030504030204" pitchFamily="34" charset="0"/>
              </a:rPr>
              <a:t>work</a:t>
            </a:r>
            <a:br>
              <a:rPr lang="en-US" dirty="0" smtClean="0">
                <a:latin typeface="Arial Rounded MT Bold" panose="020F0704030504030204" pitchFamily="34" charset="0"/>
              </a:rPr>
            </a:br>
            <a:r>
              <a:rPr lang="en-US" dirty="0"/>
              <a:t/>
            </a:r>
            <a:br>
              <a:rPr lang="en-US" dirty="0"/>
            </a:br>
            <a:endParaRPr lang="en-US" dirty="0"/>
          </a:p>
        </p:txBody>
      </p:sp>
      <p:sp>
        <p:nvSpPr>
          <p:cNvPr id="3" name="Content Placeholder 2"/>
          <p:cNvSpPr>
            <a:spLocks noGrp="1"/>
          </p:cNvSpPr>
          <p:nvPr>
            <p:ph type="body" sz="half" idx="2"/>
          </p:nvPr>
        </p:nvSpPr>
        <p:spPr>
          <a:xfrm>
            <a:off x="415636" y="2834640"/>
            <a:ext cx="11587941" cy="2385753"/>
          </a:xfrm>
        </p:spPr>
        <p:txBody>
          <a:bodyPr>
            <a:normAutofit/>
          </a:bodyPr>
          <a:lstStyle/>
          <a:p>
            <a:pPr marL="285750" indent="-285750">
              <a:buFont typeface="Arial" panose="020B0604020202020204" pitchFamily="34" charset="0"/>
              <a:buChar char="•"/>
            </a:pPr>
            <a:r>
              <a:rPr lang="en-US" sz="2800" dirty="0" smtClean="0"/>
              <a:t>Wellness Weekly newsletter emailed to all employees</a:t>
            </a:r>
          </a:p>
          <a:p>
            <a:pPr marL="285750" indent="-285750">
              <a:buFont typeface="Arial" panose="020B0604020202020204" pitchFamily="34" charset="0"/>
              <a:buChar char="•"/>
            </a:pPr>
            <a:r>
              <a:rPr lang="en-US" sz="2800" dirty="0" smtClean="0"/>
              <a:t>Building team spirit and participation</a:t>
            </a:r>
          </a:p>
          <a:p>
            <a:pPr marL="285750" indent="-285750">
              <a:buFont typeface="Arial" panose="020B0604020202020204" pitchFamily="34" charset="0"/>
              <a:buChar char="•"/>
            </a:pPr>
            <a:r>
              <a:rPr lang="en-US" sz="2800" dirty="0" smtClean="0"/>
              <a:t>Walking breaks versus smoking breaks</a:t>
            </a:r>
          </a:p>
          <a:p>
            <a:pPr marL="285750" indent="-285750">
              <a:buFont typeface="Arial" panose="020B0604020202020204" pitchFamily="34" charset="0"/>
              <a:buChar char="•"/>
            </a:pPr>
            <a:r>
              <a:rPr lang="en-US" sz="2800" dirty="0"/>
              <a:t>E</a:t>
            </a:r>
            <a:r>
              <a:rPr lang="en-US" sz="2800" dirty="0" smtClean="0"/>
              <a:t>very step forward is an improvement in quality of life!</a:t>
            </a:r>
          </a:p>
          <a:p>
            <a:pPr marL="285750" indent="-285750">
              <a:buFont typeface="Arial" panose="020B0604020202020204" pitchFamily="34" charset="0"/>
              <a:buChar char="•"/>
            </a:pPr>
            <a:endParaRPr lang="en-US" sz="2800" dirty="0" smtClean="0"/>
          </a:p>
          <a:p>
            <a:pPr marL="285750" indent="-285750">
              <a:buFont typeface="Arial" panose="020B0604020202020204" pitchFamily="34" charset="0"/>
              <a:buChar char="•"/>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495" y="1228611"/>
            <a:ext cx="10146186" cy="2511835"/>
          </a:xfrm>
        </p:spPr>
        <p:txBody>
          <a:bodyPr>
            <a:normAutofit/>
          </a:bodyPr>
          <a:lstStyle/>
          <a:p>
            <a:r>
              <a:rPr lang="en-US" sz="5400" dirty="0" smtClean="0"/>
              <a:t>Adams County Regional medical Center</a:t>
            </a:r>
            <a:endParaRPr lang="en-US" sz="5400" dirty="0"/>
          </a:p>
        </p:txBody>
      </p:sp>
      <p:sp>
        <p:nvSpPr>
          <p:cNvPr id="3" name="Text Placeholder 2"/>
          <p:cNvSpPr>
            <a:spLocks noGrp="1"/>
          </p:cNvSpPr>
          <p:nvPr>
            <p:ph type="body" sz="half" idx="2"/>
          </p:nvPr>
        </p:nvSpPr>
        <p:spPr>
          <a:xfrm>
            <a:off x="1024467" y="3762616"/>
            <a:ext cx="10144654" cy="999885"/>
          </a:xfrm>
        </p:spPr>
        <p:txBody>
          <a:bodyPr>
            <a:normAutofit/>
          </a:bodyPr>
          <a:lstStyle/>
          <a:p>
            <a:r>
              <a:rPr lang="en-US" sz="2800" dirty="0" smtClean="0"/>
              <a:t>Employee Wellness </a:t>
            </a:r>
            <a:endParaRPr lang="en-US" sz="2800"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404445" y="173875"/>
            <a:ext cx="3529584" cy="2042160"/>
          </a:xfrm>
          <a:prstGeom prst="rect">
            <a:avLst/>
          </a:prstGeom>
        </p:spPr>
      </p:pic>
    </p:spTree>
    <p:extLst>
      <p:ext uri="{BB962C8B-B14F-4D97-AF65-F5344CB8AC3E}">
        <p14:creationId xmlns:p14="http://schemas.microsoft.com/office/powerpoint/2010/main" val="38610813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00200" y="685800"/>
            <a:ext cx="6265718" cy="3416320"/>
          </a:xfrm>
          <a:prstGeom prst="rect">
            <a:avLst/>
          </a:prstGeom>
          <a:noFill/>
        </p:spPr>
        <p:txBody>
          <a:bodyPr wrap="square" rtlCol="0">
            <a:spAutoFit/>
          </a:bodyPr>
          <a:lstStyle/>
          <a:p>
            <a:r>
              <a:rPr lang="en-US" sz="2400" dirty="0" smtClean="0"/>
              <a:t>ACRMC Employee Wellness has been sponsored by ABDEC through grant money since 2013. </a:t>
            </a:r>
          </a:p>
          <a:p>
            <a:endParaRPr lang="en-US" sz="2400" dirty="0"/>
          </a:p>
          <a:p>
            <a:r>
              <a:rPr lang="en-US" sz="2400" dirty="0" smtClean="0"/>
              <a:t>Money has been used to buy prizes such as  t-shirts, sweatshirts, water bottles, pedometers, jump ropes, fitness mats, exercise videos, and gift cards to sporting goods stores.  </a:t>
            </a:r>
            <a:endParaRPr lang="en-US" sz="2400" dirty="0"/>
          </a:p>
        </p:txBody>
      </p:sp>
      <p:pic>
        <p:nvPicPr>
          <p:cNvPr id="3074" name="Picture 2" descr="C:\Users\HMRowe\AppData\Local\Microsoft\Windows\Temporary Internet Files\Content.Outlook\2YM0155W\IMG_20131016_144535_676 (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rot="713817">
            <a:off x="7964632" y="1927512"/>
            <a:ext cx="3240146" cy="3964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8574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9155" y="6196"/>
            <a:ext cx="4114800" cy="1600200"/>
          </a:xfrm>
        </p:spPr>
        <p:txBody>
          <a:bodyPr/>
          <a:lstStyle/>
          <a:p>
            <a:pPr algn="ctr"/>
            <a:r>
              <a:rPr lang="en-US" dirty="0" smtClean="0"/>
              <a:t>2015</a:t>
            </a:r>
            <a:endParaRPr lang="en-US" dirty="0"/>
          </a:p>
        </p:txBody>
      </p:sp>
      <p:sp>
        <p:nvSpPr>
          <p:cNvPr id="6" name="Text Placeholder 5"/>
          <p:cNvSpPr>
            <a:spLocks noGrp="1"/>
          </p:cNvSpPr>
          <p:nvPr>
            <p:ph type="body" sz="half" idx="2"/>
          </p:nvPr>
        </p:nvSpPr>
        <p:spPr>
          <a:xfrm>
            <a:off x="477982" y="1475507"/>
            <a:ext cx="4291445" cy="4348320"/>
          </a:xfrm>
        </p:spPr>
        <p:txBody>
          <a:bodyPr>
            <a:noAutofit/>
          </a:bodyPr>
          <a:lstStyle/>
          <a:p>
            <a:pPr>
              <a:lnSpc>
                <a:spcPct val="120000"/>
              </a:lnSpc>
            </a:pPr>
            <a:r>
              <a:rPr lang="en-US" sz="1800" b="1" u="sng" dirty="0" smtClean="0"/>
              <a:t>~</a:t>
            </a:r>
            <a:r>
              <a:rPr lang="en-US" sz="1800" b="1" u="sng" dirty="0"/>
              <a:t>The Stair Challenge</a:t>
            </a:r>
            <a:r>
              <a:rPr lang="en-US" sz="1800" dirty="0"/>
              <a:t>  </a:t>
            </a:r>
            <a:endParaRPr lang="en-US" sz="1800" dirty="0" smtClean="0"/>
          </a:p>
          <a:p>
            <a:pPr>
              <a:lnSpc>
                <a:spcPct val="120000"/>
              </a:lnSpc>
            </a:pPr>
            <a:r>
              <a:rPr lang="en-US" sz="1800" b="1" u="sng" dirty="0" smtClean="0"/>
              <a:t>~</a:t>
            </a:r>
            <a:r>
              <a:rPr lang="en-US" sz="1800" b="1" u="sng" dirty="0"/>
              <a:t>27/27</a:t>
            </a:r>
            <a:r>
              <a:rPr lang="en-US" sz="1800" dirty="0"/>
              <a:t> </a:t>
            </a:r>
            <a:endParaRPr lang="en-US" sz="1800" dirty="0" smtClean="0"/>
          </a:p>
          <a:p>
            <a:pPr>
              <a:lnSpc>
                <a:spcPct val="120000"/>
              </a:lnSpc>
            </a:pPr>
            <a:r>
              <a:rPr lang="en-US" sz="1800" b="1" u="sng" dirty="0" smtClean="0"/>
              <a:t>~</a:t>
            </a:r>
            <a:r>
              <a:rPr lang="en-US" sz="1800" b="1" u="sng" dirty="0"/>
              <a:t>The Parade Challenge</a:t>
            </a:r>
            <a:r>
              <a:rPr lang="en-US" sz="1800" dirty="0"/>
              <a:t> </a:t>
            </a:r>
          </a:p>
          <a:p>
            <a:pPr>
              <a:lnSpc>
                <a:spcPct val="120000"/>
              </a:lnSpc>
            </a:pPr>
            <a:r>
              <a:rPr lang="en-US" sz="1800" dirty="0"/>
              <a:t> </a:t>
            </a:r>
            <a:r>
              <a:rPr lang="en-US" sz="1800" b="1" u="sng" dirty="0" smtClean="0"/>
              <a:t>~</a:t>
            </a:r>
            <a:r>
              <a:rPr lang="en-US" sz="1800" b="1" u="sng" dirty="0"/>
              <a:t>Couch to 5K</a:t>
            </a:r>
            <a:r>
              <a:rPr lang="en-US" sz="1800" dirty="0"/>
              <a:t> </a:t>
            </a:r>
            <a:endParaRPr lang="en-US" sz="1800" dirty="0" smtClean="0"/>
          </a:p>
          <a:p>
            <a:pPr>
              <a:lnSpc>
                <a:spcPct val="120000"/>
              </a:lnSpc>
            </a:pPr>
            <a:r>
              <a:rPr lang="en-US" sz="1800" dirty="0"/>
              <a:t> </a:t>
            </a:r>
            <a:r>
              <a:rPr lang="en-US" sz="1800" dirty="0" smtClean="0"/>
              <a:t>       GLOW RUN </a:t>
            </a:r>
          </a:p>
          <a:p>
            <a:pPr>
              <a:lnSpc>
                <a:spcPct val="120000"/>
              </a:lnSpc>
            </a:pPr>
            <a:r>
              <a:rPr lang="en-US" sz="1800" dirty="0"/>
              <a:t> </a:t>
            </a:r>
            <a:r>
              <a:rPr lang="en-US" sz="1800" dirty="0" smtClean="0"/>
              <a:t>~ </a:t>
            </a:r>
            <a:r>
              <a:rPr lang="en-US" sz="1800" b="1" u="sng" dirty="0"/>
              <a:t>Fitness Test</a:t>
            </a:r>
            <a:r>
              <a:rPr lang="en-US" sz="1800" dirty="0"/>
              <a:t> </a:t>
            </a:r>
            <a:endParaRPr lang="en-US" sz="1800" dirty="0" smtClean="0"/>
          </a:p>
          <a:p>
            <a:pPr>
              <a:lnSpc>
                <a:spcPct val="120000"/>
              </a:lnSpc>
            </a:pPr>
            <a:r>
              <a:rPr lang="en-US" sz="1800" dirty="0"/>
              <a:t>           </a:t>
            </a:r>
            <a:r>
              <a:rPr lang="en-US" sz="1200" dirty="0" smtClean="0"/>
              <a:t>1</a:t>
            </a:r>
            <a:r>
              <a:rPr lang="en-US" sz="1200" dirty="0"/>
              <a:t>.) 20 sit ups</a:t>
            </a:r>
          </a:p>
          <a:p>
            <a:pPr>
              <a:lnSpc>
                <a:spcPct val="120000"/>
              </a:lnSpc>
            </a:pPr>
            <a:r>
              <a:rPr lang="en-US" sz="1200" dirty="0"/>
              <a:t>                2.) 20 push ups</a:t>
            </a:r>
          </a:p>
          <a:p>
            <a:pPr>
              <a:lnSpc>
                <a:spcPct val="120000"/>
              </a:lnSpc>
            </a:pPr>
            <a:r>
              <a:rPr lang="en-US" sz="1200" dirty="0"/>
              <a:t>                3.) 20 second plank</a:t>
            </a:r>
          </a:p>
          <a:p>
            <a:pPr>
              <a:lnSpc>
                <a:spcPct val="120000"/>
              </a:lnSpc>
            </a:pPr>
            <a:r>
              <a:rPr lang="en-US" sz="1200" dirty="0"/>
              <a:t>                4.) 20 second wall squat </a:t>
            </a:r>
          </a:p>
          <a:p>
            <a:pPr>
              <a:lnSpc>
                <a:spcPct val="120000"/>
              </a:lnSpc>
            </a:pPr>
            <a:r>
              <a:rPr lang="en-US" sz="1200" dirty="0"/>
              <a:t>                5.) 50 Jump Ropes  </a:t>
            </a:r>
          </a:p>
          <a:p>
            <a:pPr>
              <a:lnSpc>
                <a:spcPct val="120000"/>
              </a:lnSpc>
            </a:pPr>
            <a:r>
              <a:rPr lang="en-US" sz="1800" dirty="0"/>
              <a:t>~</a:t>
            </a:r>
            <a:r>
              <a:rPr lang="en-US" sz="1800" b="1" u="sng" dirty="0"/>
              <a:t> Not a Single Pound </a:t>
            </a:r>
            <a:endParaRPr lang="en-US" sz="1800" dirty="0"/>
          </a:p>
        </p:txBody>
      </p:sp>
      <p:pic>
        <p:nvPicPr>
          <p:cNvPr id="1026" name="Picture 8" descr="http://clearpathbenefits-com.sitesbysix.com/files/2010/11/healthandwellnessrounds.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4934836" y="1003725"/>
            <a:ext cx="6496050" cy="16383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5625301" y="1481298"/>
            <a:ext cx="5233198" cy="646331"/>
          </a:xfrm>
          <a:prstGeom prst="rect">
            <a:avLst/>
          </a:prstGeom>
        </p:spPr>
        <p:txBody>
          <a:bodyPr wrap="square">
            <a:spAutoFit/>
          </a:bodyPr>
          <a:lstStyle/>
          <a:p>
            <a:r>
              <a:rPr lang="en-US" sz="3600" b="1" dirty="0">
                <a:effectLst>
                  <a:glow rad="228600">
                    <a:srgbClr val="7E4DB9">
                      <a:alpha val="40000"/>
                    </a:srgbClr>
                  </a:glow>
                </a:effectLst>
              </a:rPr>
              <a:t>2015 Health &amp;Wellness </a:t>
            </a:r>
            <a:endParaRPr lang="en-US" sz="3600" dirty="0"/>
          </a:p>
        </p:txBody>
      </p:sp>
      <p:pic>
        <p:nvPicPr>
          <p:cNvPr id="1040" name="Picture 1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34836" y="3024619"/>
            <a:ext cx="6510240" cy="298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64441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MRowe\Desktop\12003973_10207581413796181_8083542008745913322_n.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p:blipFill>
        <p:spPr bwMode="auto">
          <a:xfrm>
            <a:off x="7113442" y="508288"/>
            <a:ext cx="4480213" cy="608469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HMRowe\Desktop\12036529_10207581412236142_3851541009660363627_n.jp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rcRect/>
          <a:stretch>
            <a:fillRect/>
          </a:stretch>
        </p:blipFill>
        <p:spPr bwMode="auto">
          <a:xfrm>
            <a:off x="542057" y="3558617"/>
            <a:ext cx="6571385" cy="3299383"/>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https://scontent-ord1-1.xx.fbcdn.net/v/t1.0-9/11012499_879821598719727_613848001405602289_n.jpg?oh=5e9207d68acf3411cf9ebe99df282810&amp;oe=587A1CBB"/>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814076" y="693135"/>
            <a:ext cx="4410075" cy="2450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1464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364" y="1305791"/>
            <a:ext cx="4114800" cy="1600200"/>
          </a:xfrm>
        </p:spPr>
        <p:txBody>
          <a:bodyPr>
            <a:noAutofit/>
          </a:bodyPr>
          <a:lstStyle/>
          <a:p>
            <a:r>
              <a:rPr lang="en-US" sz="4000" dirty="0" smtClean="0"/>
              <a:t>ACRMC Employee Wellness 2016</a:t>
            </a:r>
            <a:endParaRPr lang="en-US" sz="4000" dirty="0"/>
          </a:p>
        </p:txBody>
      </p:sp>
      <p:sp>
        <p:nvSpPr>
          <p:cNvPr id="5" name="Text Placeholder 3"/>
          <p:cNvSpPr>
            <a:spLocks noGrp="1"/>
          </p:cNvSpPr>
          <p:nvPr>
            <p:ph type="body" sz="half" idx="2"/>
          </p:nvPr>
        </p:nvSpPr>
        <p:spPr/>
        <p:txBody>
          <a:bodyPr>
            <a:normAutofit/>
          </a:bodyPr>
          <a:lstStyle/>
          <a:p>
            <a:r>
              <a:rPr lang="en-US" sz="2000" dirty="0" smtClean="0"/>
              <a:t>60/215 employees,  27%, signed up to participate in the 2016 Employee Wellness Program. </a:t>
            </a:r>
          </a:p>
          <a:p>
            <a:r>
              <a:rPr lang="en-US" sz="2000" dirty="0" smtClean="0"/>
              <a:t>We had the kick off party on 2/3/16. </a:t>
            </a:r>
          </a:p>
          <a:p>
            <a:r>
              <a:rPr lang="en-US" sz="2000" dirty="0" smtClean="0"/>
              <a:t>Weights, blood pressures, and heart rates were taken and documented. </a:t>
            </a:r>
            <a:endParaRPr lang="en-US" sz="2000" dirty="0"/>
          </a:p>
        </p:txBody>
      </p:sp>
      <p:pic>
        <p:nvPicPr>
          <p:cNvPr id="6145" name="Picture 1"/>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bwMode="auto">
          <a:xfrm>
            <a:off x="6997846" y="2619809"/>
            <a:ext cx="1009650" cy="3343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921895" y="2453122"/>
            <a:ext cx="1019175" cy="3676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746732" y="516948"/>
            <a:ext cx="3333750" cy="177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9954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19908439">
            <a:off x="-27029" y="1269673"/>
            <a:ext cx="6009778" cy="2527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278582" y="166254"/>
            <a:ext cx="5954855" cy="984885"/>
          </a:xfrm>
          <a:prstGeom prst="rect">
            <a:avLst/>
          </a:prstGeom>
          <a:noFill/>
        </p:spPr>
        <p:txBody>
          <a:bodyPr wrap="square" rtlCol="0">
            <a:spAutoFit/>
          </a:bodyPr>
          <a:lstStyle/>
          <a:p>
            <a:pPr algn="ctr"/>
            <a:r>
              <a:rPr lang="en-US" sz="2000" b="1" dirty="0" smtClean="0">
                <a:latin typeface="Lucida Sans" panose="020B0602030504020204" pitchFamily="34" charset="0"/>
              </a:rPr>
              <a:t>First Challenge – Around the World Stair Challenge </a:t>
            </a:r>
          </a:p>
          <a:p>
            <a:endParaRPr lang="en-US" dirty="0"/>
          </a:p>
        </p:txBody>
      </p:sp>
      <p:pic>
        <p:nvPicPr>
          <p:cNvPr id="2053" name="Picture 1" descr="https://s3.amazonaws.com/FunkStock-Default/header-Photos/Italy-Photos-Pictures/Florence-Duomo.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803823" y="5284411"/>
            <a:ext cx="2388177" cy="141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9" descr="image00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666708" y="849371"/>
            <a:ext cx="630555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Image result for space needle"/>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771432">
            <a:off x="8310269" y="4652834"/>
            <a:ext cx="1808018" cy="170613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3" descr="https://scontent-ord1-1.xx.fbcdn.net/hphotos-xaf1/v/t1.0-9/24770_1382645888930_5412929_n.jpg?oh=0da3b3ca628fc28e6f53e327b8300882&amp;oe=574B398D"/>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628483" y="5007689"/>
            <a:ext cx="2076450" cy="15573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2" descr="http://urixblog.com/p/2014/2014.03.28LVa/picture-11.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rot="20476412">
            <a:off x="6632515" y="4543147"/>
            <a:ext cx="1679033" cy="224357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1" descr="Empire State Building under construction"/>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320760" y="4768566"/>
            <a:ext cx="1795895" cy="135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4" descr="http://great-wall-marathon.com/sites/default/files/styles/300_thumbnail/public/China_GreatWallMarathon2009_006.jpg?itok=mQPYkXDN"/>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4691" y="4876394"/>
            <a:ext cx="1819928" cy="181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Image result for sears towe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rot="1061062">
            <a:off x="1859800" y="4651028"/>
            <a:ext cx="1264076" cy="2028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5162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78582" y="166254"/>
            <a:ext cx="5954855" cy="984885"/>
          </a:xfrm>
          <a:prstGeom prst="rect">
            <a:avLst/>
          </a:prstGeom>
          <a:noFill/>
        </p:spPr>
        <p:txBody>
          <a:bodyPr wrap="square" rtlCol="0">
            <a:spAutoFit/>
          </a:bodyPr>
          <a:lstStyle/>
          <a:p>
            <a:pPr algn="ctr"/>
            <a:r>
              <a:rPr lang="en-US" sz="2000" b="1" dirty="0" smtClean="0">
                <a:latin typeface="Lucida Sans" panose="020B0602030504020204" pitchFamily="34" charset="0"/>
              </a:rPr>
              <a:t>Second Challenge – Lace Up to Do Hiking on the A.T.  </a:t>
            </a:r>
          </a:p>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21125021">
            <a:off x="295828" y="1132488"/>
            <a:ext cx="571500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8256009" y="3096491"/>
            <a:ext cx="3593091" cy="3425536"/>
          </a:xfrm>
          <a:prstGeom prst="rect">
            <a:avLst/>
          </a:prstGeom>
          <a:ln>
            <a:noFill/>
          </a:ln>
          <a:extLst>
            <a:ext uri="{53640926-AAD7-44D8-BBD7-CCE9431645EC}">
              <a14:shadowObscured xmlns:a14="http://schemas.microsoft.com/office/drawing/2010/main"/>
            </a:ext>
          </a:extLst>
        </p:spPr>
      </p:pic>
      <p:pic>
        <p:nvPicPr>
          <p:cNvPr id="5124" name="Picture 1" descr="http://atlantatrails.com/images/Approach_Trail_Amicalola_Appalachian/2-at-approach-trail-springer-mountain@2x.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414683">
            <a:off x="-76629" y="4282718"/>
            <a:ext cx="2869073" cy="173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4" descr="Appalachian Trail Roan Mountain"/>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435487">
            <a:off x="5982781" y="996328"/>
            <a:ext cx="3112510" cy="204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7" descr="Image result for appalachian trail"/>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39892" y="5267778"/>
            <a:ext cx="1990544" cy="1492908"/>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Image result for appalachian trail"/>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20732507">
            <a:off x="9232564" y="792228"/>
            <a:ext cx="2535026" cy="1903643"/>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20549070">
            <a:off x="4079676" y="3450644"/>
            <a:ext cx="4386019" cy="2342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44841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ABCAP Wellness Mission</a:t>
            </a:r>
          </a:p>
        </p:txBody>
      </p:sp>
      <p:sp>
        <p:nvSpPr>
          <p:cNvPr id="3" name="Content Placeholder 2"/>
          <p:cNvSpPr>
            <a:spLocks noGrp="1"/>
          </p:cNvSpPr>
          <p:nvPr>
            <p:ph idx="1"/>
          </p:nvPr>
        </p:nvSpPr>
        <p:spPr>
          <a:xfrm>
            <a:off x="515389" y="2660073"/>
            <a:ext cx="11280371" cy="3341716"/>
          </a:xfrm>
        </p:spPr>
        <p:txBody>
          <a:bodyPr vert="horz" lIns="91440" tIns="45720" rIns="91440" bIns="45720" rtlCol="0" anchor="t">
            <a:normAutofit/>
          </a:bodyPr>
          <a:lstStyle/>
          <a:p>
            <a:endParaRPr lang="en-US" dirty="0"/>
          </a:p>
          <a:p>
            <a:endParaRPr lang="en-US" dirty="0"/>
          </a:p>
          <a:p>
            <a:r>
              <a:rPr lang="en-US" sz="2800" dirty="0"/>
              <a:t>The vision of ABCAP Wellness Committee is to promote healthy lifestyle choices to ABCAP employees, their families, and customers through education, opportunities and encouragement.</a:t>
            </a:r>
          </a:p>
        </p:txBody>
      </p:sp>
    </p:spTree>
    <p:extLst>
      <p:ext uri="{BB962C8B-B14F-4D97-AF65-F5344CB8AC3E}">
        <p14:creationId xmlns:p14="http://schemas.microsoft.com/office/powerpoint/2010/main" val="166137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78582" y="166254"/>
            <a:ext cx="5954855" cy="677108"/>
          </a:xfrm>
          <a:prstGeom prst="rect">
            <a:avLst/>
          </a:prstGeom>
          <a:noFill/>
        </p:spPr>
        <p:txBody>
          <a:bodyPr wrap="square" rtlCol="0">
            <a:spAutoFit/>
          </a:bodyPr>
          <a:lstStyle/>
          <a:p>
            <a:pPr algn="ctr"/>
            <a:r>
              <a:rPr lang="en-US" sz="2000" b="1" dirty="0" smtClean="0">
                <a:latin typeface="Lucida Sans" panose="020B0602030504020204" pitchFamily="34" charset="0"/>
              </a:rPr>
              <a:t>Third Challenge – Couch to 5K. </a:t>
            </a:r>
          </a:p>
          <a:p>
            <a:endParaRPr lang="en-US" dirty="0"/>
          </a:p>
        </p:txBody>
      </p:sp>
      <p:pic>
        <p:nvPicPr>
          <p:cNvPr id="7170" name="Picture 1" descr="Interested in running a 5k? So many are popping up around the country, from the Color Run to crazy Christmas sweater runs. 5ks are short, fun, and great ways to keep in shape and support charity! H...: "/>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59773" y="1797628"/>
            <a:ext cx="2454710" cy="4723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1" descr="Interested in running a 5k? So many are popping up around the country, from the Color Run to crazy Christmas sweater runs. 5ks are short, fun, and great ways to keep in shape and support charity! H...: "/>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825537" y="1797627"/>
            <a:ext cx="2453045" cy="4723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Image result for running on treadmill"/>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930810" y="4577368"/>
            <a:ext cx="1980344" cy="1943532"/>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C:\Users\HMRowe\Desktop\15117-MMS-1472568435000-attachment1-20160518_172041.jpe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63490" y="3875377"/>
            <a:ext cx="3740727" cy="2805545"/>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Image result for picture of treadmill at 3.1 miles"/>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215137">
            <a:off x="4250742" y="1490846"/>
            <a:ext cx="4302124" cy="138743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HMRowe\AppData\Local\Microsoft\Windows\Temporary Internet Files\Content.Outlook\2YM0155W\photo.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633852" y="504808"/>
            <a:ext cx="2439089" cy="2082528"/>
          </a:xfrm>
          <a:prstGeom prst="rect">
            <a:avLst/>
          </a:prstGeom>
          <a:noFill/>
          <a:extLst>
            <a:ext uri="{909E8E84-426E-40DD-AFC4-6F175D3DCCD1}">
              <a14:hiddenFill xmlns:a14="http://schemas.microsoft.com/office/drawing/2010/main">
                <a:solidFill>
                  <a:srgbClr val="FFFFFF"/>
                </a:solidFill>
              </a14:hiddenFill>
            </a:ext>
          </a:extLst>
        </p:spPr>
      </p:pic>
      <p:pic>
        <p:nvPicPr>
          <p:cNvPr id="7175" name="Picture 7" descr="https://scontent-ord1-1.xx.fbcdn.net/v/t1.0-9/11817161_861519557273125_4364363833926815865_n.jpg?oh=28c094974f2c06bfaba0c6e26afd55b3&amp;oe=584C09FA"/>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rot="20123489">
            <a:off x="9268649" y="1914841"/>
            <a:ext cx="2571750" cy="2249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51292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78581" y="259772"/>
            <a:ext cx="5954855" cy="677108"/>
          </a:xfrm>
          <a:prstGeom prst="rect">
            <a:avLst/>
          </a:prstGeom>
          <a:noFill/>
        </p:spPr>
        <p:txBody>
          <a:bodyPr wrap="square" rtlCol="0">
            <a:spAutoFit/>
          </a:bodyPr>
          <a:lstStyle/>
          <a:p>
            <a:pPr algn="ctr"/>
            <a:r>
              <a:rPr lang="en-US" sz="2000" b="1" dirty="0" smtClean="0">
                <a:latin typeface="Lucida Sans" panose="020B0602030504020204" pitchFamily="34" charset="0"/>
              </a:rPr>
              <a:t>Fourth Challenge – Fitness Challenge  </a:t>
            </a:r>
          </a:p>
          <a:p>
            <a:endParaRPr lang="en-US" dirty="0"/>
          </a:p>
        </p:txBody>
      </p:sp>
      <p:sp>
        <p:nvSpPr>
          <p:cNvPr id="7" name="TextBox 6"/>
          <p:cNvSpPr txBox="1"/>
          <p:nvPr/>
        </p:nvSpPr>
        <p:spPr>
          <a:xfrm>
            <a:off x="519544" y="1350819"/>
            <a:ext cx="4374573" cy="5355312"/>
          </a:xfrm>
          <a:prstGeom prst="rect">
            <a:avLst/>
          </a:prstGeom>
          <a:noFill/>
        </p:spPr>
        <p:txBody>
          <a:bodyPr wrap="square" rtlCol="0">
            <a:spAutoFit/>
          </a:bodyPr>
          <a:lstStyle/>
          <a:p>
            <a:r>
              <a:rPr lang="en-US" b="1" u="sng" dirty="0"/>
              <a:t>Challenge 4 – Fitness Test</a:t>
            </a:r>
            <a:endParaRPr lang="en-US" dirty="0"/>
          </a:p>
          <a:p>
            <a:r>
              <a:rPr lang="en-US" dirty="0"/>
              <a:t>The task… You must choose 4 out of the 6 items listed below!! </a:t>
            </a:r>
          </a:p>
          <a:p>
            <a:r>
              <a:rPr lang="en-US" dirty="0"/>
              <a:t>Jump Rope - 100</a:t>
            </a:r>
          </a:p>
          <a:p>
            <a:r>
              <a:rPr lang="en-US" dirty="0"/>
              <a:t>Push-ups - 15</a:t>
            </a:r>
          </a:p>
          <a:p>
            <a:r>
              <a:rPr lang="en-US" dirty="0"/>
              <a:t>Wall-Sit - 40 seconds</a:t>
            </a:r>
          </a:p>
          <a:p>
            <a:r>
              <a:rPr lang="en-US" dirty="0"/>
              <a:t>Plank – 40 seconds</a:t>
            </a:r>
          </a:p>
          <a:p>
            <a:r>
              <a:rPr lang="en-US" dirty="0"/>
              <a:t>Sit ups – 25</a:t>
            </a:r>
          </a:p>
          <a:p>
            <a:r>
              <a:rPr lang="en-US" dirty="0"/>
              <a:t>Dumbbell curls (5# weight) – 15 each arm</a:t>
            </a:r>
          </a:p>
          <a:p>
            <a:r>
              <a:rPr lang="en-US" dirty="0"/>
              <a:t> </a:t>
            </a:r>
          </a:p>
          <a:p>
            <a:r>
              <a:rPr lang="en-US" dirty="0"/>
              <a:t>***Bonus**** 90 second plank dancing to the Cha </a:t>
            </a:r>
            <a:r>
              <a:rPr lang="en-US" dirty="0" err="1"/>
              <a:t>Cha</a:t>
            </a:r>
            <a:r>
              <a:rPr lang="en-US" dirty="0"/>
              <a:t> Slide (WATCH -- </a:t>
            </a:r>
            <a:r>
              <a:rPr lang="en-US" u="sng" dirty="0">
                <a:hlinkClick r:id="rId2"/>
              </a:rPr>
              <a:t>https://www.youtube.com/watch?v=kbwJvJfJ8Rg</a:t>
            </a:r>
            <a:r>
              <a:rPr lang="en-US" dirty="0"/>
              <a:t> )</a:t>
            </a:r>
          </a:p>
          <a:p>
            <a:r>
              <a:rPr lang="en-US" dirty="0"/>
              <a:t> </a:t>
            </a:r>
          </a:p>
          <a:p>
            <a:r>
              <a:rPr lang="en-US" b="1" dirty="0"/>
              <a:t>YOU CAN DO IT!!!</a:t>
            </a:r>
            <a:endParaRPr lang="en-US" dirty="0"/>
          </a:p>
          <a:p>
            <a:endParaRPr lang="en-US" dirty="0"/>
          </a:p>
        </p:txBody>
      </p:sp>
      <p:pic>
        <p:nvPicPr>
          <p:cNvPr id="8194" name="Picture 2" descr="C:\Users\HMRowe\Desktop\20160721_16163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729181">
            <a:off x="5079816" y="1137805"/>
            <a:ext cx="4184071" cy="235354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HMRowe\Desktop\20160721_16142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20567000">
            <a:off x="6873748" y="3734703"/>
            <a:ext cx="4257725" cy="239497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HMRowe\AppData\Local\Microsoft\Windows\Temporary Internet Files\Content.Outlook\2YM0155W\20160721_161656.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613924">
            <a:off x="9140823" y="1522812"/>
            <a:ext cx="2678544" cy="1506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34330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117271" y="800099"/>
            <a:ext cx="7658102" cy="800219"/>
          </a:xfrm>
          <a:prstGeom prst="rect">
            <a:avLst/>
          </a:prstGeom>
          <a:noFill/>
        </p:spPr>
        <p:txBody>
          <a:bodyPr wrap="square" rtlCol="0">
            <a:spAutoFit/>
          </a:bodyPr>
          <a:lstStyle/>
          <a:p>
            <a:pPr algn="ctr"/>
            <a:r>
              <a:rPr lang="en-US" sz="2800" b="1" dirty="0" smtClean="0">
                <a:latin typeface="Lucida Sans" panose="020B0602030504020204" pitchFamily="34" charset="0"/>
              </a:rPr>
              <a:t> 2016 and 2017 planning… </a:t>
            </a:r>
          </a:p>
          <a:p>
            <a:endParaRPr lang="en-US" dirty="0"/>
          </a:p>
        </p:txBody>
      </p:sp>
      <p:sp>
        <p:nvSpPr>
          <p:cNvPr id="6" name="TextBox 5"/>
          <p:cNvSpPr txBox="1"/>
          <p:nvPr/>
        </p:nvSpPr>
        <p:spPr>
          <a:xfrm>
            <a:off x="789706" y="1494195"/>
            <a:ext cx="6847609" cy="5047536"/>
          </a:xfrm>
          <a:prstGeom prst="rect">
            <a:avLst/>
          </a:prstGeom>
          <a:noFill/>
        </p:spPr>
        <p:txBody>
          <a:bodyPr wrap="square" rtlCol="0">
            <a:spAutoFit/>
          </a:bodyPr>
          <a:lstStyle/>
          <a:p>
            <a:r>
              <a:rPr lang="en-US" sz="2800" dirty="0" smtClean="0"/>
              <a:t>Parades – 4/7</a:t>
            </a:r>
          </a:p>
          <a:p>
            <a:r>
              <a:rPr lang="en-US" sz="2800" dirty="0" smtClean="0"/>
              <a:t>Fall 5K – open to the community. </a:t>
            </a:r>
          </a:p>
          <a:p>
            <a:r>
              <a:rPr lang="en-US" sz="2800" dirty="0" smtClean="0"/>
              <a:t>Wellness Calendar – mind, body, and soul.</a:t>
            </a:r>
          </a:p>
          <a:p>
            <a:endParaRPr lang="en-US" dirty="0" smtClean="0"/>
          </a:p>
          <a:p>
            <a:r>
              <a:rPr lang="en-US" sz="2800" dirty="0" smtClean="0"/>
              <a:t>Treadmill Fundraiser. 1 dollar = 1 minute</a:t>
            </a:r>
          </a:p>
          <a:p>
            <a:endParaRPr lang="en-US" dirty="0" smtClean="0"/>
          </a:p>
          <a:p>
            <a:r>
              <a:rPr lang="en-US" sz="2800" b="1" u="sng" dirty="0" smtClean="0"/>
              <a:t>Group Events </a:t>
            </a:r>
          </a:p>
          <a:p>
            <a:r>
              <a:rPr lang="en-US" sz="2800" dirty="0" smtClean="0"/>
              <a:t>Hike in Adams County </a:t>
            </a:r>
          </a:p>
          <a:p>
            <a:r>
              <a:rPr lang="en-US" sz="2800" dirty="0" smtClean="0"/>
              <a:t>Ski at Perfect North </a:t>
            </a:r>
          </a:p>
          <a:p>
            <a:r>
              <a:rPr lang="en-US" sz="2800" dirty="0" smtClean="0"/>
              <a:t>Massage Therapist  </a:t>
            </a:r>
            <a:endParaRPr lang="en-US" sz="2800" dirty="0"/>
          </a:p>
        </p:txBody>
      </p:sp>
      <p:sp>
        <p:nvSpPr>
          <p:cNvPr id="7" name="TextBox 6"/>
          <p:cNvSpPr txBox="1"/>
          <p:nvPr/>
        </p:nvSpPr>
        <p:spPr>
          <a:xfrm>
            <a:off x="7834745" y="2140526"/>
            <a:ext cx="3377046" cy="3970318"/>
          </a:xfrm>
          <a:prstGeom prst="rect">
            <a:avLst/>
          </a:prstGeom>
          <a:noFill/>
        </p:spPr>
        <p:txBody>
          <a:bodyPr wrap="square" rtlCol="0">
            <a:spAutoFit/>
          </a:bodyPr>
          <a:lstStyle/>
          <a:p>
            <a:r>
              <a:rPr lang="en-US" dirty="0" smtClean="0"/>
              <a:t>Our goal for 2017 is to get at least 45% participation from ACRMC employees. </a:t>
            </a:r>
          </a:p>
          <a:p>
            <a:endParaRPr lang="en-US" dirty="0"/>
          </a:p>
          <a:p>
            <a:r>
              <a:rPr lang="en-US" dirty="0" smtClean="0"/>
              <a:t>We would like to work with our insurance company to make the program more of an incentive</a:t>
            </a:r>
          </a:p>
          <a:p>
            <a:endParaRPr lang="en-US" dirty="0"/>
          </a:p>
          <a:p>
            <a:r>
              <a:rPr lang="en-US" dirty="0" smtClean="0"/>
              <a:t>Incorporate more group activities. </a:t>
            </a:r>
          </a:p>
          <a:p>
            <a:endParaRPr lang="en-US" dirty="0"/>
          </a:p>
          <a:p>
            <a:r>
              <a:rPr lang="en-US" dirty="0" smtClean="0"/>
              <a:t>Lunch break activity once weekly. </a:t>
            </a:r>
            <a:endParaRPr lang="en-US" dirty="0"/>
          </a:p>
        </p:txBody>
      </p:sp>
    </p:spTree>
    <p:extLst>
      <p:ext uri="{BB962C8B-B14F-4D97-AF65-F5344CB8AC3E}">
        <p14:creationId xmlns:p14="http://schemas.microsoft.com/office/powerpoint/2010/main" val="22201659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ABCAP Employs 213 People</a:t>
            </a:r>
            <a:endParaRPr lang="en-US" dirty="0"/>
          </a:p>
        </p:txBody>
      </p:sp>
      <p:sp>
        <p:nvSpPr>
          <p:cNvPr id="3" name="Text Placeholder 2"/>
          <p:cNvSpPr>
            <a:spLocks noGrp="1"/>
          </p:cNvSpPr>
          <p:nvPr>
            <p:ph type="body" idx="1"/>
          </p:nvPr>
        </p:nvSpPr>
        <p:spPr/>
        <p:txBody>
          <a:bodyPr>
            <a:normAutofit/>
          </a:bodyPr>
          <a:lstStyle/>
          <a:p>
            <a:r>
              <a:rPr lang="en-US" sz="2800" dirty="0" smtClean="0"/>
              <a:t>In Adams and Brown Counties</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3702" y="399011"/>
            <a:ext cx="11014363" cy="6617196"/>
          </a:xfrm>
          <a:prstGeom prst="rect">
            <a:avLst/>
          </a:prstGeom>
        </p:spPr>
        <p:txBody>
          <a:bodyPr wrap="square" rtlCol="0">
            <a:spAutoFit/>
          </a:bodyPr>
          <a:lstStyle/>
          <a:p>
            <a:pPr algn="ctr"/>
            <a:endParaRPr lang="en-US" b="1" dirty="0" smtClean="0">
              <a:latin typeface="Berlin Sans FB" charset="0"/>
            </a:endParaRPr>
          </a:p>
          <a:p>
            <a:pPr algn="ctr"/>
            <a:r>
              <a:rPr lang="en-US" b="1" dirty="0" smtClean="0">
                <a:latin typeface="Berlin Sans FB" charset="0"/>
              </a:rPr>
              <a:t>ADAMS/BROWN  FIT </a:t>
            </a:r>
            <a:r>
              <a:rPr lang="en-US" b="1" dirty="0">
                <a:latin typeface="Berlin Sans FB" charset="0"/>
              </a:rPr>
              <a:t>CLUB GROUP</a:t>
            </a:r>
            <a:r>
              <a:rPr lang="en-US" b="1" dirty="0" smtClean="0">
                <a:latin typeface="Berlin Sans FB" charset="0"/>
              </a:rPr>
              <a:t>!</a:t>
            </a:r>
          </a:p>
          <a:p>
            <a:pPr algn="ctr"/>
            <a:endParaRPr lang="en-US" b="1" i="1" dirty="0">
              <a:latin typeface="Berlin Sans FB" charset="0"/>
            </a:endParaRPr>
          </a:p>
          <a:p>
            <a:pPr algn="ctr"/>
            <a:endParaRPr lang="en-US" b="1" i="1" dirty="0">
              <a:latin typeface="Berlin Sans FB" charset="0"/>
            </a:endParaRPr>
          </a:p>
          <a:p>
            <a:pPr algn="ctr"/>
            <a:endParaRPr lang="en-US" b="1" i="1" dirty="0">
              <a:latin typeface="Berlin Sans FB" charset="0"/>
            </a:endParaRPr>
          </a:p>
          <a:p>
            <a:pPr algn="ctr"/>
            <a:endParaRPr lang="en-US" b="1" i="1" dirty="0">
              <a:latin typeface="Berlin Sans FB" charset="0"/>
            </a:endParaRPr>
          </a:p>
          <a:p>
            <a:pPr algn="ctr"/>
            <a:endParaRPr lang="en-US" b="1" i="1" dirty="0">
              <a:latin typeface="Berlin Sans FB" charset="0"/>
            </a:endParaRPr>
          </a:p>
          <a:p>
            <a:pPr algn="ctr"/>
            <a:endParaRPr lang="en-US" b="1" i="1" dirty="0">
              <a:latin typeface="Berlin Sans FB" charset="0"/>
            </a:endParaRPr>
          </a:p>
          <a:p>
            <a:pPr algn="ctr"/>
            <a:endParaRPr lang="en-US" b="1" i="1" dirty="0">
              <a:latin typeface="Berlin Sans FB" charset="0"/>
            </a:endParaRPr>
          </a:p>
          <a:p>
            <a:pPr algn="ctr"/>
            <a:r>
              <a:rPr lang="en-US" sz="2000" b="1" dirty="0">
                <a:latin typeface="Berlin Sans FB" charset="0"/>
              </a:rPr>
              <a:t>Is it time to make a </a:t>
            </a:r>
            <a:r>
              <a:rPr lang="en-US" sz="2000" b="1" dirty="0" smtClean="0">
                <a:latin typeface="Berlin Sans FB" charset="0"/>
              </a:rPr>
              <a:t>change?	</a:t>
            </a:r>
          </a:p>
          <a:p>
            <a:pPr algn="ctr"/>
            <a:r>
              <a:rPr lang="en-US" sz="2000" b="1" dirty="0" smtClean="0">
                <a:latin typeface="Berlin Sans FB" charset="0"/>
              </a:rPr>
              <a:t>This </a:t>
            </a:r>
            <a:r>
              <a:rPr lang="en-US" sz="2000" b="1" dirty="0">
                <a:latin typeface="Berlin Sans FB" charset="0"/>
              </a:rPr>
              <a:t>is a FUN </a:t>
            </a:r>
            <a:r>
              <a:rPr lang="en-US" sz="2000" b="1" dirty="0" smtClean="0">
                <a:latin typeface="Berlin Sans FB" charset="0"/>
              </a:rPr>
              <a:t>group</a:t>
            </a:r>
          </a:p>
          <a:p>
            <a:pPr algn="ctr"/>
            <a:endParaRPr lang="en-US" sz="3200" b="1" dirty="0" smtClean="0">
              <a:latin typeface="Comic Sans MS" panose="030F0702030302020204" pitchFamily="66" charset="0"/>
            </a:endParaRPr>
          </a:p>
          <a:p>
            <a:pPr algn="ctr"/>
            <a:r>
              <a:rPr lang="en-US" sz="2800" b="1" dirty="0" smtClean="0">
                <a:latin typeface="Comic Sans MS" panose="030F0702030302020204" pitchFamily="66" charset="0"/>
              </a:rPr>
              <a:t>Wednesdays</a:t>
            </a:r>
            <a:r>
              <a:rPr lang="en-US" sz="2800" dirty="0" smtClean="0">
                <a:latin typeface="Berlin Sans FB" charset="0"/>
              </a:rPr>
              <a:t> </a:t>
            </a:r>
            <a:r>
              <a:rPr lang="en-US" sz="2800" dirty="0">
                <a:latin typeface="Berlin Sans FB" charset="0"/>
              </a:rPr>
              <a:t>@</a:t>
            </a:r>
            <a:r>
              <a:rPr lang="en-US" sz="2800" dirty="0" smtClean="0">
                <a:latin typeface="Berlin Sans FB" charset="0"/>
              </a:rPr>
              <a:t> </a:t>
            </a:r>
            <a:r>
              <a:rPr lang="en-US" sz="2800" dirty="0">
                <a:latin typeface="Berlin Sans FB" charset="0"/>
              </a:rPr>
              <a:t>5:30 </a:t>
            </a:r>
            <a:r>
              <a:rPr lang="en-US" sz="2800" dirty="0" smtClean="0">
                <a:latin typeface="Berlin Sans FB" charset="0"/>
              </a:rPr>
              <a:t>pm</a:t>
            </a:r>
          </a:p>
          <a:p>
            <a:pPr algn="ctr"/>
            <a:r>
              <a:rPr lang="en-US" sz="2800" dirty="0" smtClean="0">
                <a:latin typeface="Berlin Sans FB" charset="0"/>
              </a:rPr>
              <a:t> </a:t>
            </a:r>
            <a:r>
              <a:rPr lang="en-US" sz="2800" dirty="0">
                <a:latin typeface="Berlin Sans FB" charset="0"/>
              </a:rPr>
              <a:t>at </a:t>
            </a:r>
            <a:r>
              <a:rPr lang="en-US" sz="2800" dirty="0" smtClean="0">
                <a:latin typeface="Berlin Sans FB" charset="0"/>
              </a:rPr>
              <a:t> ABACP</a:t>
            </a:r>
          </a:p>
          <a:p>
            <a:pPr algn="ctr"/>
            <a:r>
              <a:rPr lang="en-US" sz="2800" dirty="0" smtClean="0">
                <a:latin typeface="Berlin Sans FB" charset="0"/>
              </a:rPr>
              <a:t>406 </a:t>
            </a:r>
            <a:r>
              <a:rPr lang="en-US" sz="2800" dirty="0">
                <a:latin typeface="Berlin Sans FB" charset="0"/>
              </a:rPr>
              <a:t>W. Plum Street </a:t>
            </a:r>
            <a:r>
              <a:rPr lang="en-US" sz="2800" dirty="0" smtClean="0">
                <a:latin typeface="Berlin Sans FB" charset="0"/>
              </a:rPr>
              <a:t>Georgetown</a:t>
            </a:r>
          </a:p>
          <a:p>
            <a:pPr algn="ctr"/>
            <a:endParaRPr lang="en-US" sz="3200" dirty="0">
              <a:latin typeface="Berlin Sans FB" charset="0"/>
            </a:endParaRPr>
          </a:p>
          <a:p>
            <a:pPr algn="ctr"/>
            <a:r>
              <a:rPr lang="en-US" sz="2800" dirty="0">
                <a:latin typeface="Berlin Sans FB" charset="0"/>
              </a:rPr>
              <a:t>Classes will include </a:t>
            </a:r>
            <a:r>
              <a:rPr lang="en-US" sz="2800" dirty="0" smtClean="0">
                <a:latin typeface="Berlin Sans FB" charset="0"/>
              </a:rPr>
              <a:t>Yoga </a:t>
            </a:r>
            <a:r>
              <a:rPr lang="en-US" sz="2800" dirty="0">
                <a:latin typeface="Berlin Sans FB" charset="0"/>
              </a:rPr>
              <a:t>and many other group fitness activities.   </a:t>
            </a:r>
          </a:p>
          <a:p>
            <a:pPr algn="ctr"/>
            <a:r>
              <a:rPr lang="en-US" sz="2800" dirty="0" smtClean="0">
                <a:latin typeface="Berlin Sans FB" charset="0"/>
              </a:rPr>
              <a:t>Make </a:t>
            </a:r>
            <a:r>
              <a:rPr lang="en-US" sz="2800" dirty="0">
                <a:latin typeface="Berlin Sans FB" charset="0"/>
              </a:rPr>
              <a:t>living better and feeling better a reality!</a:t>
            </a:r>
          </a:p>
          <a:p>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9647" y="952611"/>
            <a:ext cx="2743200" cy="1721019"/>
          </a:xfrm>
          <a:prstGeom prst="rect">
            <a:avLst/>
          </a:prstGeom>
        </p:spPr>
      </p:pic>
    </p:spTree>
    <p:extLst>
      <p:ext uri="{BB962C8B-B14F-4D97-AF65-F5344CB8AC3E}">
        <p14:creationId xmlns:p14="http://schemas.microsoft.com/office/powerpoint/2010/main" val="117277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T CLUB.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7075" y="1352453"/>
            <a:ext cx="4939127" cy="27718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Yoga warrior.jpg"/>
          <p:cNvPicPr>
            <a:picLocks noChangeAspect="1"/>
          </p:cNvPicPr>
          <p:nvPr/>
        </p:nvPicPr>
        <p:blipFill>
          <a:blip r:embed="rId4"/>
          <a:stretch>
            <a:fillRect/>
          </a:stretch>
        </p:blipFill>
        <p:spPr>
          <a:xfrm>
            <a:off x="5915845" y="2732679"/>
            <a:ext cx="5864214" cy="37512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423567" y="4747492"/>
            <a:ext cx="5393191" cy="1077218"/>
          </a:xfrm>
          <a:prstGeom prst="rect">
            <a:avLst/>
          </a:prstGeom>
        </p:spPr>
        <p:txBody>
          <a:bodyPr rtlCol="0">
            <a:spAutoFit/>
          </a:bodyPr>
          <a:lstStyle/>
          <a:p>
            <a:pPr algn="ctr"/>
            <a:r>
              <a:rPr lang="en-US" sz="3200" dirty="0">
                <a:solidFill>
                  <a:srgbClr val="81DFCC"/>
                </a:solidFill>
              </a:rPr>
              <a:t>Making Fitness Fun and Assessable!</a:t>
            </a:r>
            <a:endParaRPr lang="en-US" dirty="0"/>
          </a:p>
        </p:txBody>
      </p:sp>
    </p:spTree>
    <p:extLst>
      <p:ext uri="{BB962C8B-B14F-4D97-AF65-F5344CB8AC3E}">
        <p14:creationId xmlns:p14="http://schemas.microsoft.com/office/powerpoint/2010/main" val="2468562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53532"/>
            <a:ext cx="10820400" cy="1790163"/>
          </a:xfrm>
        </p:spPr>
        <p:txBody>
          <a:bodyPr>
            <a:normAutofit/>
          </a:bodyPr>
          <a:lstStyle/>
          <a:p>
            <a:pPr algn="ctr"/>
            <a:r>
              <a:rPr lang="en-US" sz="4800" dirty="0" smtClean="0">
                <a:solidFill>
                  <a:schemeClr val="accent6">
                    <a:lumMod val="40000"/>
                    <a:lumOff val="60000"/>
                  </a:schemeClr>
                </a:solidFill>
              </a:rPr>
              <a:t>Fit Club!</a:t>
            </a:r>
            <a:endParaRPr lang="en-US" sz="4800" dirty="0">
              <a:solidFill>
                <a:schemeClr val="accent6">
                  <a:lumMod val="40000"/>
                  <a:lumOff val="60000"/>
                </a:schemeClr>
              </a:solidFill>
            </a:endParaRPr>
          </a:p>
        </p:txBody>
      </p:sp>
      <p:sp>
        <p:nvSpPr>
          <p:cNvPr id="3" name="Text Placeholder 2"/>
          <p:cNvSpPr>
            <a:spLocks noGrp="1"/>
          </p:cNvSpPr>
          <p:nvPr>
            <p:ph type="body" sz="half" idx="2"/>
          </p:nvPr>
        </p:nvSpPr>
        <p:spPr>
          <a:xfrm>
            <a:off x="1024467" y="2388358"/>
            <a:ext cx="10130516" cy="3903259"/>
          </a:xfrm>
        </p:spPr>
        <p:txBody>
          <a:bodyPr>
            <a:normAutofit/>
          </a:bodyPr>
          <a:lstStyle/>
          <a:p>
            <a:r>
              <a:rPr lang="en-US" sz="3200" dirty="0" smtClean="0"/>
              <a:t>Meets each Wednesday</a:t>
            </a:r>
          </a:p>
          <a:p>
            <a:r>
              <a:rPr lang="en-US" sz="3200" dirty="0" smtClean="0"/>
              <a:t>Open to the Community </a:t>
            </a:r>
          </a:p>
          <a:p>
            <a:r>
              <a:rPr lang="en-US" sz="3200" dirty="0" smtClean="0"/>
              <a:t>Over 54 participants</a:t>
            </a:r>
          </a:p>
          <a:p>
            <a:r>
              <a:rPr lang="en-US" sz="3200" dirty="0" smtClean="0"/>
              <a:t>Averaging 10 participants per class</a:t>
            </a:r>
          </a:p>
        </p:txBody>
      </p:sp>
    </p:spTree>
    <p:extLst>
      <p:ext uri="{BB962C8B-B14F-4D97-AF65-F5344CB8AC3E}">
        <p14:creationId xmlns:p14="http://schemas.microsoft.com/office/powerpoint/2010/main" val="746894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0452" y="2012636"/>
            <a:ext cx="11230494" cy="4770537"/>
          </a:xfrm>
          <a:prstGeom prst="rect">
            <a:avLst/>
          </a:prstGeom>
        </p:spPr>
        <p:txBody>
          <a:bodyPr wrap="square" rtlCol="0">
            <a:spAutoFit/>
          </a:bodyPr>
          <a:lstStyle/>
          <a:p>
            <a:pPr algn="ctr"/>
            <a:r>
              <a:rPr lang="en-US" sz="2800" b="1" dirty="0">
                <a:latin typeface="Century Gothic" charset="0"/>
              </a:rPr>
              <a:t>Not a Single Pound Challenge!</a:t>
            </a:r>
          </a:p>
          <a:p>
            <a:pPr algn="ctr"/>
            <a:endParaRPr lang="en-US" b="1" dirty="0">
              <a:latin typeface="Century Gothic" charset="0"/>
            </a:endParaRPr>
          </a:p>
          <a:p>
            <a:pPr algn="ctr"/>
            <a:endParaRPr lang="en-US" sz="2000" b="1" dirty="0">
              <a:latin typeface="Century Gothic" charset="0"/>
            </a:endParaRPr>
          </a:p>
          <a:p>
            <a:pPr>
              <a:buFont typeface="Arial" pitchFamily="34" charset="0"/>
              <a:buChar char="•"/>
            </a:pPr>
            <a:endParaRPr lang="en-US" sz="2000" b="1" dirty="0">
              <a:latin typeface="Century Gothic" charset="0"/>
            </a:endParaRPr>
          </a:p>
          <a:p>
            <a:pPr>
              <a:buFont typeface="Arial" pitchFamily="34" charset="0"/>
              <a:buChar char="•"/>
            </a:pPr>
            <a:r>
              <a:rPr lang="en-US" sz="2000" b="1" dirty="0">
                <a:latin typeface="Century Gothic" charset="0"/>
              </a:rPr>
              <a:t>I</a:t>
            </a:r>
            <a:r>
              <a:rPr lang="en-US" sz="2000" b="1" dirty="0" smtClean="0">
                <a:solidFill>
                  <a:srgbClr val="FFFFFF"/>
                </a:solidFill>
                <a:latin typeface="Century Gothic"/>
              </a:rPr>
              <a:t>t's </a:t>
            </a:r>
            <a:r>
              <a:rPr lang="en-US" sz="2000" b="1" dirty="0">
                <a:solidFill>
                  <a:srgbClr val="FFFFFF"/>
                </a:solidFill>
                <a:latin typeface="Century Gothic"/>
              </a:rPr>
              <a:t>very difficult to maintain weight without gaining </a:t>
            </a:r>
            <a:r>
              <a:rPr lang="en-US" sz="2000" b="1" dirty="0" smtClean="0">
                <a:solidFill>
                  <a:srgbClr val="FFFFFF"/>
                </a:solidFill>
                <a:latin typeface="Century Gothic"/>
              </a:rPr>
              <a:t>additional </a:t>
            </a:r>
            <a:r>
              <a:rPr lang="en-US" sz="2000" b="1" dirty="0">
                <a:solidFill>
                  <a:srgbClr val="FFFFFF"/>
                </a:solidFill>
                <a:latin typeface="Century Gothic"/>
              </a:rPr>
              <a:t>pounds over the holidays.</a:t>
            </a:r>
            <a:r>
              <a:rPr lang="en-US" sz="2000" b="1" dirty="0">
                <a:latin typeface="Century Gothic"/>
              </a:rPr>
              <a:t>  </a:t>
            </a:r>
            <a:endParaRPr lang="en-US" sz="2000" b="1" dirty="0" smtClean="0">
              <a:latin typeface="Century Gothic"/>
            </a:endParaRPr>
          </a:p>
          <a:p>
            <a:pPr>
              <a:buFont typeface="Arial" pitchFamily="34" charset="0"/>
              <a:buChar char="•"/>
            </a:pPr>
            <a:endParaRPr lang="en-US" sz="2000" b="1" dirty="0" smtClean="0">
              <a:solidFill>
                <a:srgbClr val="FFFFFF"/>
              </a:solidFill>
              <a:latin typeface="Century Gothic"/>
            </a:endParaRPr>
          </a:p>
          <a:p>
            <a:pPr>
              <a:buFont typeface="Arial" pitchFamily="34" charset="0"/>
              <a:buChar char="•"/>
            </a:pPr>
            <a:r>
              <a:rPr lang="en-US" sz="2000" b="1" dirty="0" smtClean="0">
                <a:solidFill>
                  <a:srgbClr val="FFFFFF"/>
                </a:solidFill>
                <a:latin typeface="Century Gothic"/>
              </a:rPr>
              <a:t>Research shows that a majority of people gain 1-2 pounds each year between Thanksgiving through the middle of January</a:t>
            </a:r>
          </a:p>
          <a:p>
            <a:pPr>
              <a:buFont typeface="Arial" pitchFamily="34" charset="0"/>
              <a:buChar char="•"/>
            </a:pPr>
            <a:endParaRPr lang="en-US" sz="2000" b="1" dirty="0" smtClean="0">
              <a:solidFill>
                <a:srgbClr val="FFFFFF"/>
              </a:solidFill>
              <a:latin typeface="Century Gothic"/>
            </a:endParaRPr>
          </a:p>
          <a:p>
            <a:pPr>
              <a:buFont typeface="Arial" pitchFamily="34" charset="0"/>
              <a:buChar char="•"/>
            </a:pPr>
            <a:r>
              <a:rPr lang="en-US" sz="2000" b="1" dirty="0" smtClean="0">
                <a:solidFill>
                  <a:srgbClr val="FFFFFF"/>
                </a:solidFill>
                <a:latin typeface="Century Gothic"/>
              </a:rPr>
              <a:t>That 1-2 </a:t>
            </a:r>
            <a:r>
              <a:rPr lang="en-US" sz="2000" b="1" dirty="0">
                <a:solidFill>
                  <a:srgbClr val="FFFFFF"/>
                </a:solidFill>
                <a:latin typeface="Century Gothic"/>
              </a:rPr>
              <a:t>pound weight gain adds up to the tune of 10-20 pounds over a ten-plus year period leading </a:t>
            </a:r>
            <a:r>
              <a:rPr lang="en-US" sz="2000" b="1" dirty="0" smtClean="0">
                <a:solidFill>
                  <a:srgbClr val="FFFFFF"/>
                </a:solidFill>
                <a:latin typeface="Century Gothic"/>
              </a:rPr>
              <a:t>to significant </a:t>
            </a:r>
            <a:r>
              <a:rPr lang="en-US" sz="2000" b="1" dirty="0">
                <a:solidFill>
                  <a:srgbClr val="FFFFFF"/>
                </a:solidFill>
                <a:latin typeface="Century Gothic"/>
              </a:rPr>
              <a:t>weight and health issues.</a:t>
            </a:r>
            <a:endParaRPr lang="en-US" sz="2000" b="1" dirty="0">
              <a:latin typeface="Century Gothic"/>
            </a:endParaRPr>
          </a:p>
          <a:p>
            <a:pPr>
              <a:buFont typeface="Arial" pitchFamily="34" charset="0"/>
              <a:buChar char="•"/>
            </a:pPr>
            <a:endParaRPr lang="en-US" sz="2000" b="1" dirty="0" smtClean="0">
              <a:solidFill>
                <a:srgbClr val="FFFFFF"/>
              </a:solidFill>
              <a:latin typeface="Century Gothic"/>
            </a:endParaRPr>
          </a:p>
          <a:p>
            <a:pPr>
              <a:buFont typeface="Arial" pitchFamily="34" charset="0"/>
              <a:buChar char="•"/>
            </a:pPr>
            <a:r>
              <a:rPr lang="en-US" sz="2000" b="1" dirty="0" smtClean="0">
                <a:solidFill>
                  <a:srgbClr val="FFFFFF"/>
                </a:solidFill>
                <a:latin typeface="Century Gothic"/>
              </a:rPr>
              <a:t>This </a:t>
            </a:r>
            <a:r>
              <a:rPr lang="en-US" sz="2000" b="1" dirty="0">
                <a:solidFill>
                  <a:srgbClr val="FFFFFF"/>
                </a:solidFill>
                <a:latin typeface="Century Gothic"/>
              </a:rPr>
              <a:t>challenge </a:t>
            </a:r>
            <a:r>
              <a:rPr lang="en-US" sz="2000" b="1" dirty="0" smtClean="0">
                <a:solidFill>
                  <a:srgbClr val="FFFFFF"/>
                </a:solidFill>
                <a:latin typeface="Century Gothic"/>
              </a:rPr>
              <a:t>was </a:t>
            </a:r>
            <a:r>
              <a:rPr lang="en-US" sz="2000" b="1" dirty="0">
                <a:solidFill>
                  <a:srgbClr val="FFFFFF"/>
                </a:solidFill>
                <a:latin typeface="Century Gothic"/>
              </a:rPr>
              <a:t>not about </a:t>
            </a:r>
            <a:r>
              <a:rPr lang="en-US" sz="2000" b="1" dirty="0" smtClean="0">
                <a:solidFill>
                  <a:srgbClr val="FFFFFF"/>
                </a:solidFill>
                <a:latin typeface="Century Gothic"/>
              </a:rPr>
              <a:t>dieting but it is about </a:t>
            </a:r>
            <a:r>
              <a:rPr lang="en-US" sz="2000" b="1" dirty="0">
                <a:solidFill>
                  <a:srgbClr val="FFFFFF"/>
                </a:solidFill>
                <a:latin typeface="Century Gothic"/>
              </a:rPr>
              <a:t>still having fun enjoying our favorite holiday fare . . . BUT doing so in a mindful manner so you don’t gain weight!</a:t>
            </a:r>
            <a:endParaRPr lang="en-US" sz="2000" b="1" dirty="0">
              <a:latin typeface="Century Gothic"/>
            </a:endParaRPr>
          </a:p>
          <a:p>
            <a:pPr algn="ctr"/>
            <a:endParaRPr lang="en-US" dirty="0"/>
          </a:p>
        </p:txBody>
      </p:sp>
      <p:pic>
        <p:nvPicPr>
          <p:cNvPr id="7" name="Picture 6" descr="Christmas by sheikh_tuhin"/>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70913" y="279605"/>
            <a:ext cx="2052637" cy="2098470"/>
          </a:xfrm>
          <a:prstGeom prst="rect">
            <a:avLst/>
          </a:prstGeom>
        </p:spPr>
      </p:pic>
      <p:pic>
        <p:nvPicPr>
          <p:cNvPr id="8" name="Picture 7" descr="Christmas by sheikh_tuhin"/>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230313" y="378368"/>
            <a:ext cx="2093912" cy="2085432"/>
          </a:xfrm>
          <a:prstGeom prst="rect">
            <a:avLst/>
          </a:prstGeom>
        </p:spPr>
      </p:pic>
    </p:spTree>
    <p:extLst>
      <p:ext uri="{BB962C8B-B14F-4D97-AF65-F5344CB8AC3E}">
        <p14:creationId xmlns:p14="http://schemas.microsoft.com/office/powerpoint/2010/main" val="818904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1725" y="2376623"/>
            <a:ext cx="10391775" cy="3416320"/>
          </a:xfrm>
          <a:prstGeom prst="rect">
            <a:avLst/>
          </a:prstGeom>
        </p:spPr>
        <p:txBody>
          <a:bodyPr rtlCol="0">
            <a:spAutoFit/>
          </a:bodyPr>
          <a:lstStyle/>
          <a:p>
            <a:pPr algn="ctr"/>
            <a:endParaRPr lang="en-US" sz="4000" b="1" dirty="0" smtClean="0">
              <a:latin typeface="Century Gothic" charset="0"/>
            </a:endParaRPr>
          </a:p>
          <a:p>
            <a:pPr algn="ctr"/>
            <a:r>
              <a:rPr lang="en-US" sz="4000" b="1" dirty="0" smtClean="0">
                <a:latin typeface="Century Gothic" charset="0"/>
              </a:rPr>
              <a:t>Not </a:t>
            </a:r>
            <a:r>
              <a:rPr lang="en-US" sz="4000" b="1" dirty="0">
                <a:latin typeface="Century Gothic" charset="0"/>
              </a:rPr>
              <a:t>a Single Pound Challenge!</a:t>
            </a:r>
          </a:p>
          <a:p>
            <a:pPr algn="ctr"/>
            <a:endParaRPr lang="en-US" b="1" dirty="0" smtClean="0">
              <a:latin typeface="Century Gothic" charset="0"/>
            </a:endParaRPr>
          </a:p>
          <a:p>
            <a:pPr algn="ctr"/>
            <a:endParaRPr lang="en-US" b="1" dirty="0" smtClean="0">
              <a:latin typeface="Century Gothic" charset="0"/>
            </a:endParaRPr>
          </a:p>
          <a:p>
            <a:pPr algn="ctr"/>
            <a:r>
              <a:rPr lang="en-US" sz="2400" b="1" dirty="0" smtClean="0">
                <a:latin typeface="Century Gothic" charset="0"/>
              </a:rPr>
              <a:t>28 Participants</a:t>
            </a:r>
          </a:p>
          <a:p>
            <a:pPr algn="ctr"/>
            <a:endParaRPr lang="en-US" b="1" dirty="0" smtClean="0">
              <a:latin typeface="Century Gothic" charset="0"/>
            </a:endParaRPr>
          </a:p>
          <a:p>
            <a:pPr algn="ctr"/>
            <a:endParaRPr lang="en-US" b="1" dirty="0" smtClean="0">
              <a:latin typeface="Century Gothic" charset="0"/>
            </a:endParaRPr>
          </a:p>
          <a:p>
            <a:pPr algn="ctr"/>
            <a:r>
              <a:rPr lang="en-US" sz="4000" b="1" dirty="0" smtClean="0">
                <a:latin typeface="Century Gothic" charset="0"/>
              </a:rPr>
              <a:t>56 total lbs lost</a:t>
            </a:r>
            <a:endParaRPr lang="en-US" sz="4000" b="1" dirty="0">
              <a:latin typeface="Century Gothic" charset="0"/>
            </a:endParaRPr>
          </a:p>
        </p:txBody>
      </p:sp>
      <p:pic>
        <p:nvPicPr>
          <p:cNvPr id="7" name="Picture 6" descr="Christmas by sheikh_tuhin"/>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62353" y="279605"/>
            <a:ext cx="2052637" cy="2098470"/>
          </a:xfrm>
          <a:prstGeom prst="rect">
            <a:avLst/>
          </a:prstGeom>
        </p:spPr>
      </p:pic>
      <p:pic>
        <p:nvPicPr>
          <p:cNvPr id="8" name="Picture 7" descr="Christmas by sheikh_tuhin"/>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230313" y="378368"/>
            <a:ext cx="2093912" cy="2085432"/>
          </a:xfrm>
          <a:prstGeom prst="rect">
            <a:avLst/>
          </a:prstGeom>
        </p:spPr>
      </p:pic>
    </p:spTree>
    <p:extLst>
      <p:ext uri="{BB962C8B-B14F-4D97-AF65-F5344CB8AC3E}">
        <p14:creationId xmlns:p14="http://schemas.microsoft.com/office/powerpoint/2010/main" val="818904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anim calcmode="lin" valueType="num">
                                      <p:cBhvr additive="base">
                                        <p:cTn id="1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691" y="1524000"/>
            <a:ext cx="5070764" cy="1600200"/>
          </a:xfrm>
        </p:spPr>
        <p:txBody>
          <a:bodyPr>
            <a:normAutofit/>
          </a:bodyPr>
          <a:lstStyle/>
          <a:p>
            <a:r>
              <a:rPr lang="en-US" sz="2700" b="1" u="sng" dirty="0" smtClean="0"/>
              <a:t>Monthly Healthy Lunches!</a:t>
            </a:r>
            <a:r>
              <a:rPr lang="en-US" dirty="0" smtClean="0"/>
              <a:t/>
            </a:r>
            <a:br>
              <a:rPr lang="en-US" dirty="0" smtClean="0"/>
            </a:br>
            <a:r>
              <a:rPr lang="en-US" dirty="0" smtClean="0"/>
              <a:t/>
            </a:r>
            <a:br>
              <a:rPr lang="en-US" dirty="0" smtClean="0"/>
            </a:br>
            <a:endParaRPr lang="en-US" dirty="0"/>
          </a:p>
        </p:txBody>
      </p:sp>
      <p:sp>
        <p:nvSpPr>
          <p:cNvPr id="4" name="Text Placeholder 3"/>
          <p:cNvSpPr>
            <a:spLocks noGrp="1"/>
          </p:cNvSpPr>
          <p:nvPr>
            <p:ph type="body" sz="half" idx="2"/>
          </p:nvPr>
        </p:nvSpPr>
        <p:spPr>
          <a:xfrm>
            <a:off x="58189" y="2261063"/>
            <a:ext cx="5394960" cy="3957622"/>
          </a:xfrm>
        </p:spPr>
        <p:txBody>
          <a:bodyPr>
            <a:noAutofit/>
          </a:bodyPr>
          <a:lstStyle/>
          <a:p>
            <a:pPr>
              <a:lnSpc>
                <a:spcPct val="100000"/>
              </a:lnSpc>
            </a:pPr>
            <a:endParaRPr lang="en-US" sz="2400" dirty="0" smtClean="0"/>
          </a:p>
          <a:p>
            <a:pPr>
              <a:lnSpc>
                <a:spcPct val="100000"/>
              </a:lnSpc>
            </a:pPr>
            <a:r>
              <a:rPr lang="en-US" sz="2400" dirty="0" smtClean="0"/>
              <a:t>Healthy options for all to share.  </a:t>
            </a:r>
          </a:p>
          <a:p>
            <a:pPr>
              <a:lnSpc>
                <a:spcPct val="100000"/>
              </a:lnSpc>
            </a:pPr>
            <a:endParaRPr lang="en-US" sz="2400" dirty="0" smtClean="0"/>
          </a:p>
          <a:p>
            <a:pPr>
              <a:lnSpc>
                <a:spcPct val="100000"/>
              </a:lnSpc>
            </a:pPr>
            <a:r>
              <a:rPr lang="en-US" sz="2400" dirty="0" smtClean="0"/>
              <a:t>Food always tastes better when shared!</a:t>
            </a:r>
          </a:p>
          <a:p>
            <a:pPr>
              <a:lnSpc>
                <a:spcPct val="100000"/>
              </a:lnSpc>
            </a:pPr>
            <a:endParaRPr lang="en-US" sz="2400" dirty="0" smtClean="0"/>
          </a:p>
          <a:p>
            <a:pPr>
              <a:lnSpc>
                <a:spcPct val="100000"/>
              </a:lnSpc>
            </a:pPr>
            <a:r>
              <a:rPr lang="en-US" sz="2400" dirty="0" smtClean="0"/>
              <a:t>These gatherings make eating at the workplace fun and healthy!</a:t>
            </a:r>
          </a:p>
        </p:txBody>
      </p:sp>
      <p:pic>
        <p:nvPicPr>
          <p:cNvPr id="3074" name="Picture 1" descr="image003"/>
          <p:cNvPicPr>
            <a:picLocks noGrp="1" noChangeAspect="1" noChangeArrowheads="1"/>
          </p:cNvPicPr>
          <p:nvPr>
            <p:ph idx="1"/>
          </p:nvPr>
        </p:nvPicPr>
        <p:blipFill>
          <a:blip r:embed="rId2"/>
          <a:srcRect/>
          <a:stretch>
            <a:fillRect/>
          </a:stretch>
        </p:blipFill>
        <p:spPr bwMode="auto">
          <a:xfrm>
            <a:off x="5435395" y="1330037"/>
            <a:ext cx="6543040" cy="46468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TC104033937[[fn=Vapor Trail]]</Template>
  <TotalTime>418</TotalTime>
  <Words>587</Words>
  <Application>Microsoft Office PowerPoint</Application>
  <PresentationFormat>Widescreen</PresentationFormat>
  <Paragraphs>151</Paragraphs>
  <Slides>22</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Arial Rounded MT Bold</vt:lpstr>
      <vt:lpstr>Berlin Sans FB</vt:lpstr>
      <vt:lpstr>Calibri</vt:lpstr>
      <vt:lpstr>Century Gothic</vt:lpstr>
      <vt:lpstr>Comic Sans MS</vt:lpstr>
      <vt:lpstr>Lucida Sans</vt:lpstr>
      <vt:lpstr>Vapor Trail</vt:lpstr>
      <vt:lpstr>ABCAP Wellness</vt:lpstr>
      <vt:lpstr>ABCAP Wellness Mission</vt:lpstr>
      <vt:lpstr>ABCAP Employs 213 People</vt:lpstr>
      <vt:lpstr>PowerPoint Presentation</vt:lpstr>
      <vt:lpstr>PowerPoint Presentation</vt:lpstr>
      <vt:lpstr>Fit Club!</vt:lpstr>
      <vt:lpstr>PowerPoint Presentation</vt:lpstr>
      <vt:lpstr>PowerPoint Presentation</vt:lpstr>
      <vt:lpstr>Monthly Healthy Lunches!  </vt:lpstr>
      <vt:lpstr>Garden Club </vt:lpstr>
      <vt:lpstr>Seasonal Activity challenges</vt:lpstr>
      <vt:lpstr>   ABCAP  community action at work  </vt:lpstr>
      <vt:lpstr>Adams County Regional medical Center</vt:lpstr>
      <vt:lpstr>PowerPoint Presentation</vt:lpstr>
      <vt:lpstr>2015</vt:lpstr>
      <vt:lpstr>PowerPoint Presentation</vt:lpstr>
      <vt:lpstr>ACRMC Employee Wellness 2016</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Gail Erhardt</dc:creator>
  <cp:lastModifiedBy>Marie</cp:lastModifiedBy>
  <cp:revision>39</cp:revision>
  <dcterms:created xsi:type="dcterms:W3CDTF">2013-07-15T20:26:09Z</dcterms:created>
  <dcterms:modified xsi:type="dcterms:W3CDTF">2016-09-21T16:25:13Z</dcterms:modified>
</cp:coreProperties>
</file>