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1"/>
  </p:notesMasterIdLst>
  <p:sldIdLst>
    <p:sldId id="256" r:id="rId2"/>
    <p:sldId id="258" r:id="rId3"/>
    <p:sldId id="262" r:id="rId4"/>
    <p:sldId id="263" r:id="rId5"/>
    <p:sldId id="265" r:id="rId6"/>
    <p:sldId id="266" r:id="rId7"/>
    <p:sldId id="260" r:id="rId8"/>
    <p:sldId id="264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430" autoAdjust="0"/>
  </p:normalViewPr>
  <p:slideViewPr>
    <p:cSldViewPr>
      <p:cViewPr>
        <p:scale>
          <a:sx n="50" d="100"/>
          <a:sy n="50" d="100"/>
        </p:scale>
        <p:origin x="-1267" y="1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41440A-0C63-4995-B7E2-32188F227141}" type="doc">
      <dgm:prSet loTypeId="urn:microsoft.com/office/officeart/2005/8/layout/process5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B01C94-3D91-40F0-B7FB-61049E4C3D8F}">
      <dgm:prSet phldrT="[Text]"/>
      <dgm:spPr/>
      <dgm:t>
        <a:bodyPr/>
        <a:lstStyle/>
        <a:p>
          <a:r>
            <a:rPr lang="en-US" dirty="0" smtClean="0"/>
            <a:t>Healthcare Provider Referral sent to</a:t>
          </a:r>
        </a:p>
        <a:p>
          <a:r>
            <a:rPr lang="en-US" dirty="0" smtClean="0"/>
            <a:t>to Diabetes Center</a:t>
          </a:r>
          <a:endParaRPr lang="en-US" dirty="0"/>
        </a:p>
      </dgm:t>
    </dgm:pt>
    <dgm:pt modelId="{684B4F27-19C3-4690-B3EE-597AEBB6C672}" type="parTrans" cxnId="{3354BAA5-51CC-44B2-AC97-1D8CA342E87D}">
      <dgm:prSet/>
      <dgm:spPr/>
      <dgm:t>
        <a:bodyPr/>
        <a:lstStyle/>
        <a:p>
          <a:endParaRPr lang="en-US"/>
        </a:p>
      </dgm:t>
    </dgm:pt>
    <dgm:pt modelId="{E1F4825E-FC1E-43AE-8C87-CA91E9F35730}" type="sibTrans" cxnId="{3354BAA5-51CC-44B2-AC97-1D8CA342E87D}">
      <dgm:prSet/>
      <dgm:spPr/>
      <dgm:t>
        <a:bodyPr/>
        <a:lstStyle/>
        <a:p>
          <a:endParaRPr lang="en-US"/>
        </a:p>
      </dgm:t>
    </dgm:pt>
    <dgm:pt modelId="{FE84CFCE-B3C6-4071-B180-991385CFEDAD}">
      <dgm:prSet phldrT="[Text]"/>
      <dgm:spPr/>
      <dgm:t>
        <a:bodyPr/>
        <a:lstStyle/>
        <a:p>
          <a:r>
            <a:rPr lang="en-US" dirty="0" smtClean="0"/>
            <a:t>Basis Contact Information is collected and added to database</a:t>
          </a:r>
          <a:endParaRPr lang="en-US" dirty="0"/>
        </a:p>
      </dgm:t>
    </dgm:pt>
    <dgm:pt modelId="{53B8C371-C146-449A-B733-9363D59CB2F3}" type="parTrans" cxnId="{8FEAC476-43D3-405F-9E75-C34C6B110FFA}">
      <dgm:prSet/>
      <dgm:spPr/>
      <dgm:t>
        <a:bodyPr/>
        <a:lstStyle/>
        <a:p>
          <a:endParaRPr lang="en-US"/>
        </a:p>
      </dgm:t>
    </dgm:pt>
    <dgm:pt modelId="{67FE76E2-8930-4471-913A-7B811E792940}" type="sibTrans" cxnId="{8FEAC476-43D3-405F-9E75-C34C6B110FFA}">
      <dgm:prSet/>
      <dgm:spPr/>
      <dgm:t>
        <a:bodyPr/>
        <a:lstStyle/>
        <a:p>
          <a:endParaRPr lang="en-US"/>
        </a:p>
      </dgm:t>
    </dgm:pt>
    <dgm:pt modelId="{0E47D87F-A3B4-464E-A287-01F8441283AF}">
      <dgm:prSet phldrT="[Text]"/>
      <dgm:spPr/>
      <dgm:t>
        <a:bodyPr/>
        <a:lstStyle/>
        <a:p>
          <a:r>
            <a:rPr lang="en-US" dirty="0" smtClean="0"/>
            <a:t>Patient is Contacted </a:t>
          </a:r>
          <a:endParaRPr lang="en-US" dirty="0"/>
        </a:p>
      </dgm:t>
    </dgm:pt>
    <dgm:pt modelId="{869E99EB-42F8-4059-A8CA-18F536FF9FCD}" type="parTrans" cxnId="{897A2011-80F6-4A7E-B63C-08A822803A81}">
      <dgm:prSet/>
      <dgm:spPr/>
      <dgm:t>
        <a:bodyPr/>
        <a:lstStyle/>
        <a:p>
          <a:endParaRPr lang="en-US"/>
        </a:p>
      </dgm:t>
    </dgm:pt>
    <dgm:pt modelId="{BBD0468E-DA8E-4603-82B7-8CD6A5F07E87}" type="sibTrans" cxnId="{897A2011-80F6-4A7E-B63C-08A822803A81}">
      <dgm:prSet/>
      <dgm:spPr/>
      <dgm:t>
        <a:bodyPr/>
        <a:lstStyle/>
        <a:p>
          <a:endParaRPr lang="en-US"/>
        </a:p>
      </dgm:t>
    </dgm:pt>
    <dgm:pt modelId="{6FA3EBF1-45C5-44FE-8492-E07EAF97A3AF}">
      <dgm:prSet phldrT="[Text]"/>
      <dgm:spPr/>
      <dgm:t>
        <a:bodyPr/>
        <a:lstStyle/>
        <a:p>
          <a:r>
            <a:rPr lang="en-US" dirty="0" smtClean="0"/>
            <a:t>Patient Expresses interest in services/DPP Program</a:t>
          </a:r>
          <a:endParaRPr lang="en-US" dirty="0"/>
        </a:p>
      </dgm:t>
    </dgm:pt>
    <dgm:pt modelId="{2E0547A2-35CA-426E-8577-9C9524E1FC6D}" type="parTrans" cxnId="{21E855D3-DA89-4CB3-9759-49DB6855ADA0}">
      <dgm:prSet/>
      <dgm:spPr/>
      <dgm:t>
        <a:bodyPr/>
        <a:lstStyle/>
        <a:p>
          <a:endParaRPr lang="en-US"/>
        </a:p>
      </dgm:t>
    </dgm:pt>
    <dgm:pt modelId="{B74B0DC2-E1E9-4B3E-87BE-DCDFF837C1AB}" type="sibTrans" cxnId="{21E855D3-DA89-4CB3-9759-49DB6855ADA0}">
      <dgm:prSet/>
      <dgm:spPr/>
      <dgm:t>
        <a:bodyPr/>
        <a:lstStyle/>
        <a:p>
          <a:endParaRPr lang="en-US"/>
        </a:p>
      </dgm:t>
    </dgm:pt>
    <dgm:pt modelId="{F3C7A39D-5C96-4C00-ADF5-05ADE62E3301}">
      <dgm:prSet phldrT="[Text]"/>
      <dgm:spPr/>
      <dgm:t>
        <a:bodyPr/>
        <a:lstStyle/>
        <a:p>
          <a:r>
            <a:rPr lang="en-US" dirty="0" smtClean="0"/>
            <a:t>Patient is made aware of upcoming classes</a:t>
          </a:r>
          <a:endParaRPr lang="en-US" dirty="0"/>
        </a:p>
      </dgm:t>
    </dgm:pt>
    <dgm:pt modelId="{5A3B6E7D-E38B-4A54-9207-02511ABD5338}" type="parTrans" cxnId="{FBBB2E0E-C18E-4CEC-A2A7-B95D08284EA8}">
      <dgm:prSet/>
      <dgm:spPr/>
      <dgm:t>
        <a:bodyPr/>
        <a:lstStyle/>
        <a:p>
          <a:endParaRPr lang="en-US"/>
        </a:p>
      </dgm:t>
    </dgm:pt>
    <dgm:pt modelId="{03F0D559-FFED-409A-86F4-53D2A84E2BDE}" type="sibTrans" cxnId="{FBBB2E0E-C18E-4CEC-A2A7-B95D08284EA8}">
      <dgm:prSet/>
      <dgm:spPr/>
      <dgm:t>
        <a:bodyPr/>
        <a:lstStyle/>
        <a:p>
          <a:endParaRPr lang="en-US"/>
        </a:p>
      </dgm:t>
    </dgm:pt>
    <dgm:pt modelId="{7CC8F0CF-6749-439A-8F2D-757D614231DC}">
      <dgm:prSet phldrT="[Text]"/>
      <dgm:spPr/>
      <dgm:t>
        <a:bodyPr/>
        <a:lstStyle/>
        <a:p>
          <a:r>
            <a:rPr lang="en-US" dirty="0" smtClean="0"/>
            <a:t>Patient chooses which class they would like to enroll</a:t>
          </a:r>
          <a:endParaRPr lang="en-US" dirty="0"/>
        </a:p>
      </dgm:t>
    </dgm:pt>
    <dgm:pt modelId="{202EAD23-98F9-47AD-8CA9-CF752A4F02DA}" type="parTrans" cxnId="{F64D32F6-AD4F-4F11-B987-0B21EA9F7DF3}">
      <dgm:prSet/>
      <dgm:spPr/>
      <dgm:t>
        <a:bodyPr/>
        <a:lstStyle/>
        <a:p>
          <a:endParaRPr lang="en-US"/>
        </a:p>
      </dgm:t>
    </dgm:pt>
    <dgm:pt modelId="{84650355-EB82-4646-85C4-36F18D142116}" type="sibTrans" cxnId="{F64D32F6-AD4F-4F11-B987-0B21EA9F7DF3}">
      <dgm:prSet/>
      <dgm:spPr/>
      <dgm:t>
        <a:bodyPr/>
        <a:lstStyle/>
        <a:p>
          <a:endParaRPr lang="en-US"/>
        </a:p>
      </dgm:t>
    </dgm:pt>
    <dgm:pt modelId="{76230A4C-C750-4E33-A2C5-AB099087367B}" type="pres">
      <dgm:prSet presAssocID="{5A41440A-0C63-4995-B7E2-32188F22714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BCAEFD1-9BC6-49C9-A7F8-AE73CBE8865D}" type="pres">
      <dgm:prSet presAssocID="{ADB01C94-3D91-40F0-B7FB-61049E4C3D8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A13F05-5B9A-4A7E-9277-2B7FB15BFE75}" type="pres">
      <dgm:prSet presAssocID="{E1F4825E-FC1E-43AE-8C87-CA91E9F35730}" presName="sibTrans" presStyleLbl="sibTrans2D1" presStyleIdx="0" presStyleCnt="5"/>
      <dgm:spPr/>
      <dgm:t>
        <a:bodyPr/>
        <a:lstStyle/>
        <a:p>
          <a:endParaRPr lang="en-US"/>
        </a:p>
      </dgm:t>
    </dgm:pt>
    <dgm:pt modelId="{B6A6634B-82E5-4953-A390-05E0FC481CCA}" type="pres">
      <dgm:prSet presAssocID="{E1F4825E-FC1E-43AE-8C87-CA91E9F35730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168E5F2E-31CC-4728-A416-EAA08FB487D9}" type="pres">
      <dgm:prSet presAssocID="{FE84CFCE-B3C6-4071-B180-991385CFEDAD}" presName="node" presStyleLbl="node1" presStyleIdx="1" presStyleCnt="6" custLinFactNeighborX="654" custLinFactNeighborY="-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5A9701-BBF4-45CC-A437-54E37E627AD6}" type="pres">
      <dgm:prSet presAssocID="{67FE76E2-8930-4471-913A-7B811E792940}" presName="sibTrans" presStyleLbl="sibTrans2D1" presStyleIdx="1" presStyleCnt="5"/>
      <dgm:spPr/>
      <dgm:t>
        <a:bodyPr/>
        <a:lstStyle/>
        <a:p>
          <a:endParaRPr lang="en-US"/>
        </a:p>
      </dgm:t>
    </dgm:pt>
    <dgm:pt modelId="{1809F813-55C8-4A2D-ABCC-79B130922C7A}" type="pres">
      <dgm:prSet presAssocID="{67FE76E2-8930-4471-913A-7B811E792940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4C52BB31-E903-4509-84B6-33116178360B}" type="pres">
      <dgm:prSet presAssocID="{0E47D87F-A3B4-464E-A287-01F8441283AF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667EDC-562E-47EC-9C14-D998FB4BEC82}" type="pres">
      <dgm:prSet presAssocID="{BBD0468E-DA8E-4603-82B7-8CD6A5F07E87}" presName="sibTrans" presStyleLbl="sibTrans2D1" presStyleIdx="2" presStyleCnt="5"/>
      <dgm:spPr/>
      <dgm:t>
        <a:bodyPr/>
        <a:lstStyle/>
        <a:p>
          <a:endParaRPr lang="en-US"/>
        </a:p>
      </dgm:t>
    </dgm:pt>
    <dgm:pt modelId="{835A0C19-61D2-4CDC-B425-BEB0FF01BED3}" type="pres">
      <dgm:prSet presAssocID="{BBD0468E-DA8E-4603-82B7-8CD6A5F07E87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96BA73A4-40F9-4360-A540-F1FF15CAAADC}" type="pres">
      <dgm:prSet presAssocID="{6FA3EBF1-45C5-44FE-8492-E07EAF97A3A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F7EA44-4A18-49D9-B080-1C49C0CA8860}" type="pres">
      <dgm:prSet presAssocID="{B74B0DC2-E1E9-4B3E-87BE-DCDFF837C1AB}" presName="sibTrans" presStyleLbl="sibTrans2D1" presStyleIdx="3" presStyleCnt="5"/>
      <dgm:spPr/>
      <dgm:t>
        <a:bodyPr/>
        <a:lstStyle/>
        <a:p>
          <a:endParaRPr lang="en-US"/>
        </a:p>
      </dgm:t>
    </dgm:pt>
    <dgm:pt modelId="{33134A97-BAB2-4A93-B2DE-0B7CFDB989BB}" type="pres">
      <dgm:prSet presAssocID="{B74B0DC2-E1E9-4B3E-87BE-DCDFF837C1AB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D7191309-F6AF-4CC9-9413-F68717818C47}" type="pres">
      <dgm:prSet presAssocID="{F3C7A39D-5C96-4C00-ADF5-05ADE62E3301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AA29C0-AD6B-4351-8430-61C3E6A93B9E}" type="pres">
      <dgm:prSet presAssocID="{03F0D559-FFED-409A-86F4-53D2A84E2BDE}" presName="sibTrans" presStyleLbl="sibTrans2D1" presStyleIdx="4" presStyleCnt="5"/>
      <dgm:spPr/>
      <dgm:t>
        <a:bodyPr/>
        <a:lstStyle/>
        <a:p>
          <a:endParaRPr lang="en-US"/>
        </a:p>
      </dgm:t>
    </dgm:pt>
    <dgm:pt modelId="{69BBC9D2-5B1C-49D6-A2D7-0598C4150D04}" type="pres">
      <dgm:prSet presAssocID="{03F0D559-FFED-409A-86F4-53D2A84E2BDE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3537DA14-FC8A-4E98-B2B5-91642C5C5196}" type="pres">
      <dgm:prSet presAssocID="{7CC8F0CF-6749-439A-8F2D-757D614231DC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4678A7-7D0C-4AE0-A4C5-8148DC79FEDF}" type="presOf" srcId="{E1F4825E-FC1E-43AE-8C87-CA91E9F35730}" destId="{B6A6634B-82E5-4953-A390-05E0FC481CCA}" srcOrd="1" destOrd="0" presId="urn:microsoft.com/office/officeart/2005/8/layout/process5"/>
    <dgm:cxn modelId="{FBBB2E0E-C18E-4CEC-A2A7-B95D08284EA8}" srcId="{5A41440A-0C63-4995-B7E2-32188F227141}" destId="{F3C7A39D-5C96-4C00-ADF5-05ADE62E3301}" srcOrd="4" destOrd="0" parTransId="{5A3B6E7D-E38B-4A54-9207-02511ABD5338}" sibTransId="{03F0D559-FFED-409A-86F4-53D2A84E2BDE}"/>
    <dgm:cxn modelId="{8FEAC476-43D3-405F-9E75-C34C6B110FFA}" srcId="{5A41440A-0C63-4995-B7E2-32188F227141}" destId="{FE84CFCE-B3C6-4071-B180-991385CFEDAD}" srcOrd="1" destOrd="0" parTransId="{53B8C371-C146-449A-B733-9363D59CB2F3}" sibTransId="{67FE76E2-8930-4471-913A-7B811E792940}"/>
    <dgm:cxn modelId="{3354BAA5-51CC-44B2-AC97-1D8CA342E87D}" srcId="{5A41440A-0C63-4995-B7E2-32188F227141}" destId="{ADB01C94-3D91-40F0-B7FB-61049E4C3D8F}" srcOrd="0" destOrd="0" parTransId="{684B4F27-19C3-4690-B3EE-597AEBB6C672}" sibTransId="{E1F4825E-FC1E-43AE-8C87-CA91E9F35730}"/>
    <dgm:cxn modelId="{E91ABCCF-43A3-4997-BEE5-019746CCED78}" type="presOf" srcId="{B74B0DC2-E1E9-4B3E-87BE-DCDFF837C1AB}" destId="{33134A97-BAB2-4A93-B2DE-0B7CFDB989BB}" srcOrd="1" destOrd="0" presId="urn:microsoft.com/office/officeart/2005/8/layout/process5"/>
    <dgm:cxn modelId="{21E855D3-DA89-4CB3-9759-49DB6855ADA0}" srcId="{5A41440A-0C63-4995-B7E2-32188F227141}" destId="{6FA3EBF1-45C5-44FE-8492-E07EAF97A3AF}" srcOrd="3" destOrd="0" parTransId="{2E0547A2-35CA-426E-8577-9C9524E1FC6D}" sibTransId="{B74B0DC2-E1E9-4B3E-87BE-DCDFF837C1AB}"/>
    <dgm:cxn modelId="{2D637067-B674-47AD-9216-50BE7841E3BA}" type="presOf" srcId="{03F0D559-FFED-409A-86F4-53D2A84E2BDE}" destId="{69BBC9D2-5B1C-49D6-A2D7-0598C4150D04}" srcOrd="1" destOrd="0" presId="urn:microsoft.com/office/officeart/2005/8/layout/process5"/>
    <dgm:cxn modelId="{33752865-74D3-4BB9-BB8A-BAB9AC86D902}" type="presOf" srcId="{67FE76E2-8930-4471-913A-7B811E792940}" destId="{1809F813-55C8-4A2D-ABCC-79B130922C7A}" srcOrd="1" destOrd="0" presId="urn:microsoft.com/office/officeart/2005/8/layout/process5"/>
    <dgm:cxn modelId="{51DAE015-864D-42C4-B6DD-617871DA1FAD}" type="presOf" srcId="{E1F4825E-FC1E-43AE-8C87-CA91E9F35730}" destId="{93A13F05-5B9A-4A7E-9277-2B7FB15BFE75}" srcOrd="0" destOrd="0" presId="urn:microsoft.com/office/officeart/2005/8/layout/process5"/>
    <dgm:cxn modelId="{0FBA0367-1F5B-4E4C-8C27-1E9F6A5C8983}" type="presOf" srcId="{BBD0468E-DA8E-4603-82B7-8CD6A5F07E87}" destId="{AC667EDC-562E-47EC-9C14-D998FB4BEC82}" srcOrd="0" destOrd="0" presId="urn:microsoft.com/office/officeart/2005/8/layout/process5"/>
    <dgm:cxn modelId="{A5A26C18-3428-4035-9003-DFF320F8A42A}" type="presOf" srcId="{03F0D559-FFED-409A-86F4-53D2A84E2BDE}" destId="{46AA29C0-AD6B-4351-8430-61C3E6A93B9E}" srcOrd="0" destOrd="0" presId="urn:microsoft.com/office/officeart/2005/8/layout/process5"/>
    <dgm:cxn modelId="{A4032BAD-02A4-4D68-9829-B54D2EA7BD27}" type="presOf" srcId="{7CC8F0CF-6749-439A-8F2D-757D614231DC}" destId="{3537DA14-FC8A-4E98-B2B5-91642C5C5196}" srcOrd="0" destOrd="0" presId="urn:microsoft.com/office/officeart/2005/8/layout/process5"/>
    <dgm:cxn modelId="{D11ADFC2-7EF2-4FBC-BA0B-EADEE294FE24}" type="presOf" srcId="{5A41440A-0C63-4995-B7E2-32188F227141}" destId="{76230A4C-C750-4E33-A2C5-AB099087367B}" srcOrd="0" destOrd="0" presId="urn:microsoft.com/office/officeart/2005/8/layout/process5"/>
    <dgm:cxn modelId="{163E99A9-9DD5-4DAF-8848-CC72FAEC4DD8}" type="presOf" srcId="{6FA3EBF1-45C5-44FE-8492-E07EAF97A3AF}" destId="{96BA73A4-40F9-4360-A540-F1FF15CAAADC}" srcOrd="0" destOrd="0" presId="urn:microsoft.com/office/officeart/2005/8/layout/process5"/>
    <dgm:cxn modelId="{36F17906-3995-45A9-973C-B6AF78A4C5E7}" type="presOf" srcId="{ADB01C94-3D91-40F0-B7FB-61049E4C3D8F}" destId="{ABCAEFD1-9BC6-49C9-A7F8-AE73CBE8865D}" srcOrd="0" destOrd="0" presId="urn:microsoft.com/office/officeart/2005/8/layout/process5"/>
    <dgm:cxn modelId="{897A2011-80F6-4A7E-B63C-08A822803A81}" srcId="{5A41440A-0C63-4995-B7E2-32188F227141}" destId="{0E47D87F-A3B4-464E-A287-01F8441283AF}" srcOrd="2" destOrd="0" parTransId="{869E99EB-42F8-4059-A8CA-18F536FF9FCD}" sibTransId="{BBD0468E-DA8E-4603-82B7-8CD6A5F07E87}"/>
    <dgm:cxn modelId="{53CBB4A5-0A38-4DD2-992B-B70CDFBC298B}" type="presOf" srcId="{0E47D87F-A3B4-464E-A287-01F8441283AF}" destId="{4C52BB31-E903-4509-84B6-33116178360B}" srcOrd="0" destOrd="0" presId="urn:microsoft.com/office/officeart/2005/8/layout/process5"/>
    <dgm:cxn modelId="{91C57316-2C1A-460F-AA91-9EEE59F1B8EF}" type="presOf" srcId="{BBD0468E-DA8E-4603-82B7-8CD6A5F07E87}" destId="{835A0C19-61D2-4CDC-B425-BEB0FF01BED3}" srcOrd="1" destOrd="0" presId="urn:microsoft.com/office/officeart/2005/8/layout/process5"/>
    <dgm:cxn modelId="{887067BA-6986-4BF3-B6C9-7C49ABA2F896}" type="presOf" srcId="{F3C7A39D-5C96-4C00-ADF5-05ADE62E3301}" destId="{D7191309-F6AF-4CC9-9413-F68717818C47}" srcOrd="0" destOrd="0" presId="urn:microsoft.com/office/officeart/2005/8/layout/process5"/>
    <dgm:cxn modelId="{4881D264-69C8-490F-A8B6-471B0DADA00A}" type="presOf" srcId="{B74B0DC2-E1E9-4B3E-87BE-DCDFF837C1AB}" destId="{B1F7EA44-4A18-49D9-B080-1C49C0CA8860}" srcOrd="0" destOrd="0" presId="urn:microsoft.com/office/officeart/2005/8/layout/process5"/>
    <dgm:cxn modelId="{34B4780A-1E2A-4C95-9AA2-36DD45750A81}" type="presOf" srcId="{67FE76E2-8930-4471-913A-7B811E792940}" destId="{2C5A9701-BBF4-45CC-A437-54E37E627AD6}" srcOrd="0" destOrd="0" presId="urn:microsoft.com/office/officeart/2005/8/layout/process5"/>
    <dgm:cxn modelId="{99717ECA-89D8-45E1-BE2B-6DF02BCE16C5}" type="presOf" srcId="{FE84CFCE-B3C6-4071-B180-991385CFEDAD}" destId="{168E5F2E-31CC-4728-A416-EAA08FB487D9}" srcOrd="0" destOrd="0" presId="urn:microsoft.com/office/officeart/2005/8/layout/process5"/>
    <dgm:cxn modelId="{F64D32F6-AD4F-4F11-B987-0B21EA9F7DF3}" srcId="{5A41440A-0C63-4995-B7E2-32188F227141}" destId="{7CC8F0CF-6749-439A-8F2D-757D614231DC}" srcOrd="5" destOrd="0" parTransId="{202EAD23-98F9-47AD-8CA9-CF752A4F02DA}" sibTransId="{84650355-EB82-4646-85C4-36F18D142116}"/>
    <dgm:cxn modelId="{E9120E2A-94B6-4306-9571-E41586EC011A}" type="presParOf" srcId="{76230A4C-C750-4E33-A2C5-AB099087367B}" destId="{ABCAEFD1-9BC6-49C9-A7F8-AE73CBE8865D}" srcOrd="0" destOrd="0" presId="urn:microsoft.com/office/officeart/2005/8/layout/process5"/>
    <dgm:cxn modelId="{C361E241-FD6A-4327-BCD0-1BAD03E4DAAE}" type="presParOf" srcId="{76230A4C-C750-4E33-A2C5-AB099087367B}" destId="{93A13F05-5B9A-4A7E-9277-2B7FB15BFE75}" srcOrd="1" destOrd="0" presId="urn:microsoft.com/office/officeart/2005/8/layout/process5"/>
    <dgm:cxn modelId="{E721A049-F99C-4F3E-97E9-BDF2A689C6D0}" type="presParOf" srcId="{93A13F05-5B9A-4A7E-9277-2B7FB15BFE75}" destId="{B6A6634B-82E5-4953-A390-05E0FC481CCA}" srcOrd="0" destOrd="0" presId="urn:microsoft.com/office/officeart/2005/8/layout/process5"/>
    <dgm:cxn modelId="{C3E0D98B-04EA-48CB-8844-01716B924988}" type="presParOf" srcId="{76230A4C-C750-4E33-A2C5-AB099087367B}" destId="{168E5F2E-31CC-4728-A416-EAA08FB487D9}" srcOrd="2" destOrd="0" presId="urn:microsoft.com/office/officeart/2005/8/layout/process5"/>
    <dgm:cxn modelId="{CF947129-4AC9-4A8F-8020-8051877D7F51}" type="presParOf" srcId="{76230A4C-C750-4E33-A2C5-AB099087367B}" destId="{2C5A9701-BBF4-45CC-A437-54E37E627AD6}" srcOrd="3" destOrd="0" presId="urn:microsoft.com/office/officeart/2005/8/layout/process5"/>
    <dgm:cxn modelId="{650F8933-E611-426A-BE8C-93873ED1179E}" type="presParOf" srcId="{2C5A9701-BBF4-45CC-A437-54E37E627AD6}" destId="{1809F813-55C8-4A2D-ABCC-79B130922C7A}" srcOrd="0" destOrd="0" presId="urn:microsoft.com/office/officeart/2005/8/layout/process5"/>
    <dgm:cxn modelId="{1FA86D55-547D-4EB5-811A-977C6B91E765}" type="presParOf" srcId="{76230A4C-C750-4E33-A2C5-AB099087367B}" destId="{4C52BB31-E903-4509-84B6-33116178360B}" srcOrd="4" destOrd="0" presId="urn:microsoft.com/office/officeart/2005/8/layout/process5"/>
    <dgm:cxn modelId="{DBC16803-C59C-4D11-8622-47F8BDC2FB79}" type="presParOf" srcId="{76230A4C-C750-4E33-A2C5-AB099087367B}" destId="{AC667EDC-562E-47EC-9C14-D998FB4BEC82}" srcOrd="5" destOrd="0" presId="urn:microsoft.com/office/officeart/2005/8/layout/process5"/>
    <dgm:cxn modelId="{08CEBB0D-D1BD-46C4-93FB-EA89BB17D2E7}" type="presParOf" srcId="{AC667EDC-562E-47EC-9C14-D998FB4BEC82}" destId="{835A0C19-61D2-4CDC-B425-BEB0FF01BED3}" srcOrd="0" destOrd="0" presId="urn:microsoft.com/office/officeart/2005/8/layout/process5"/>
    <dgm:cxn modelId="{EE8484D8-481B-4F12-BF8E-68E4F325CFA7}" type="presParOf" srcId="{76230A4C-C750-4E33-A2C5-AB099087367B}" destId="{96BA73A4-40F9-4360-A540-F1FF15CAAADC}" srcOrd="6" destOrd="0" presId="urn:microsoft.com/office/officeart/2005/8/layout/process5"/>
    <dgm:cxn modelId="{5F014770-C3C7-4F5F-9853-376E4169F056}" type="presParOf" srcId="{76230A4C-C750-4E33-A2C5-AB099087367B}" destId="{B1F7EA44-4A18-49D9-B080-1C49C0CA8860}" srcOrd="7" destOrd="0" presId="urn:microsoft.com/office/officeart/2005/8/layout/process5"/>
    <dgm:cxn modelId="{93244788-8197-4569-8219-C59A07AD95ED}" type="presParOf" srcId="{B1F7EA44-4A18-49D9-B080-1C49C0CA8860}" destId="{33134A97-BAB2-4A93-B2DE-0B7CFDB989BB}" srcOrd="0" destOrd="0" presId="urn:microsoft.com/office/officeart/2005/8/layout/process5"/>
    <dgm:cxn modelId="{F3BF223E-6079-44D9-9577-E17D2990FE3C}" type="presParOf" srcId="{76230A4C-C750-4E33-A2C5-AB099087367B}" destId="{D7191309-F6AF-4CC9-9413-F68717818C47}" srcOrd="8" destOrd="0" presId="urn:microsoft.com/office/officeart/2005/8/layout/process5"/>
    <dgm:cxn modelId="{86942097-CFE8-42D4-B089-7F886D3ED016}" type="presParOf" srcId="{76230A4C-C750-4E33-A2C5-AB099087367B}" destId="{46AA29C0-AD6B-4351-8430-61C3E6A93B9E}" srcOrd="9" destOrd="0" presId="urn:microsoft.com/office/officeart/2005/8/layout/process5"/>
    <dgm:cxn modelId="{74B62838-36F8-4AF8-A96F-FBD37B774164}" type="presParOf" srcId="{46AA29C0-AD6B-4351-8430-61C3E6A93B9E}" destId="{69BBC9D2-5B1C-49D6-A2D7-0598C4150D04}" srcOrd="0" destOrd="0" presId="urn:microsoft.com/office/officeart/2005/8/layout/process5"/>
    <dgm:cxn modelId="{B10EB610-7A76-4F6B-963F-782E68283025}" type="presParOf" srcId="{76230A4C-C750-4E33-A2C5-AB099087367B}" destId="{3537DA14-FC8A-4E98-B2B5-91642C5C5196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CAEFD1-9BC6-49C9-A7F8-AE73CBE8865D}">
      <dsp:nvSpPr>
        <dsp:cNvPr id="0" name=""/>
        <dsp:cNvSpPr/>
      </dsp:nvSpPr>
      <dsp:spPr>
        <a:xfrm>
          <a:off x="7233" y="533479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Healthcare Provider Referral sent to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to Diabetes Center</a:t>
          </a:r>
          <a:endParaRPr lang="en-US" sz="1800" kern="1200" dirty="0"/>
        </a:p>
      </dsp:txBody>
      <dsp:txXfrm>
        <a:off x="45225" y="571471"/>
        <a:ext cx="2085893" cy="1221142"/>
      </dsp:txXfrm>
    </dsp:sp>
    <dsp:sp modelId="{93A13F05-5B9A-4A7E-9277-2B7FB15BFE75}">
      <dsp:nvSpPr>
        <dsp:cNvPr id="0" name=""/>
        <dsp:cNvSpPr/>
      </dsp:nvSpPr>
      <dsp:spPr>
        <a:xfrm rot="21599912">
          <a:off x="2362466" y="913931"/>
          <a:ext cx="465811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2362466" y="1021162"/>
        <a:ext cx="326068" cy="321687"/>
      </dsp:txXfrm>
    </dsp:sp>
    <dsp:sp modelId="{168E5F2E-31CC-4728-A416-EAA08FB487D9}">
      <dsp:nvSpPr>
        <dsp:cNvPr id="0" name=""/>
        <dsp:cNvSpPr/>
      </dsp:nvSpPr>
      <dsp:spPr>
        <a:xfrm>
          <a:off x="3048000" y="533401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Basis Contact Information is collected and added to database</a:t>
          </a:r>
          <a:endParaRPr lang="en-US" sz="1800" kern="1200" dirty="0"/>
        </a:p>
      </dsp:txBody>
      <dsp:txXfrm>
        <a:off x="3085992" y="571393"/>
        <a:ext cx="2085893" cy="1221142"/>
      </dsp:txXfrm>
    </dsp:sp>
    <dsp:sp modelId="{2C5A9701-BBF4-45CC-A437-54E37E627AD6}">
      <dsp:nvSpPr>
        <dsp:cNvPr id="0" name=""/>
        <dsp:cNvSpPr/>
      </dsp:nvSpPr>
      <dsp:spPr>
        <a:xfrm rot="89">
          <a:off x="5397012" y="913930"/>
          <a:ext cx="450824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5397012" y="1021157"/>
        <a:ext cx="315577" cy="321687"/>
      </dsp:txXfrm>
    </dsp:sp>
    <dsp:sp modelId="{4C52BB31-E903-4509-84B6-33116178360B}">
      <dsp:nvSpPr>
        <dsp:cNvPr id="0" name=""/>
        <dsp:cNvSpPr/>
      </dsp:nvSpPr>
      <dsp:spPr>
        <a:xfrm>
          <a:off x="6060489" y="533479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Patient is Contacted </a:t>
          </a:r>
          <a:endParaRPr lang="en-US" sz="1800" kern="1200" dirty="0"/>
        </a:p>
      </dsp:txBody>
      <dsp:txXfrm>
        <a:off x="6098481" y="571471"/>
        <a:ext cx="2085893" cy="1221142"/>
      </dsp:txXfrm>
    </dsp:sp>
    <dsp:sp modelId="{AC667EDC-562E-47EC-9C14-D998FB4BEC82}">
      <dsp:nvSpPr>
        <dsp:cNvPr id="0" name=""/>
        <dsp:cNvSpPr/>
      </dsp:nvSpPr>
      <dsp:spPr>
        <a:xfrm rot="5400000">
          <a:off x="6912269" y="1981937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-5400000">
        <a:off x="6980585" y="2020851"/>
        <a:ext cx="321687" cy="320822"/>
      </dsp:txXfrm>
    </dsp:sp>
    <dsp:sp modelId="{96BA73A4-40F9-4360-A540-F1FF15CAAADC}">
      <dsp:nvSpPr>
        <dsp:cNvPr id="0" name=""/>
        <dsp:cNvSpPr/>
      </dsp:nvSpPr>
      <dsp:spPr>
        <a:xfrm>
          <a:off x="6060489" y="2695356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Patient Expresses interest in services/DPP Program</a:t>
          </a:r>
          <a:endParaRPr lang="en-US" sz="1800" kern="1200" dirty="0"/>
        </a:p>
      </dsp:txBody>
      <dsp:txXfrm>
        <a:off x="6098481" y="2733348"/>
        <a:ext cx="2085893" cy="1221142"/>
      </dsp:txXfrm>
    </dsp:sp>
    <dsp:sp modelId="{B1F7EA44-4A18-49D9-B080-1C49C0CA8860}">
      <dsp:nvSpPr>
        <dsp:cNvPr id="0" name=""/>
        <dsp:cNvSpPr/>
      </dsp:nvSpPr>
      <dsp:spPr>
        <a:xfrm rot="10800000">
          <a:off x="5411926" y="3075847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5549421" y="3183076"/>
        <a:ext cx="320822" cy="321687"/>
      </dsp:txXfrm>
    </dsp:sp>
    <dsp:sp modelId="{D7191309-F6AF-4CC9-9413-F68717818C47}">
      <dsp:nvSpPr>
        <dsp:cNvPr id="0" name=""/>
        <dsp:cNvSpPr/>
      </dsp:nvSpPr>
      <dsp:spPr>
        <a:xfrm>
          <a:off x="3033861" y="2695356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Patient is made aware of upcoming classes</a:t>
          </a:r>
          <a:endParaRPr lang="en-US" sz="1800" kern="1200" dirty="0"/>
        </a:p>
      </dsp:txBody>
      <dsp:txXfrm>
        <a:off x="3071853" y="2733348"/>
        <a:ext cx="2085893" cy="1221142"/>
      </dsp:txXfrm>
    </dsp:sp>
    <dsp:sp modelId="{46AA29C0-AD6B-4351-8430-61C3E6A93B9E}">
      <dsp:nvSpPr>
        <dsp:cNvPr id="0" name=""/>
        <dsp:cNvSpPr/>
      </dsp:nvSpPr>
      <dsp:spPr>
        <a:xfrm rot="10800000">
          <a:off x="2385298" y="3075847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2522793" y="3183076"/>
        <a:ext cx="320822" cy="321687"/>
      </dsp:txXfrm>
    </dsp:sp>
    <dsp:sp modelId="{3537DA14-FC8A-4E98-B2B5-91642C5C5196}">
      <dsp:nvSpPr>
        <dsp:cNvPr id="0" name=""/>
        <dsp:cNvSpPr/>
      </dsp:nvSpPr>
      <dsp:spPr>
        <a:xfrm>
          <a:off x="7233" y="2695356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Patient chooses which class they would like to enroll</a:t>
          </a:r>
          <a:endParaRPr lang="en-US" sz="1800" kern="1200" dirty="0"/>
        </a:p>
      </dsp:txBody>
      <dsp:txXfrm>
        <a:off x="45225" y="2733348"/>
        <a:ext cx="2085893" cy="1221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BF66C7-A7ED-4441-9D90-ADC97EB2F14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958CF-22C2-4370-B0C1-DF9BE2351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088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Starr Regional</a:t>
            </a:r>
          </a:p>
          <a:p>
            <a:r>
              <a:rPr lang="en-US" dirty="0" smtClean="0"/>
              <a:t>Leader, data collection,</a:t>
            </a:r>
            <a:r>
              <a:rPr lang="en-US" baseline="0" dirty="0" smtClean="0"/>
              <a:t> DPP Referral Hub</a:t>
            </a:r>
          </a:p>
          <a:p>
            <a:endParaRPr lang="en-US" baseline="0" dirty="0" smtClean="0"/>
          </a:p>
          <a:p>
            <a:r>
              <a:rPr lang="en-US" baseline="0" dirty="0" smtClean="0"/>
              <a:t>McMinn UT Extension</a:t>
            </a:r>
          </a:p>
          <a:p>
            <a:r>
              <a:rPr lang="en-US" baseline="0" dirty="0" smtClean="0"/>
              <a:t>Coach</a:t>
            </a:r>
          </a:p>
          <a:p>
            <a:endParaRPr lang="en-US" baseline="0" dirty="0" smtClean="0"/>
          </a:p>
          <a:p>
            <a:r>
              <a:rPr lang="en-US" baseline="0" dirty="0" smtClean="0"/>
              <a:t>HD</a:t>
            </a:r>
          </a:p>
          <a:p>
            <a:r>
              <a:rPr lang="en-US" baseline="0" dirty="0" smtClean="0"/>
              <a:t>Coach,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958CF-22C2-4370-B0C1-DF9BE23518B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443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835A6-7C4F-476E-AC28-EB3D2C2B47C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5A6F0-C314-4F60-AE06-0409E2246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0498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835A6-7C4F-476E-AC28-EB3D2C2B47C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5A6F0-C314-4F60-AE06-0409E2246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09902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835A6-7C4F-476E-AC28-EB3D2C2B47C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5A6F0-C314-4F60-AE06-0409E2246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605688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835A6-7C4F-476E-AC28-EB3D2C2B47C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5A6F0-C314-4F60-AE06-0409E2246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291753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835A6-7C4F-476E-AC28-EB3D2C2B47C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5A6F0-C314-4F60-AE06-0409E2246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275863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835A6-7C4F-476E-AC28-EB3D2C2B47C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5A6F0-C314-4F60-AE06-0409E2246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62991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835A6-7C4F-476E-AC28-EB3D2C2B47C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5A6F0-C314-4F60-AE06-0409E2246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870864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835A6-7C4F-476E-AC28-EB3D2C2B47C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5A6F0-C314-4F60-AE06-0409E2246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988251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835A6-7C4F-476E-AC28-EB3D2C2B47C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5A6F0-C314-4F60-AE06-0409E2246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057740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835A6-7C4F-476E-AC28-EB3D2C2B47C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5A6F0-C314-4F60-AE06-0409E2246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145031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835A6-7C4F-476E-AC28-EB3D2C2B47C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5A6F0-C314-4F60-AE06-0409E2246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979885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835A6-7C4F-476E-AC28-EB3D2C2B47C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5A6F0-C314-4F60-AE06-0409E2246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532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tirfTb2IME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McMinn &amp; Meigs Counties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Tennessee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9" t="21250" r="7657" b="45000"/>
          <a:stretch/>
        </p:blipFill>
        <p:spPr bwMode="auto">
          <a:xfrm>
            <a:off x="929640" y="2133600"/>
            <a:ext cx="7208520" cy="164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65412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804411"/>
            <a:ext cx="4495800" cy="2247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Basics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Total Cohorts: 8</a:t>
            </a:r>
          </a:p>
          <a:p>
            <a:r>
              <a:rPr lang="en-US" dirty="0" smtClean="0"/>
              <a:t>Completed Cohorts: 3</a:t>
            </a:r>
          </a:p>
          <a:p>
            <a:r>
              <a:rPr lang="en-US" dirty="0" smtClean="0"/>
              <a:t>Total Enrollment: 66</a:t>
            </a:r>
          </a:p>
          <a:p>
            <a:r>
              <a:rPr lang="en-US" dirty="0" smtClean="0"/>
              <a:t>Active or Completed: 48</a:t>
            </a:r>
          </a:p>
          <a:p>
            <a:pPr lvl="1"/>
            <a:r>
              <a:rPr lang="en-US" dirty="0" smtClean="0"/>
              <a:t>Retention Rate: 73%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23" l="0" r="99250">
                        <a14:foregroundMark x1="37500" y1="46792" x2="37500" y2="46792"/>
                        <a14:foregroundMark x1="39750" y1="35094" x2="39750" y2="35094"/>
                        <a14:foregroundMark x1="38750" y1="50566" x2="38750" y2="50566"/>
                        <a14:foregroundMark x1="35250" y1="55849" x2="35250" y2="55849"/>
                        <a14:foregroundMark x1="31250" y1="54717" x2="31250" y2="54717"/>
                        <a14:foregroundMark x1="96500" y1="28302" x2="96500" y2="28302"/>
                        <a14:foregroundMark x1="14250" y1="91698" x2="14250" y2="91698"/>
                        <a14:foregroundMark x1="59250" y1="92453" x2="59250" y2="92453"/>
                        <a14:foregroundMark x1="95750" y1="87925" x2="95750" y2="87925"/>
                        <a14:foregroundMark x1="96250" y1="78491" x2="96250" y2="78491"/>
                        <a14:foregroundMark x1="8250" y1="90943" x2="8250" y2="90943"/>
                        <a14:foregroundMark x1="17750" y1="94340" x2="17750" y2="94340"/>
                        <a14:foregroundMark x1="22500" y1="94340" x2="22500" y2="94340"/>
                        <a14:foregroundMark x1="35750" y1="49057" x2="35750" y2="49057"/>
                        <a14:foregroundMark x1="41750" y1="47925" x2="41750" y2="47925"/>
                        <a14:foregroundMark x1="45250" y1="53585" x2="45250" y2="53585"/>
                        <a14:foregroundMark x1="45000" y1="44906" x2="45000" y2="44906"/>
                        <a14:foregroundMark x1="40750" y1="35094" x2="40750" y2="35094"/>
                        <a14:foregroundMark x1="41750" y1="44151" x2="41750" y2="44151"/>
                        <a14:foregroundMark x1="74250" y1="46792" x2="74250" y2="46792"/>
                        <a14:foregroundMark x1="74250" y1="40377" x2="74250" y2="40377"/>
                        <a14:foregroundMark x1="73500" y1="40377" x2="73500" y2="40377"/>
                        <a14:foregroundMark x1="70750" y1="45660" x2="70750" y2="456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962401"/>
            <a:ext cx="455676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7199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" y="4038600"/>
            <a:ext cx="3535680" cy="265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Partnerships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b="1" u="sng" dirty="0" smtClean="0"/>
              <a:t>Starr Regional Diabetes Center</a:t>
            </a:r>
          </a:p>
          <a:p>
            <a:pPr marL="0" indent="0" algn="ctr">
              <a:buNone/>
            </a:pPr>
            <a:r>
              <a:rPr lang="en-US" dirty="0" smtClean="0"/>
              <a:t>Joy Daniels, MS, RD/LDN, CDE</a:t>
            </a:r>
          </a:p>
          <a:p>
            <a:pPr marL="0" indent="0" algn="ctr">
              <a:buNone/>
            </a:pPr>
            <a:r>
              <a:rPr lang="en-US" dirty="0" smtClean="0"/>
              <a:t>Melody Anderson, LPN</a:t>
            </a:r>
          </a:p>
          <a:p>
            <a:pPr marL="0" indent="0" algn="ctr">
              <a:buNone/>
            </a:pPr>
            <a:endParaRPr lang="en-US" b="1" u="sng" dirty="0" smtClean="0"/>
          </a:p>
          <a:p>
            <a:pPr marL="0" indent="0" algn="ctr">
              <a:buNone/>
            </a:pPr>
            <a:r>
              <a:rPr lang="en-US" b="1" u="sng" dirty="0" smtClean="0"/>
              <a:t>McMinn UT Extension</a:t>
            </a:r>
          </a:p>
          <a:p>
            <a:pPr marL="0" indent="0" algn="ctr">
              <a:buNone/>
            </a:pPr>
            <a:r>
              <a:rPr lang="en-US" dirty="0" smtClean="0"/>
              <a:t>Sarah Kite, MS</a:t>
            </a:r>
          </a:p>
          <a:p>
            <a:pPr marL="0" indent="0" algn="ctr">
              <a:buNone/>
            </a:pPr>
            <a:endParaRPr lang="en-US" b="1" u="sng" dirty="0" smtClean="0"/>
          </a:p>
          <a:p>
            <a:pPr marL="0" indent="0" algn="ctr">
              <a:buNone/>
            </a:pPr>
            <a:r>
              <a:rPr lang="en-US" b="1" u="sng" dirty="0" smtClean="0"/>
              <a:t>Health Department</a:t>
            </a:r>
          </a:p>
          <a:p>
            <a:pPr marL="0" indent="0" algn="ctr">
              <a:buNone/>
            </a:pPr>
            <a:r>
              <a:rPr lang="en-US" dirty="0" smtClean="0"/>
              <a:t>Beth Delaney, CHES</a:t>
            </a:r>
          </a:p>
          <a:p>
            <a:pPr marL="0" indent="0" algn="ctr">
              <a:buNone/>
            </a:pPr>
            <a:r>
              <a:rPr lang="en-US" dirty="0" smtClean="0"/>
              <a:t>Brittany Hopkins, MPH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8815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upload.wikimedia.org/wikipedia/commons/thumb/e/ee/Map_of_Tennessee_highlighting_Davidson_County.svg/1280px-Map_of_Tennessee_highlighting_Davidson_County.svg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1" t="55032" r="30271" b="13301"/>
          <a:stretch/>
        </p:blipFill>
        <p:spPr bwMode="auto">
          <a:xfrm>
            <a:off x="1295400" y="762000"/>
            <a:ext cx="6227379" cy="5092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3657600" y="2438400"/>
            <a:ext cx="304800" cy="3048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409089" y="3886200"/>
            <a:ext cx="304800" cy="3048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257800" y="2926080"/>
            <a:ext cx="304800" cy="3048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953000" y="3733800"/>
            <a:ext cx="304800" cy="3048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322320" y="2880360"/>
            <a:ext cx="304800" cy="3048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23560" y="4221480"/>
            <a:ext cx="304800" cy="3048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5428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Methods for 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Recruitment &amp; Retention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r>
              <a:rPr lang="en-US" dirty="0" smtClean="0"/>
              <a:t>Media Promotions</a:t>
            </a:r>
          </a:p>
          <a:p>
            <a:pPr lvl="1"/>
            <a:r>
              <a:rPr lang="en-US" dirty="0" smtClean="0"/>
              <a:t>Newspaper, Local TV Commercials, Movie Theater Commercials, </a:t>
            </a:r>
          </a:p>
          <a:p>
            <a:r>
              <a:rPr lang="en-US" dirty="0" smtClean="0"/>
              <a:t>Participant Incentives</a:t>
            </a:r>
          </a:p>
          <a:p>
            <a:pPr lvl="1"/>
            <a:r>
              <a:rPr lang="en-US" dirty="0" smtClean="0"/>
              <a:t>Calorie King Books, </a:t>
            </a:r>
            <a:r>
              <a:rPr lang="en-US" dirty="0" err="1" smtClean="0"/>
              <a:t>FitBit</a:t>
            </a:r>
            <a:r>
              <a:rPr lang="en-US" dirty="0"/>
              <a:t> </a:t>
            </a:r>
            <a:r>
              <a:rPr lang="en-US" dirty="0" smtClean="0"/>
              <a:t>Flex, Long Term Food Journal, Gift Cards, Exercise DVD’s, Exercise Bands</a:t>
            </a:r>
          </a:p>
          <a:p>
            <a:r>
              <a:rPr lang="en-US" dirty="0" smtClean="0"/>
              <a:t>Referral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5710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Pathway Referral System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087458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41953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BCAEFD1-9BC6-49C9-A7F8-AE73CBE886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ABCAEFD1-9BC6-49C9-A7F8-AE73CBE886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3A13F05-5B9A-4A7E-9277-2B7FB15BF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93A13F05-5B9A-4A7E-9277-2B7FB15BFE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68E5F2E-31CC-4728-A416-EAA08FB487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168E5F2E-31CC-4728-A416-EAA08FB487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C5A9701-BBF4-45CC-A437-54E37E627A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2C5A9701-BBF4-45CC-A437-54E37E627A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C52BB31-E903-4509-84B6-3311617836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4C52BB31-E903-4509-84B6-3311617836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667EDC-562E-47EC-9C14-D998FB4BEC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AC667EDC-562E-47EC-9C14-D998FB4BEC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6BA73A4-40F9-4360-A540-F1FF15CAAA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96BA73A4-40F9-4360-A540-F1FF15CAAA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1F7EA44-4A18-49D9-B080-1C49C0CA88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B1F7EA44-4A18-49D9-B080-1C49C0CA88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7191309-F6AF-4CC9-9413-F6871781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D7191309-F6AF-4CC9-9413-F68717818C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6AA29C0-AD6B-4351-8430-61C3E6A93B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46AA29C0-AD6B-4351-8430-61C3E6A93B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537DA14-FC8A-4E98-B2B5-91642C5C51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3537DA14-FC8A-4E98-B2B5-91642C5C51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5011488"/>
              </p:ext>
            </p:extLst>
          </p:nvPr>
        </p:nvGraphicFramePr>
        <p:xfrm>
          <a:off x="304800" y="533400"/>
          <a:ext cx="2895600" cy="4098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0" name="Acrobat Document" r:id="rId3" imgW="4533711" imgH="6415997" progId="AcroExch.Document.11">
                  <p:embed/>
                </p:oleObj>
              </mc:Choice>
              <mc:Fallback>
                <p:oleObj name="Acrobat Document" r:id="rId3" imgW="4533711" imgH="6415997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533400"/>
                        <a:ext cx="2895600" cy="4098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961520"/>
              </p:ext>
            </p:extLst>
          </p:nvPr>
        </p:nvGraphicFramePr>
        <p:xfrm>
          <a:off x="4724400" y="533399"/>
          <a:ext cx="4160837" cy="5839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1" name="Acrobat Document" r:id="rId5" imgW="4663283" imgH="6034851" progId="AcroExch.Document.11">
                  <p:embed/>
                </p:oleObj>
              </mc:Choice>
              <mc:Fallback>
                <p:oleObj name="Acrobat Document" r:id="rId5" imgW="4663283" imgH="6034851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24400" y="533399"/>
                        <a:ext cx="4160837" cy="58392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7" r="16013"/>
          <a:stretch/>
        </p:blipFill>
        <p:spPr>
          <a:xfrm>
            <a:off x="3017520" y="219721"/>
            <a:ext cx="3093720" cy="641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834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tirfTb2IM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466" y="1295400"/>
            <a:ext cx="9076266" cy="51054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1491"/>
            <a:ext cx="5257799" cy="1201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82024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Next Step for Pathway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Spreading DPP with limited staff</a:t>
            </a:r>
          </a:p>
          <a:p>
            <a:r>
              <a:rPr lang="en-US" dirty="0" smtClean="0"/>
              <a:t>Use of primary care staff at local Health Departments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98" b="100000" l="3063" r="95438">
                        <a14:backgroundMark x1="43813" y1="18609" x2="43813" y2="18609"/>
                        <a14:backgroundMark x1="54375" y1="25188" x2="54375" y2="25188"/>
                        <a14:backgroundMark x1="35813" y1="84211" x2="35813" y2="84211"/>
                        <a14:backgroundMark x1="50750" y1="89662" x2="50750" y2="89662"/>
                        <a14:backgroundMark x1="67438" y1="91353" x2="67438" y2="91353"/>
                        <a14:backgroundMark x1="47813" y1="25188" x2="47813" y2="25188"/>
                        <a14:backgroundMark x1="54000" y1="12030" x2="54000" y2="12030"/>
                        <a14:backgroundMark x1="60188" y1="18609" x2="60188" y2="18609"/>
                        <a14:backgroundMark x1="38375" y1="18609" x2="38375" y2="18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619994"/>
            <a:ext cx="4869180" cy="323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0126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182</Words>
  <Application>Microsoft Office PowerPoint</Application>
  <PresentationFormat>On-screen Show (4:3)</PresentationFormat>
  <Paragraphs>45</Paragraphs>
  <Slides>9</Slides>
  <Notes>1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Acrobat Document</vt:lpstr>
      <vt:lpstr>PowerPoint Presentation</vt:lpstr>
      <vt:lpstr>The Basics</vt:lpstr>
      <vt:lpstr>Partnerships</vt:lpstr>
      <vt:lpstr>PowerPoint Presentation</vt:lpstr>
      <vt:lpstr>Methods for  Program Recruitment &amp; Retention</vt:lpstr>
      <vt:lpstr>Pathway Referral System</vt:lpstr>
      <vt:lpstr>PowerPoint Presentation</vt:lpstr>
      <vt:lpstr>PowerPoint Presentation</vt:lpstr>
      <vt:lpstr>Next Step for Pathway</vt:lpstr>
    </vt:vector>
  </TitlesOfParts>
  <Company>State of TN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Pathway Diabetes Prevention Program</dc:title>
  <dc:creator>Test Me</dc:creator>
  <cp:lastModifiedBy>Test Me</cp:lastModifiedBy>
  <cp:revision>33</cp:revision>
  <dcterms:created xsi:type="dcterms:W3CDTF">2016-10-07T01:06:51Z</dcterms:created>
  <dcterms:modified xsi:type="dcterms:W3CDTF">2016-10-07T11:27:50Z</dcterms:modified>
</cp:coreProperties>
</file>