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28"/>
  </p:notesMasterIdLst>
  <p:handoutMasterIdLst>
    <p:handoutMasterId r:id="rId29"/>
  </p:handoutMasterIdLst>
  <p:sldIdLst>
    <p:sldId id="257" r:id="rId2"/>
    <p:sldId id="396" r:id="rId3"/>
    <p:sldId id="268" r:id="rId4"/>
    <p:sldId id="400" r:id="rId5"/>
    <p:sldId id="401" r:id="rId6"/>
    <p:sldId id="409" r:id="rId7"/>
    <p:sldId id="425" r:id="rId8"/>
    <p:sldId id="402" r:id="rId9"/>
    <p:sldId id="410" r:id="rId10"/>
    <p:sldId id="416" r:id="rId11"/>
    <p:sldId id="418" r:id="rId12"/>
    <p:sldId id="427" r:id="rId13"/>
    <p:sldId id="426" r:id="rId14"/>
    <p:sldId id="413" r:id="rId15"/>
    <p:sldId id="403" r:id="rId16"/>
    <p:sldId id="404" r:id="rId17"/>
    <p:sldId id="422" r:id="rId18"/>
    <p:sldId id="405" r:id="rId19"/>
    <p:sldId id="423" r:id="rId20"/>
    <p:sldId id="406" r:id="rId21"/>
    <p:sldId id="415" r:id="rId22"/>
    <p:sldId id="412" r:id="rId23"/>
    <p:sldId id="424" r:id="rId24"/>
    <p:sldId id="407" r:id="rId25"/>
    <p:sldId id="264" r:id="rId26"/>
    <p:sldId id="262" r:id="rId2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B3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79" autoAdjust="0"/>
    <p:restoredTop sz="59942" autoAdjust="0"/>
  </p:normalViewPr>
  <p:slideViewPr>
    <p:cSldViewPr snapToObjects="1">
      <p:cViewPr varScale="1">
        <p:scale>
          <a:sx n="51" d="100"/>
          <a:sy n="51" d="100"/>
        </p:scale>
        <p:origin x="24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363049-3E4B-4B19-95D8-FC1BF1A30FFF}" type="doc">
      <dgm:prSet loTypeId="urn:microsoft.com/office/officeart/2008/layout/LinedList" loCatId="hierarchy" qsTypeId="urn:microsoft.com/office/officeart/2005/8/quickstyle/simple3" qsCatId="simple" csTypeId="urn:microsoft.com/office/officeart/2005/8/colors/accent1_2" csCatId="accent1" phldr="1"/>
      <dgm:spPr/>
      <dgm:t>
        <a:bodyPr/>
        <a:lstStyle/>
        <a:p>
          <a:endParaRPr lang="en-US"/>
        </a:p>
      </dgm:t>
    </dgm:pt>
    <dgm:pt modelId="{43596A03-C6D1-40B4-B8BD-A785F7CB8E73}">
      <dgm:prSet phldrT="[Text]"/>
      <dgm:spPr/>
      <dgm:t>
        <a:bodyPr/>
        <a:lstStyle/>
        <a:p>
          <a:r>
            <a:rPr lang="en-US" dirty="0" smtClean="0"/>
            <a:t>HOPE Coalition</a:t>
          </a:r>
          <a:endParaRPr lang="en-US" dirty="0"/>
        </a:p>
      </dgm:t>
    </dgm:pt>
    <dgm:pt modelId="{A191FFB8-DEB9-4C00-A11C-5E393DDD8286}" type="parTrans" cxnId="{A1B052EB-0595-4F31-BD1F-375C5BC5C05E}">
      <dgm:prSet/>
      <dgm:spPr/>
      <dgm:t>
        <a:bodyPr/>
        <a:lstStyle/>
        <a:p>
          <a:endParaRPr lang="en-US"/>
        </a:p>
      </dgm:t>
    </dgm:pt>
    <dgm:pt modelId="{B5F2BBB6-3263-4B3B-B8FB-C7603D87E097}" type="sibTrans" cxnId="{A1B052EB-0595-4F31-BD1F-375C5BC5C05E}">
      <dgm:prSet/>
      <dgm:spPr/>
      <dgm:t>
        <a:bodyPr/>
        <a:lstStyle/>
        <a:p>
          <a:endParaRPr lang="en-US"/>
        </a:p>
      </dgm:t>
    </dgm:pt>
    <dgm:pt modelId="{B5FE7965-85E7-4A69-829D-67CBF7BB8B82}">
      <dgm:prSet phldrT="[Text]"/>
      <dgm:spPr/>
      <dgm:t>
        <a:bodyPr/>
        <a:lstStyle/>
        <a:p>
          <a:r>
            <a:rPr lang="en-US" dirty="0" smtClean="0"/>
            <a:t>Healthy Lifestyles</a:t>
          </a:r>
          <a:endParaRPr lang="en-US" dirty="0"/>
        </a:p>
      </dgm:t>
    </dgm:pt>
    <dgm:pt modelId="{91572A69-066B-464C-A817-6AC3F5E328AC}" type="parTrans" cxnId="{9D232C28-3503-4DEC-8B15-AB906C4BAC5F}">
      <dgm:prSet/>
      <dgm:spPr/>
      <dgm:t>
        <a:bodyPr/>
        <a:lstStyle/>
        <a:p>
          <a:endParaRPr lang="en-US"/>
        </a:p>
      </dgm:t>
    </dgm:pt>
    <dgm:pt modelId="{32228B6E-19BD-4427-9DEA-FBFCF2911CC2}" type="sibTrans" cxnId="{9D232C28-3503-4DEC-8B15-AB906C4BAC5F}">
      <dgm:prSet/>
      <dgm:spPr/>
      <dgm:t>
        <a:bodyPr/>
        <a:lstStyle/>
        <a:p>
          <a:endParaRPr lang="en-US"/>
        </a:p>
      </dgm:t>
    </dgm:pt>
    <dgm:pt modelId="{B6FA224B-F630-479A-B405-FF7CC7167ACD}">
      <dgm:prSet phldrT="[Text]"/>
      <dgm:spPr/>
      <dgm:t>
        <a:bodyPr/>
        <a:lstStyle/>
        <a:p>
          <a:r>
            <a:rPr lang="en-US" dirty="0" smtClean="0"/>
            <a:t>Chronic Disease Management</a:t>
          </a:r>
          <a:endParaRPr lang="en-US" dirty="0"/>
        </a:p>
      </dgm:t>
    </dgm:pt>
    <dgm:pt modelId="{92CC847B-3C34-4479-A70C-CA8C1B4502EB}" type="parTrans" cxnId="{18485B91-E405-47CD-9382-30B80967B99F}">
      <dgm:prSet/>
      <dgm:spPr/>
      <dgm:t>
        <a:bodyPr/>
        <a:lstStyle/>
        <a:p>
          <a:endParaRPr lang="en-US"/>
        </a:p>
      </dgm:t>
    </dgm:pt>
    <dgm:pt modelId="{2FD822DA-E9CE-46F2-ADED-48ECCAFAC1A4}" type="sibTrans" cxnId="{18485B91-E405-47CD-9382-30B80967B99F}">
      <dgm:prSet/>
      <dgm:spPr/>
      <dgm:t>
        <a:bodyPr/>
        <a:lstStyle/>
        <a:p>
          <a:endParaRPr lang="en-US"/>
        </a:p>
      </dgm:t>
    </dgm:pt>
    <dgm:pt modelId="{E0AE6541-E9EC-46D8-B10E-0E697A1F090E}">
      <dgm:prSet phldrT="[Text]"/>
      <dgm:spPr/>
      <dgm:t>
        <a:bodyPr/>
        <a:lstStyle/>
        <a:p>
          <a:r>
            <a:rPr lang="en-US" dirty="0" smtClean="0"/>
            <a:t>Family Issues</a:t>
          </a:r>
          <a:endParaRPr lang="en-US" dirty="0"/>
        </a:p>
      </dgm:t>
    </dgm:pt>
    <dgm:pt modelId="{9566C3B9-E783-4D73-A866-6BCBDC8551DB}" type="parTrans" cxnId="{3978BAE0-C29D-447A-84CC-50EC66BC937F}">
      <dgm:prSet/>
      <dgm:spPr/>
      <dgm:t>
        <a:bodyPr/>
        <a:lstStyle/>
        <a:p>
          <a:endParaRPr lang="en-US"/>
        </a:p>
      </dgm:t>
    </dgm:pt>
    <dgm:pt modelId="{85826B07-CE41-491F-A43B-C7D6B2539167}" type="sibTrans" cxnId="{3978BAE0-C29D-447A-84CC-50EC66BC937F}">
      <dgm:prSet/>
      <dgm:spPr/>
      <dgm:t>
        <a:bodyPr/>
        <a:lstStyle/>
        <a:p>
          <a:endParaRPr lang="en-US"/>
        </a:p>
      </dgm:t>
    </dgm:pt>
    <dgm:pt modelId="{2BF0FCB3-15B2-4F80-9A79-1EFFEB5E474E}">
      <dgm:prSet/>
      <dgm:spPr/>
      <dgm:t>
        <a:bodyPr/>
        <a:lstStyle/>
        <a:p>
          <a:r>
            <a:rPr lang="en-US" dirty="0" smtClean="0"/>
            <a:t>Alcohol, Tobacco, and Other Drugs</a:t>
          </a:r>
          <a:endParaRPr lang="en-US" dirty="0"/>
        </a:p>
      </dgm:t>
    </dgm:pt>
    <dgm:pt modelId="{4DC298E8-3A1D-49D7-B1BC-5E68D4A93C3C}" type="parTrans" cxnId="{F58971E0-DCC6-4746-9576-498C21BC4B93}">
      <dgm:prSet/>
      <dgm:spPr/>
      <dgm:t>
        <a:bodyPr/>
        <a:lstStyle/>
        <a:p>
          <a:endParaRPr lang="en-US"/>
        </a:p>
      </dgm:t>
    </dgm:pt>
    <dgm:pt modelId="{4619F659-6533-4CED-A07B-8CAF0A100A2A}" type="sibTrans" cxnId="{F58971E0-DCC6-4746-9576-498C21BC4B93}">
      <dgm:prSet/>
      <dgm:spPr/>
      <dgm:t>
        <a:bodyPr/>
        <a:lstStyle/>
        <a:p>
          <a:endParaRPr lang="en-US"/>
        </a:p>
      </dgm:t>
    </dgm:pt>
    <dgm:pt modelId="{BC120188-DECD-426A-912A-51EA3CDD1DCB}">
      <dgm:prSet/>
      <dgm:spPr/>
      <dgm:t>
        <a:bodyPr/>
        <a:lstStyle/>
        <a:p>
          <a:r>
            <a:rPr lang="en-US" dirty="0" smtClean="0"/>
            <a:t>Child &amp; Domestic Violence Prevention</a:t>
          </a:r>
          <a:endParaRPr lang="en-US" dirty="0"/>
        </a:p>
      </dgm:t>
    </dgm:pt>
    <dgm:pt modelId="{0D6FB515-EDB6-45DC-A9DF-1E125E283E2F}" type="parTrans" cxnId="{862746FB-1B3C-4C8C-AD4A-2D4E0FAB1DB0}">
      <dgm:prSet/>
      <dgm:spPr/>
      <dgm:t>
        <a:bodyPr/>
        <a:lstStyle/>
        <a:p>
          <a:endParaRPr lang="en-US"/>
        </a:p>
      </dgm:t>
    </dgm:pt>
    <dgm:pt modelId="{9E2EC5A9-63A3-473A-B934-37C09455E2DD}" type="sibTrans" cxnId="{862746FB-1B3C-4C8C-AD4A-2D4E0FAB1DB0}">
      <dgm:prSet/>
      <dgm:spPr/>
      <dgm:t>
        <a:bodyPr/>
        <a:lstStyle/>
        <a:p>
          <a:endParaRPr lang="en-US"/>
        </a:p>
      </dgm:t>
    </dgm:pt>
    <dgm:pt modelId="{E21DDC9A-D39E-45C9-BDDD-904F5BD3B0A7}" type="pres">
      <dgm:prSet presAssocID="{AC363049-3E4B-4B19-95D8-FC1BF1A30FFF}" presName="vert0" presStyleCnt="0">
        <dgm:presLayoutVars>
          <dgm:dir/>
          <dgm:animOne val="branch"/>
          <dgm:animLvl val="lvl"/>
        </dgm:presLayoutVars>
      </dgm:prSet>
      <dgm:spPr/>
      <dgm:t>
        <a:bodyPr/>
        <a:lstStyle/>
        <a:p>
          <a:endParaRPr lang="en-US"/>
        </a:p>
      </dgm:t>
    </dgm:pt>
    <dgm:pt modelId="{A0FDFE36-B6E3-446B-B34F-A08743F32EB1}" type="pres">
      <dgm:prSet presAssocID="{43596A03-C6D1-40B4-B8BD-A785F7CB8E73}" presName="thickLine" presStyleLbl="alignNode1" presStyleIdx="0" presStyleCnt="1" custLinFactNeighborY="-4331"/>
      <dgm:spPr/>
    </dgm:pt>
    <dgm:pt modelId="{1ADD89EE-C7D9-4455-9597-64ED26143DBA}" type="pres">
      <dgm:prSet presAssocID="{43596A03-C6D1-40B4-B8BD-A785F7CB8E73}" presName="horz1" presStyleCnt="0"/>
      <dgm:spPr/>
    </dgm:pt>
    <dgm:pt modelId="{42355C96-2756-4CC8-8B9E-646E39A7CBBB}" type="pres">
      <dgm:prSet presAssocID="{43596A03-C6D1-40B4-B8BD-A785F7CB8E73}" presName="tx1" presStyleLbl="revTx" presStyleIdx="0" presStyleCnt="6"/>
      <dgm:spPr/>
      <dgm:t>
        <a:bodyPr/>
        <a:lstStyle/>
        <a:p>
          <a:endParaRPr lang="en-US"/>
        </a:p>
      </dgm:t>
    </dgm:pt>
    <dgm:pt modelId="{E3AAB779-2500-4CE7-9BAB-3143B56BEF1A}" type="pres">
      <dgm:prSet presAssocID="{43596A03-C6D1-40B4-B8BD-A785F7CB8E73}" presName="vert1" presStyleCnt="0"/>
      <dgm:spPr/>
    </dgm:pt>
    <dgm:pt modelId="{2063E48A-8474-43C4-8E52-95F5A1F4D67C}" type="pres">
      <dgm:prSet presAssocID="{B5FE7965-85E7-4A69-829D-67CBF7BB8B82}" presName="vertSpace2a" presStyleCnt="0"/>
      <dgm:spPr/>
    </dgm:pt>
    <dgm:pt modelId="{1157841C-C930-4A93-B186-C10BC4EBDE01}" type="pres">
      <dgm:prSet presAssocID="{B5FE7965-85E7-4A69-829D-67CBF7BB8B82}" presName="horz2" presStyleCnt="0"/>
      <dgm:spPr/>
    </dgm:pt>
    <dgm:pt modelId="{BA1E17EE-244D-410A-A442-394355B3F0C5}" type="pres">
      <dgm:prSet presAssocID="{B5FE7965-85E7-4A69-829D-67CBF7BB8B82}" presName="horzSpace2" presStyleCnt="0"/>
      <dgm:spPr/>
    </dgm:pt>
    <dgm:pt modelId="{D8F9866D-0DD6-48E4-88A1-3AED04D0327B}" type="pres">
      <dgm:prSet presAssocID="{B5FE7965-85E7-4A69-829D-67CBF7BB8B82}" presName="tx2" presStyleLbl="revTx" presStyleIdx="1" presStyleCnt="6"/>
      <dgm:spPr/>
      <dgm:t>
        <a:bodyPr/>
        <a:lstStyle/>
        <a:p>
          <a:endParaRPr lang="en-US"/>
        </a:p>
      </dgm:t>
    </dgm:pt>
    <dgm:pt modelId="{29BF7824-7A89-476F-B262-DEEF8C555F63}" type="pres">
      <dgm:prSet presAssocID="{B5FE7965-85E7-4A69-829D-67CBF7BB8B82}" presName="vert2" presStyleCnt="0"/>
      <dgm:spPr/>
    </dgm:pt>
    <dgm:pt modelId="{05984D92-BE48-421C-B95A-6B584B592ABD}" type="pres">
      <dgm:prSet presAssocID="{B5FE7965-85E7-4A69-829D-67CBF7BB8B82}" presName="thinLine2b" presStyleLbl="callout" presStyleIdx="0" presStyleCnt="5"/>
      <dgm:spPr/>
    </dgm:pt>
    <dgm:pt modelId="{B56802AB-2C6F-42AD-8534-AF31F0DBAEFE}" type="pres">
      <dgm:prSet presAssocID="{B5FE7965-85E7-4A69-829D-67CBF7BB8B82}" presName="vertSpace2b" presStyleCnt="0"/>
      <dgm:spPr/>
    </dgm:pt>
    <dgm:pt modelId="{9AA6C9B5-2E0A-420D-A59D-DFEE22E94757}" type="pres">
      <dgm:prSet presAssocID="{B6FA224B-F630-479A-B405-FF7CC7167ACD}" presName="horz2" presStyleCnt="0"/>
      <dgm:spPr/>
    </dgm:pt>
    <dgm:pt modelId="{5E42DA7C-499D-4BB8-8EB5-44BB8BE795AA}" type="pres">
      <dgm:prSet presAssocID="{B6FA224B-F630-479A-B405-FF7CC7167ACD}" presName="horzSpace2" presStyleCnt="0"/>
      <dgm:spPr/>
    </dgm:pt>
    <dgm:pt modelId="{65A8ABF9-FC26-462A-9EE1-C745370379F4}" type="pres">
      <dgm:prSet presAssocID="{B6FA224B-F630-479A-B405-FF7CC7167ACD}" presName="tx2" presStyleLbl="revTx" presStyleIdx="2" presStyleCnt="6"/>
      <dgm:spPr/>
      <dgm:t>
        <a:bodyPr/>
        <a:lstStyle/>
        <a:p>
          <a:endParaRPr lang="en-US"/>
        </a:p>
      </dgm:t>
    </dgm:pt>
    <dgm:pt modelId="{915A4B67-4A15-43ED-A6ED-B21E7016FA75}" type="pres">
      <dgm:prSet presAssocID="{B6FA224B-F630-479A-B405-FF7CC7167ACD}" presName="vert2" presStyleCnt="0"/>
      <dgm:spPr/>
    </dgm:pt>
    <dgm:pt modelId="{896C7928-E82F-406C-B028-E3AD1DFA57AB}" type="pres">
      <dgm:prSet presAssocID="{B6FA224B-F630-479A-B405-FF7CC7167ACD}" presName="thinLine2b" presStyleLbl="callout" presStyleIdx="1" presStyleCnt="5"/>
      <dgm:spPr/>
    </dgm:pt>
    <dgm:pt modelId="{13376AE2-ECB5-4525-B91A-ACD6AFE4488B}" type="pres">
      <dgm:prSet presAssocID="{B6FA224B-F630-479A-B405-FF7CC7167ACD}" presName="vertSpace2b" presStyleCnt="0"/>
      <dgm:spPr/>
    </dgm:pt>
    <dgm:pt modelId="{9D726E21-73B5-453F-B705-BF12DDA3E134}" type="pres">
      <dgm:prSet presAssocID="{E0AE6541-E9EC-46D8-B10E-0E697A1F090E}" presName="horz2" presStyleCnt="0"/>
      <dgm:spPr/>
    </dgm:pt>
    <dgm:pt modelId="{838DED0F-7BDF-4272-8548-173F6EB620BA}" type="pres">
      <dgm:prSet presAssocID="{E0AE6541-E9EC-46D8-B10E-0E697A1F090E}" presName="horzSpace2" presStyleCnt="0"/>
      <dgm:spPr/>
    </dgm:pt>
    <dgm:pt modelId="{65549A8A-A0A4-486D-BA8A-C1C3C89DC50A}" type="pres">
      <dgm:prSet presAssocID="{E0AE6541-E9EC-46D8-B10E-0E697A1F090E}" presName="tx2" presStyleLbl="revTx" presStyleIdx="3" presStyleCnt="6"/>
      <dgm:spPr/>
      <dgm:t>
        <a:bodyPr/>
        <a:lstStyle/>
        <a:p>
          <a:endParaRPr lang="en-US"/>
        </a:p>
      </dgm:t>
    </dgm:pt>
    <dgm:pt modelId="{994AF6A6-9D8F-4DD9-AA2F-AC8E4BA54519}" type="pres">
      <dgm:prSet presAssocID="{E0AE6541-E9EC-46D8-B10E-0E697A1F090E}" presName="vert2" presStyleCnt="0"/>
      <dgm:spPr/>
    </dgm:pt>
    <dgm:pt modelId="{A5B6017B-56FE-4A31-AEBC-88B20E0487A4}" type="pres">
      <dgm:prSet presAssocID="{E0AE6541-E9EC-46D8-B10E-0E697A1F090E}" presName="thinLine2b" presStyleLbl="callout" presStyleIdx="2" presStyleCnt="5"/>
      <dgm:spPr/>
    </dgm:pt>
    <dgm:pt modelId="{D1383293-3AB5-4E65-925B-244762972813}" type="pres">
      <dgm:prSet presAssocID="{E0AE6541-E9EC-46D8-B10E-0E697A1F090E}" presName="vertSpace2b" presStyleCnt="0"/>
      <dgm:spPr/>
    </dgm:pt>
    <dgm:pt modelId="{2685A06B-EA90-4EDA-AD60-A332B99A90F6}" type="pres">
      <dgm:prSet presAssocID="{2BF0FCB3-15B2-4F80-9A79-1EFFEB5E474E}" presName="horz2" presStyleCnt="0"/>
      <dgm:spPr/>
    </dgm:pt>
    <dgm:pt modelId="{FB8B24C0-6004-48A6-9159-0F32A4B37203}" type="pres">
      <dgm:prSet presAssocID="{2BF0FCB3-15B2-4F80-9A79-1EFFEB5E474E}" presName="horzSpace2" presStyleCnt="0"/>
      <dgm:spPr/>
    </dgm:pt>
    <dgm:pt modelId="{32E071EB-A46E-446F-839B-5E03EB063F3D}" type="pres">
      <dgm:prSet presAssocID="{2BF0FCB3-15B2-4F80-9A79-1EFFEB5E474E}" presName="tx2" presStyleLbl="revTx" presStyleIdx="4" presStyleCnt="6"/>
      <dgm:spPr/>
      <dgm:t>
        <a:bodyPr/>
        <a:lstStyle/>
        <a:p>
          <a:endParaRPr lang="en-US"/>
        </a:p>
      </dgm:t>
    </dgm:pt>
    <dgm:pt modelId="{D86A949F-5341-465D-BDF5-212616409E8B}" type="pres">
      <dgm:prSet presAssocID="{2BF0FCB3-15B2-4F80-9A79-1EFFEB5E474E}" presName="vert2" presStyleCnt="0"/>
      <dgm:spPr/>
    </dgm:pt>
    <dgm:pt modelId="{7E5F828B-C0E1-4722-B1A4-F2AA21F82157}" type="pres">
      <dgm:prSet presAssocID="{2BF0FCB3-15B2-4F80-9A79-1EFFEB5E474E}" presName="thinLine2b" presStyleLbl="callout" presStyleIdx="3" presStyleCnt="5"/>
      <dgm:spPr/>
    </dgm:pt>
    <dgm:pt modelId="{36EF467F-F2C1-48FA-85E6-91CCD229AC71}" type="pres">
      <dgm:prSet presAssocID="{2BF0FCB3-15B2-4F80-9A79-1EFFEB5E474E}" presName="vertSpace2b" presStyleCnt="0"/>
      <dgm:spPr/>
    </dgm:pt>
    <dgm:pt modelId="{C490BB9A-EE89-4D1D-8A9A-15036302DDF4}" type="pres">
      <dgm:prSet presAssocID="{BC120188-DECD-426A-912A-51EA3CDD1DCB}" presName="horz2" presStyleCnt="0"/>
      <dgm:spPr/>
    </dgm:pt>
    <dgm:pt modelId="{298903E3-64B5-4C45-B803-C2CDFFDA5AE0}" type="pres">
      <dgm:prSet presAssocID="{BC120188-DECD-426A-912A-51EA3CDD1DCB}" presName="horzSpace2" presStyleCnt="0"/>
      <dgm:spPr/>
    </dgm:pt>
    <dgm:pt modelId="{3F923853-2795-46DA-92AB-E89945A8FB52}" type="pres">
      <dgm:prSet presAssocID="{BC120188-DECD-426A-912A-51EA3CDD1DCB}" presName="tx2" presStyleLbl="revTx" presStyleIdx="5" presStyleCnt="6"/>
      <dgm:spPr/>
      <dgm:t>
        <a:bodyPr/>
        <a:lstStyle/>
        <a:p>
          <a:endParaRPr lang="en-US"/>
        </a:p>
      </dgm:t>
    </dgm:pt>
    <dgm:pt modelId="{916B5660-0C52-447E-BB4C-1540EEC56365}" type="pres">
      <dgm:prSet presAssocID="{BC120188-DECD-426A-912A-51EA3CDD1DCB}" presName="vert2" presStyleCnt="0"/>
      <dgm:spPr/>
    </dgm:pt>
    <dgm:pt modelId="{F32DC1D5-6D6D-4060-AE44-14B33138A119}" type="pres">
      <dgm:prSet presAssocID="{BC120188-DECD-426A-912A-51EA3CDD1DCB}" presName="thinLine2b" presStyleLbl="callout" presStyleIdx="4" presStyleCnt="5"/>
      <dgm:spPr/>
    </dgm:pt>
    <dgm:pt modelId="{F479F452-B27A-4132-BD34-2FD5A7075384}" type="pres">
      <dgm:prSet presAssocID="{BC120188-DECD-426A-912A-51EA3CDD1DCB}" presName="vertSpace2b" presStyleCnt="0"/>
      <dgm:spPr/>
    </dgm:pt>
  </dgm:ptLst>
  <dgm:cxnLst>
    <dgm:cxn modelId="{5532909F-674F-4AE9-86CF-0B8D0201854B}" type="presOf" srcId="{BC120188-DECD-426A-912A-51EA3CDD1DCB}" destId="{3F923853-2795-46DA-92AB-E89945A8FB52}" srcOrd="0" destOrd="0" presId="urn:microsoft.com/office/officeart/2008/layout/LinedList"/>
    <dgm:cxn modelId="{862746FB-1B3C-4C8C-AD4A-2D4E0FAB1DB0}" srcId="{43596A03-C6D1-40B4-B8BD-A785F7CB8E73}" destId="{BC120188-DECD-426A-912A-51EA3CDD1DCB}" srcOrd="4" destOrd="0" parTransId="{0D6FB515-EDB6-45DC-A9DF-1E125E283E2F}" sibTransId="{9E2EC5A9-63A3-473A-B934-37C09455E2DD}"/>
    <dgm:cxn modelId="{3CDC3D82-70A5-4C14-873A-20701716325C}" type="presOf" srcId="{B6FA224B-F630-479A-B405-FF7CC7167ACD}" destId="{65A8ABF9-FC26-462A-9EE1-C745370379F4}" srcOrd="0" destOrd="0" presId="urn:microsoft.com/office/officeart/2008/layout/LinedList"/>
    <dgm:cxn modelId="{4F4248A7-6E93-4609-94BC-9CD992614116}" type="presOf" srcId="{AC363049-3E4B-4B19-95D8-FC1BF1A30FFF}" destId="{E21DDC9A-D39E-45C9-BDDD-904F5BD3B0A7}" srcOrd="0" destOrd="0" presId="urn:microsoft.com/office/officeart/2008/layout/LinedList"/>
    <dgm:cxn modelId="{924DC6D3-2502-46B4-AFEA-3D60AB274CB8}" type="presOf" srcId="{2BF0FCB3-15B2-4F80-9A79-1EFFEB5E474E}" destId="{32E071EB-A46E-446F-839B-5E03EB063F3D}" srcOrd="0" destOrd="0" presId="urn:microsoft.com/office/officeart/2008/layout/LinedList"/>
    <dgm:cxn modelId="{3978BAE0-C29D-447A-84CC-50EC66BC937F}" srcId="{43596A03-C6D1-40B4-B8BD-A785F7CB8E73}" destId="{E0AE6541-E9EC-46D8-B10E-0E697A1F090E}" srcOrd="2" destOrd="0" parTransId="{9566C3B9-E783-4D73-A866-6BCBDC8551DB}" sibTransId="{85826B07-CE41-491F-A43B-C7D6B2539167}"/>
    <dgm:cxn modelId="{F58971E0-DCC6-4746-9576-498C21BC4B93}" srcId="{43596A03-C6D1-40B4-B8BD-A785F7CB8E73}" destId="{2BF0FCB3-15B2-4F80-9A79-1EFFEB5E474E}" srcOrd="3" destOrd="0" parTransId="{4DC298E8-3A1D-49D7-B1BC-5E68D4A93C3C}" sibTransId="{4619F659-6533-4CED-A07B-8CAF0A100A2A}"/>
    <dgm:cxn modelId="{220ACC39-FF49-4F9B-A4D1-6B20916FF277}" type="presOf" srcId="{43596A03-C6D1-40B4-B8BD-A785F7CB8E73}" destId="{42355C96-2756-4CC8-8B9E-646E39A7CBBB}" srcOrd="0" destOrd="0" presId="urn:microsoft.com/office/officeart/2008/layout/LinedList"/>
    <dgm:cxn modelId="{51D5D2EA-7D0C-429C-893F-853432B44224}" type="presOf" srcId="{B5FE7965-85E7-4A69-829D-67CBF7BB8B82}" destId="{D8F9866D-0DD6-48E4-88A1-3AED04D0327B}" srcOrd="0" destOrd="0" presId="urn:microsoft.com/office/officeart/2008/layout/LinedList"/>
    <dgm:cxn modelId="{18485B91-E405-47CD-9382-30B80967B99F}" srcId="{43596A03-C6D1-40B4-B8BD-A785F7CB8E73}" destId="{B6FA224B-F630-479A-B405-FF7CC7167ACD}" srcOrd="1" destOrd="0" parTransId="{92CC847B-3C34-4479-A70C-CA8C1B4502EB}" sibTransId="{2FD822DA-E9CE-46F2-ADED-48ECCAFAC1A4}"/>
    <dgm:cxn modelId="{BB684803-7CAB-4249-A211-50A9E4A5FC03}" type="presOf" srcId="{E0AE6541-E9EC-46D8-B10E-0E697A1F090E}" destId="{65549A8A-A0A4-486D-BA8A-C1C3C89DC50A}" srcOrd="0" destOrd="0" presId="urn:microsoft.com/office/officeart/2008/layout/LinedList"/>
    <dgm:cxn modelId="{A1B052EB-0595-4F31-BD1F-375C5BC5C05E}" srcId="{AC363049-3E4B-4B19-95D8-FC1BF1A30FFF}" destId="{43596A03-C6D1-40B4-B8BD-A785F7CB8E73}" srcOrd="0" destOrd="0" parTransId="{A191FFB8-DEB9-4C00-A11C-5E393DDD8286}" sibTransId="{B5F2BBB6-3263-4B3B-B8FB-C7603D87E097}"/>
    <dgm:cxn modelId="{9D232C28-3503-4DEC-8B15-AB906C4BAC5F}" srcId="{43596A03-C6D1-40B4-B8BD-A785F7CB8E73}" destId="{B5FE7965-85E7-4A69-829D-67CBF7BB8B82}" srcOrd="0" destOrd="0" parTransId="{91572A69-066B-464C-A817-6AC3F5E328AC}" sibTransId="{32228B6E-19BD-4427-9DEA-FBFCF2911CC2}"/>
    <dgm:cxn modelId="{7D395609-CDEE-4A21-8990-2918C267F475}" type="presParOf" srcId="{E21DDC9A-D39E-45C9-BDDD-904F5BD3B0A7}" destId="{A0FDFE36-B6E3-446B-B34F-A08743F32EB1}" srcOrd="0" destOrd="0" presId="urn:microsoft.com/office/officeart/2008/layout/LinedList"/>
    <dgm:cxn modelId="{3E0AE098-53B5-4025-AF47-7E77328F624A}" type="presParOf" srcId="{E21DDC9A-D39E-45C9-BDDD-904F5BD3B0A7}" destId="{1ADD89EE-C7D9-4455-9597-64ED26143DBA}" srcOrd="1" destOrd="0" presId="urn:microsoft.com/office/officeart/2008/layout/LinedList"/>
    <dgm:cxn modelId="{176134EA-9D61-4990-B26A-E8FA0CA042EC}" type="presParOf" srcId="{1ADD89EE-C7D9-4455-9597-64ED26143DBA}" destId="{42355C96-2756-4CC8-8B9E-646E39A7CBBB}" srcOrd="0" destOrd="0" presId="urn:microsoft.com/office/officeart/2008/layout/LinedList"/>
    <dgm:cxn modelId="{1E844D90-F9AC-442F-B775-9E44225C698B}" type="presParOf" srcId="{1ADD89EE-C7D9-4455-9597-64ED26143DBA}" destId="{E3AAB779-2500-4CE7-9BAB-3143B56BEF1A}" srcOrd="1" destOrd="0" presId="urn:microsoft.com/office/officeart/2008/layout/LinedList"/>
    <dgm:cxn modelId="{FB7D1CF8-0D1C-4CD6-B2A8-1AA4C56E0DE6}" type="presParOf" srcId="{E3AAB779-2500-4CE7-9BAB-3143B56BEF1A}" destId="{2063E48A-8474-43C4-8E52-95F5A1F4D67C}" srcOrd="0" destOrd="0" presId="urn:microsoft.com/office/officeart/2008/layout/LinedList"/>
    <dgm:cxn modelId="{A38BBC9E-EE6F-4E85-9B5D-1D482914E860}" type="presParOf" srcId="{E3AAB779-2500-4CE7-9BAB-3143B56BEF1A}" destId="{1157841C-C930-4A93-B186-C10BC4EBDE01}" srcOrd="1" destOrd="0" presId="urn:microsoft.com/office/officeart/2008/layout/LinedList"/>
    <dgm:cxn modelId="{6AAFD094-805B-4384-9B61-D6DD8E82C39A}" type="presParOf" srcId="{1157841C-C930-4A93-B186-C10BC4EBDE01}" destId="{BA1E17EE-244D-410A-A442-394355B3F0C5}" srcOrd="0" destOrd="0" presId="urn:microsoft.com/office/officeart/2008/layout/LinedList"/>
    <dgm:cxn modelId="{2CE3B148-9F6E-440C-B50D-2FAB12CEDDEA}" type="presParOf" srcId="{1157841C-C930-4A93-B186-C10BC4EBDE01}" destId="{D8F9866D-0DD6-48E4-88A1-3AED04D0327B}" srcOrd="1" destOrd="0" presId="urn:microsoft.com/office/officeart/2008/layout/LinedList"/>
    <dgm:cxn modelId="{7E992E46-44F9-4492-85F8-663339FDAB25}" type="presParOf" srcId="{1157841C-C930-4A93-B186-C10BC4EBDE01}" destId="{29BF7824-7A89-476F-B262-DEEF8C555F63}" srcOrd="2" destOrd="0" presId="urn:microsoft.com/office/officeart/2008/layout/LinedList"/>
    <dgm:cxn modelId="{1AA538D1-6DF2-4B61-B976-EA2AE0174BE3}" type="presParOf" srcId="{E3AAB779-2500-4CE7-9BAB-3143B56BEF1A}" destId="{05984D92-BE48-421C-B95A-6B584B592ABD}" srcOrd="2" destOrd="0" presId="urn:microsoft.com/office/officeart/2008/layout/LinedList"/>
    <dgm:cxn modelId="{6987CA39-BEC8-4B91-9C74-C20C719CC2F3}" type="presParOf" srcId="{E3AAB779-2500-4CE7-9BAB-3143B56BEF1A}" destId="{B56802AB-2C6F-42AD-8534-AF31F0DBAEFE}" srcOrd="3" destOrd="0" presId="urn:microsoft.com/office/officeart/2008/layout/LinedList"/>
    <dgm:cxn modelId="{C398F3DC-92DA-47F1-900E-B30555E0C472}" type="presParOf" srcId="{E3AAB779-2500-4CE7-9BAB-3143B56BEF1A}" destId="{9AA6C9B5-2E0A-420D-A59D-DFEE22E94757}" srcOrd="4" destOrd="0" presId="urn:microsoft.com/office/officeart/2008/layout/LinedList"/>
    <dgm:cxn modelId="{7EFF049D-5C29-4402-9376-39B273120745}" type="presParOf" srcId="{9AA6C9B5-2E0A-420D-A59D-DFEE22E94757}" destId="{5E42DA7C-499D-4BB8-8EB5-44BB8BE795AA}" srcOrd="0" destOrd="0" presId="urn:microsoft.com/office/officeart/2008/layout/LinedList"/>
    <dgm:cxn modelId="{B6E47050-6894-48D3-B2AE-3550D3920CB9}" type="presParOf" srcId="{9AA6C9B5-2E0A-420D-A59D-DFEE22E94757}" destId="{65A8ABF9-FC26-462A-9EE1-C745370379F4}" srcOrd="1" destOrd="0" presId="urn:microsoft.com/office/officeart/2008/layout/LinedList"/>
    <dgm:cxn modelId="{49811D8A-2DBD-4922-932C-F989DF48DD30}" type="presParOf" srcId="{9AA6C9B5-2E0A-420D-A59D-DFEE22E94757}" destId="{915A4B67-4A15-43ED-A6ED-B21E7016FA75}" srcOrd="2" destOrd="0" presId="urn:microsoft.com/office/officeart/2008/layout/LinedList"/>
    <dgm:cxn modelId="{53CD8037-0C8A-4AA3-B850-5386A7F9A46B}" type="presParOf" srcId="{E3AAB779-2500-4CE7-9BAB-3143B56BEF1A}" destId="{896C7928-E82F-406C-B028-E3AD1DFA57AB}" srcOrd="5" destOrd="0" presId="urn:microsoft.com/office/officeart/2008/layout/LinedList"/>
    <dgm:cxn modelId="{4F58F781-E039-4CF8-B582-FD46A36619C8}" type="presParOf" srcId="{E3AAB779-2500-4CE7-9BAB-3143B56BEF1A}" destId="{13376AE2-ECB5-4525-B91A-ACD6AFE4488B}" srcOrd="6" destOrd="0" presId="urn:microsoft.com/office/officeart/2008/layout/LinedList"/>
    <dgm:cxn modelId="{0173A778-2FDC-430F-BBD2-14BC262D3F6C}" type="presParOf" srcId="{E3AAB779-2500-4CE7-9BAB-3143B56BEF1A}" destId="{9D726E21-73B5-453F-B705-BF12DDA3E134}" srcOrd="7" destOrd="0" presId="urn:microsoft.com/office/officeart/2008/layout/LinedList"/>
    <dgm:cxn modelId="{A3EB72D7-9ADC-40BE-B530-C6D3C36914C9}" type="presParOf" srcId="{9D726E21-73B5-453F-B705-BF12DDA3E134}" destId="{838DED0F-7BDF-4272-8548-173F6EB620BA}" srcOrd="0" destOrd="0" presId="urn:microsoft.com/office/officeart/2008/layout/LinedList"/>
    <dgm:cxn modelId="{CEE173C3-BA56-43B2-B5AF-025D1E36F9AF}" type="presParOf" srcId="{9D726E21-73B5-453F-B705-BF12DDA3E134}" destId="{65549A8A-A0A4-486D-BA8A-C1C3C89DC50A}" srcOrd="1" destOrd="0" presId="urn:microsoft.com/office/officeart/2008/layout/LinedList"/>
    <dgm:cxn modelId="{C3AAA2ED-F2ED-4D1F-81E3-35E8A5AC7EF0}" type="presParOf" srcId="{9D726E21-73B5-453F-B705-BF12DDA3E134}" destId="{994AF6A6-9D8F-4DD9-AA2F-AC8E4BA54519}" srcOrd="2" destOrd="0" presId="urn:microsoft.com/office/officeart/2008/layout/LinedList"/>
    <dgm:cxn modelId="{7C269048-0DDE-465E-999E-1AE62EE09BA3}" type="presParOf" srcId="{E3AAB779-2500-4CE7-9BAB-3143B56BEF1A}" destId="{A5B6017B-56FE-4A31-AEBC-88B20E0487A4}" srcOrd="8" destOrd="0" presId="urn:microsoft.com/office/officeart/2008/layout/LinedList"/>
    <dgm:cxn modelId="{B819558F-6F2C-4364-BAAA-A48F067A4F83}" type="presParOf" srcId="{E3AAB779-2500-4CE7-9BAB-3143B56BEF1A}" destId="{D1383293-3AB5-4E65-925B-244762972813}" srcOrd="9" destOrd="0" presId="urn:microsoft.com/office/officeart/2008/layout/LinedList"/>
    <dgm:cxn modelId="{7F335523-D8BD-4BC5-8810-08DD3A17939F}" type="presParOf" srcId="{E3AAB779-2500-4CE7-9BAB-3143B56BEF1A}" destId="{2685A06B-EA90-4EDA-AD60-A332B99A90F6}" srcOrd="10" destOrd="0" presId="urn:microsoft.com/office/officeart/2008/layout/LinedList"/>
    <dgm:cxn modelId="{0C5A834A-7AC8-4DFD-B378-A602607C6344}" type="presParOf" srcId="{2685A06B-EA90-4EDA-AD60-A332B99A90F6}" destId="{FB8B24C0-6004-48A6-9159-0F32A4B37203}" srcOrd="0" destOrd="0" presId="urn:microsoft.com/office/officeart/2008/layout/LinedList"/>
    <dgm:cxn modelId="{19CD8D2A-8DC6-4F7B-964E-D70C55E8360E}" type="presParOf" srcId="{2685A06B-EA90-4EDA-AD60-A332B99A90F6}" destId="{32E071EB-A46E-446F-839B-5E03EB063F3D}" srcOrd="1" destOrd="0" presId="urn:microsoft.com/office/officeart/2008/layout/LinedList"/>
    <dgm:cxn modelId="{98673F07-8405-419A-9A53-3D2CB2F60CF8}" type="presParOf" srcId="{2685A06B-EA90-4EDA-AD60-A332B99A90F6}" destId="{D86A949F-5341-465D-BDF5-212616409E8B}" srcOrd="2" destOrd="0" presId="urn:microsoft.com/office/officeart/2008/layout/LinedList"/>
    <dgm:cxn modelId="{B4423A92-7294-4723-A861-F41E69A7C89E}" type="presParOf" srcId="{E3AAB779-2500-4CE7-9BAB-3143B56BEF1A}" destId="{7E5F828B-C0E1-4722-B1A4-F2AA21F82157}" srcOrd="11" destOrd="0" presId="urn:microsoft.com/office/officeart/2008/layout/LinedList"/>
    <dgm:cxn modelId="{F0B3F2B0-C517-4508-824D-3CBC9F8C8546}" type="presParOf" srcId="{E3AAB779-2500-4CE7-9BAB-3143B56BEF1A}" destId="{36EF467F-F2C1-48FA-85E6-91CCD229AC71}" srcOrd="12" destOrd="0" presId="urn:microsoft.com/office/officeart/2008/layout/LinedList"/>
    <dgm:cxn modelId="{D068875E-77BF-455B-B344-BEF24B95CDEB}" type="presParOf" srcId="{E3AAB779-2500-4CE7-9BAB-3143B56BEF1A}" destId="{C490BB9A-EE89-4D1D-8A9A-15036302DDF4}" srcOrd="13" destOrd="0" presId="urn:microsoft.com/office/officeart/2008/layout/LinedList"/>
    <dgm:cxn modelId="{B950E8F1-32B8-4A01-B701-3EA190380952}" type="presParOf" srcId="{C490BB9A-EE89-4D1D-8A9A-15036302DDF4}" destId="{298903E3-64B5-4C45-B803-C2CDFFDA5AE0}" srcOrd="0" destOrd="0" presId="urn:microsoft.com/office/officeart/2008/layout/LinedList"/>
    <dgm:cxn modelId="{D36AE434-0805-41A8-A94F-7A90D88DADF2}" type="presParOf" srcId="{C490BB9A-EE89-4D1D-8A9A-15036302DDF4}" destId="{3F923853-2795-46DA-92AB-E89945A8FB52}" srcOrd="1" destOrd="0" presId="urn:microsoft.com/office/officeart/2008/layout/LinedList"/>
    <dgm:cxn modelId="{BA2CB7E8-CBEC-47E5-A88D-CB9006630DC8}" type="presParOf" srcId="{C490BB9A-EE89-4D1D-8A9A-15036302DDF4}" destId="{916B5660-0C52-447E-BB4C-1540EEC56365}" srcOrd="2" destOrd="0" presId="urn:microsoft.com/office/officeart/2008/layout/LinedList"/>
    <dgm:cxn modelId="{0A02AB84-0695-44DE-B5B0-8F4306074725}" type="presParOf" srcId="{E3AAB779-2500-4CE7-9BAB-3143B56BEF1A}" destId="{F32DC1D5-6D6D-4060-AE44-14B33138A119}" srcOrd="14" destOrd="0" presId="urn:microsoft.com/office/officeart/2008/layout/LinedList"/>
    <dgm:cxn modelId="{5D224879-CD66-4409-A21F-148646E06DE0}" type="presParOf" srcId="{E3AAB779-2500-4CE7-9BAB-3143B56BEF1A}" destId="{F479F452-B27A-4132-BD34-2FD5A7075384}"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FDFE36-B6E3-446B-B34F-A08743F32EB1}">
      <dsp:nvSpPr>
        <dsp:cNvPr id="0" name=""/>
        <dsp:cNvSpPr/>
      </dsp:nvSpPr>
      <dsp:spPr>
        <a:xfrm>
          <a:off x="0" y="0"/>
          <a:ext cx="822960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42355C96-2756-4CC8-8B9E-646E39A7CBBB}">
      <dsp:nvSpPr>
        <dsp:cNvPr id="0" name=""/>
        <dsp:cNvSpPr/>
      </dsp:nvSpPr>
      <dsp:spPr>
        <a:xfrm>
          <a:off x="0" y="0"/>
          <a:ext cx="1645920" cy="434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lvl="0" algn="l" defTabSz="1289050">
            <a:lnSpc>
              <a:spcPct val="90000"/>
            </a:lnSpc>
            <a:spcBef>
              <a:spcPct val="0"/>
            </a:spcBef>
            <a:spcAft>
              <a:spcPct val="35000"/>
            </a:spcAft>
          </a:pPr>
          <a:r>
            <a:rPr lang="en-US" sz="2900" kern="1200" dirty="0" smtClean="0"/>
            <a:t>HOPE Coalition</a:t>
          </a:r>
          <a:endParaRPr lang="en-US" sz="2900" kern="1200" dirty="0"/>
        </a:p>
      </dsp:txBody>
      <dsp:txXfrm>
        <a:off x="0" y="0"/>
        <a:ext cx="1645920" cy="4343400"/>
      </dsp:txXfrm>
    </dsp:sp>
    <dsp:sp modelId="{D8F9866D-0DD6-48E4-88A1-3AED04D0327B}">
      <dsp:nvSpPr>
        <dsp:cNvPr id="0" name=""/>
        <dsp:cNvSpPr/>
      </dsp:nvSpPr>
      <dsp:spPr>
        <a:xfrm>
          <a:off x="1769364" y="40931"/>
          <a:ext cx="6460236" cy="81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Healthy Lifestyles</a:t>
          </a:r>
          <a:endParaRPr lang="en-US" sz="3100" kern="1200" dirty="0"/>
        </a:p>
      </dsp:txBody>
      <dsp:txXfrm>
        <a:off x="1769364" y="40931"/>
        <a:ext cx="6460236" cy="818629"/>
      </dsp:txXfrm>
    </dsp:sp>
    <dsp:sp modelId="{05984D92-BE48-421C-B95A-6B584B592ABD}">
      <dsp:nvSpPr>
        <dsp:cNvPr id="0" name=""/>
        <dsp:cNvSpPr/>
      </dsp:nvSpPr>
      <dsp:spPr>
        <a:xfrm>
          <a:off x="1645920" y="859560"/>
          <a:ext cx="658368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dsp:style>
    </dsp:sp>
    <dsp:sp modelId="{65A8ABF9-FC26-462A-9EE1-C745370379F4}">
      <dsp:nvSpPr>
        <dsp:cNvPr id="0" name=""/>
        <dsp:cNvSpPr/>
      </dsp:nvSpPr>
      <dsp:spPr>
        <a:xfrm>
          <a:off x="1769364" y="900492"/>
          <a:ext cx="6460236" cy="81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Chronic Disease Management</a:t>
          </a:r>
          <a:endParaRPr lang="en-US" sz="3100" kern="1200" dirty="0"/>
        </a:p>
      </dsp:txBody>
      <dsp:txXfrm>
        <a:off x="1769364" y="900492"/>
        <a:ext cx="6460236" cy="818629"/>
      </dsp:txXfrm>
    </dsp:sp>
    <dsp:sp modelId="{896C7928-E82F-406C-B028-E3AD1DFA57AB}">
      <dsp:nvSpPr>
        <dsp:cNvPr id="0" name=""/>
        <dsp:cNvSpPr/>
      </dsp:nvSpPr>
      <dsp:spPr>
        <a:xfrm>
          <a:off x="1645920" y="1719121"/>
          <a:ext cx="658368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dsp:style>
    </dsp:sp>
    <dsp:sp modelId="{65549A8A-A0A4-486D-BA8A-C1C3C89DC50A}">
      <dsp:nvSpPr>
        <dsp:cNvPr id="0" name=""/>
        <dsp:cNvSpPr/>
      </dsp:nvSpPr>
      <dsp:spPr>
        <a:xfrm>
          <a:off x="1769364" y="1760052"/>
          <a:ext cx="6460236" cy="81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Family Issues</a:t>
          </a:r>
          <a:endParaRPr lang="en-US" sz="3100" kern="1200" dirty="0"/>
        </a:p>
      </dsp:txBody>
      <dsp:txXfrm>
        <a:off x="1769364" y="1760052"/>
        <a:ext cx="6460236" cy="818629"/>
      </dsp:txXfrm>
    </dsp:sp>
    <dsp:sp modelId="{A5B6017B-56FE-4A31-AEBC-88B20E0487A4}">
      <dsp:nvSpPr>
        <dsp:cNvPr id="0" name=""/>
        <dsp:cNvSpPr/>
      </dsp:nvSpPr>
      <dsp:spPr>
        <a:xfrm>
          <a:off x="1645920" y="2578681"/>
          <a:ext cx="658368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dsp:style>
    </dsp:sp>
    <dsp:sp modelId="{32E071EB-A46E-446F-839B-5E03EB063F3D}">
      <dsp:nvSpPr>
        <dsp:cNvPr id="0" name=""/>
        <dsp:cNvSpPr/>
      </dsp:nvSpPr>
      <dsp:spPr>
        <a:xfrm>
          <a:off x="1769364" y="2619613"/>
          <a:ext cx="6460236" cy="81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Alcohol, Tobacco, and Other Drugs</a:t>
          </a:r>
          <a:endParaRPr lang="en-US" sz="3100" kern="1200" dirty="0"/>
        </a:p>
      </dsp:txBody>
      <dsp:txXfrm>
        <a:off x="1769364" y="2619613"/>
        <a:ext cx="6460236" cy="818629"/>
      </dsp:txXfrm>
    </dsp:sp>
    <dsp:sp modelId="{7E5F828B-C0E1-4722-B1A4-F2AA21F82157}">
      <dsp:nvSpPr>
        <dsp:cNvPr id="0" name=""/>
        <dsp:cNvSpPr/>
      </dsp:nvSpPr>
      <dsp:spPr>
        <a:xfrm>
          <a:off x="1645920" y="3438242"/>
          <a:ext cx="658368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dsp:style>
    </dsp:sp>
    <dsp:sp modelId="{3F923853-2795-46DA-92AB-E89945A8FB52}">
      <dsp:nvSpPr>
        <dsp:cNvPr id="0" name=""/>
        <dsp:cNvSpPr/>
      </dsp:nvSpPr>
      <dsp:spPr>
        <a:xfrm>
          <a:off x="1769364" y="3479173"/>
          <a:ext cx="6460236" cy="81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Child &amp; Domestic Violence Prevention</a:t>
          </a:r>
          <a:endParaRPr lang="en-US" sz="3100" kern="1200" dirty="0"/>
        </a:p>
      </dsp:txBody>
      <dsp:txXfrm>
        <a:off x="1769364" y="3479173"/>
        <a:ext cx="6460236" cy="818629"/>
      </dsp:txXfrm>
    </dsp:sp>
    <dsp:sp modelId="{F32DC1D5-6D6D-4060-AE44-14B33138A119}">
      <dsp:nvSpPr>
        <dsp:cNvPr id="0" name=""/>
        <dsp:cNvSpPr/>
      </dsp:nvSpPr>
      <dsp:spPr>
        <a:xfrm>
          <a:off x="1645920" y="4297802"/>
          <a:ext cx="6583680" cy="0"/>
        </a:xfrm>
        <a:prstGeom prst="lin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F044655E-3115-7C42-827D-17BC336D0BB4}" type="datetimeFigureOut">
              <a:rPr lang="en-US" smtClean="0"/>
              <a:t>10/6/2016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F32989B-F806-A248-8A7E-0E866F60D928}" type="slidenum">
              <a:rPr lang="en-US" smtClean="0"/>
              <a:t>‹#›</a:t>
            </a:fld>
            <a:endParaRPr lang="en-US"/>
          </a:p>
        </p:txBody>
      </p:sp>
    </p:spTree>
    <p:extLst>
      <p:ext uri="{BB962C8B-B14F-4D97-AF65-F5344CB8AC3E}">
        <p14:creationId xmlns:p14="http://schemas.microsoft.com/office/powerpoint/2010/main" val="1168730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2221E59-AF1D-7444-AC33-A7AD68BF5C93}" type="datetimeFigureOut">
              <a:rPr lang="en-US" smtClean="0"/>
              <a:pPr/>
              <a:t>10/6/2016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F4151B4-E982-9242-828B-7981763AC19B}" type="slidenum">
              <a:rPr lang="en-US" smtClean="0"/>
              <a:pPr/>
              <a:t>‹#›</a:t>
            </a:fld>
            <a:endParaRPr lang="en-US"/>
          </a:p>
        </p:txBody>
      </p:sp>
    </p:spTree>
    <p:extLst>
      <p:ext uri="{BB962C8B-B14F-4D97-AF65-F5344CB8AC3E}">
        <p14:creationId xmlns:p14="http://schemas.microsoft.com/office/powerpoint/2010/main" val="60680050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4151B4-E982-9242-828B-7981763AC19B}" type="slidenum">
              <a:rPr lang="en-US" smtClean="0"/>
              <a:pPr/>
              <a:t>1</a:t>
            </a:fld>
            <a:endParaRPr lang="en-US"/>
          </a:p>
        </p:txBody>
      </p:sp>
    </p:spTree>
    <p:extLst>
      <p:ext uri="{BB962C8B-B14F-4D97-AF65-F5344CB8AC3E}">
        <p14:creationId xmlns:p14="http://schemas.microsoft.com/office/powerpoint/2010/main" val="2990262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17</a:t>
            </a:fld>
            <a:endParaRPr lang="en-US"/>
          </a:p>
        </p:txBody>
      </p:sp>
    </p:spTree>
    <p:extLst>
      <p:ext uri="{BB962C8B-B14F-4D97-AF65-F5344CB8AC3E}">
        <p14:creationId xmlns:p14="http://schemas.microsoft.com/office/powerpoint/2010/main" val="1727950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19</a:t>
            </a:fld>
            <a:endParaRPr lang="en-US"/>
          </a:p>
        </p:txBody>
      </p:sp>
    </p:spTree>
    <p:extLst>
      <p:ext uri="{BB962C8B-B14F-4D97-AF65-F5344CB8AC3E}">
        <p14:creationId xmlns:p14="http://schemas.microsoft.com/office/powerpoint/2010/main" val="88396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2004 Welch Walks</a:t>
            </a:r>
          </a:p>
          <a:p>
            <a:r>
              <a:rPr lang="en-US" dirty="0" smtClean="0"/>
              <a:t>2016 McDowell on the Move</a:t>
            </a:r>
          </a:p>
          <a:p>
            <a:endParaRPr lang="en-US" dirty="0" smtClean="0"/>
          </a:p>
          <a:p>
            <a:r>
              <a:rPr lang="en-US" dirty="0" smtClean="0"/>
              <a:t>Award winning</a:t>
            </a:r>
            <a:r>
              <a:rPr lang="en-US" baseline="0" dirty="0" smtClean="0"/>
              <a:t> artist who designed logo</a:t>
            </a:r>
          </a:p>
          <a:p>
            <a:r>
              <a:rPr lang="en-US" baseline="0" dirty="0" smtClean="0"/>
              <a:t>Wearing </a:t>
            </a:r>
            <a:r>
              <a:rPr lang="en-US" baseline="0" dirty="0" err="1" smtClean="0"/>
              <a:t>tshirts</a:t>
            </a:r>
            <a:endParaRPr lang="en-US" baseline="0" dirty="0" smtClean="0"/>
          </a:p>
          <a:p>
            <a:r>
              <a:rPr lang="en-US" baseline="0" dirty="0" smtClean="0"/>
              <a:t>Concord University communications/media student filmed a commercial</a:t>
            </a:r>
          </a:p>
          <a:p>
            <a:r>
              <a:rPr lang="en-US" baseline="0" dirty="0" smtClean="0"/>
              <a:t>6 weeks in the Spring</a:t>
            </a:r>
          </a:p>
          <a:p>
            <a:r>
              <a:rPr lang="en-US" baseline="0" dirty="0" smtClean="0"/>
              <a:t>Walking </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20</a:t>
            </a:fld>
            <a:endParaRPr lang="en-US"/>
          </a:p>
        </p:txBody>
      </p:sp>
    </p:spTree>
    <p:extLst>
      <p:ext uri="{BB962C8B-B14F-4D97-AF65-F5344CB8AC3E}">
        <p14:creationId xmlns:p14="http://schemas.microsoft.com/office/powerpoint/2010/main" val="3629474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Based on 2004 welch</a:t>
            </a:r>
            <a:r>
              <a:rPr lang="en-US" baseline="0" dirty="0" smtClean="0"/>
              <a:t> walks</a:t>
            </a:r>
          </a:p>
          <a:p>
            <a:endParaRPr lang="en-US" baseline="0" dirty="0" smtClean="0"/>
          </a:p>
          <a:p>
            <a:r>
              <a:rPr lang="en-US" baseline="0" dirty="0" smtClean="0"/>
              <a:t>Walkability assessment</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21</a:t>
            </a:fld>
            <a:endParaRPr lang="en-US"/>
          </a:p>
        </p:txBody>
      </p:sp>
    </p:spTree>
    <p:extLst>
      <p:ext uri="{BB962C8B-B14F-4D97-AF65-F5344CB8AC3E}">
        <p14:creationId xmlns:p14="http://schemas.microsoft.com/office/powerpoint/2010/main" val="679127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23</a:t>
            </a:fld>
            <a:endParaRPr lang="en-US"/>
          </a:p>
        </p:txBody>
      </p:sp>
    </p:spTree>
    <p:extLst>
      <p:ext uri="{BB962C8B-B14F-4D97-AF65-F5344CB8AC3E}">
        <p14:creationId xmlns:p14="http://schemas.microsoft.com/office/powerpoint/2010/main" val="3435354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4151B4-E982-9242-828B-7981763AC19B}" type="slidenum">
              <a:rPr lang="en-US" smtClean="0"/>
              <a:pPr/>
              <a:t>25</a:t>
            </a:fld>
            <a:endParaRPr lang="en-US"/>
          </a:p>
        </p:txBody>
      </p:sp>
    </p:spTree>
    <p:extLst>
      <p:ext uri="{BB962C8B-B14F-4D97-AF65-F5344CB8AC3E}">
        <p14:creationId xmlns:p14="http://schemas.microsoft.com/office/powerpoint/2010/main" val="2605230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F4151B4-E982-9242-828B-7981763AC19B}" type="slidenum">
              <a:rPr lang="en-US" smtClean="0"/>
              <a:pPr/>
              <a:t>26</a:t>
            </a:fld>
            <a:endParaRPr lang="en-US"/>
          </a:p>
        </p:txBody>
      </p:sp>
    </p:spTree>
    <p:extLst>
      <p:ext uri="{BB962C8B-B14F-4D97-AF65-F5344CB8AC3E}">
        <p14:creationId xmlns:p14="http://schemas.microsoft.com/office/powerpoint/2010/main" val="2904494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4151B4-E982-9242-828B-7981763AC19B}" type="slidenum">
              <a:rPr lang="en-US" smtClean="0"/>
              <a:pPr/>
              <a:t>2</a:t>
            </a:fld>
            <a:endParaRPr lang="en-US"/>
          </a:p>
        </p:txBody>
      </p:sp>
    </p:spTree>
    <p:extLst>
      <p:ext uri="{BB962C8B-B14F-4D97-AF65-F5344CB8AC3E}">
        <p14:creationId xmlns:p14="http://schemas.microsoft.com/office/powerpoint/2010/main" val="3797747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some problems, geographic</a:t>
            </a:r>
            <a:r>
              <a:rPr lang="en-US" baseline="0" dirty="0" smtClean="0"/>
              <a:t> isolation, lack of specialized healthcare services, poverty, </a:t>
            </a:r>
          </a:p>
          <a:p>
            <a:endParaRPr lang="en-US" baseline="0" dirty="0" smtClean="0"/>
          </a:p>
          <a:p>
            <a:r>
              <a:rPr lang="en-US" baseline="0" dirty="0" smtClean="0"/>
              <a:t>BUT</a:t>
            </a:r>
            <a:r>
              <a:rPr lang="en-US" dirty="0" smtClean="0"/>
              <a:t> McDowell County people are strong,</a:t>
            </a:r>
            <a:r>
              <a:rPr lang="en-US" baseline="0" dirty="0" smtClean="0"/>
              <a:t> kind, resilient, like all Appalachians</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3</a:t>
            </a:fld>
            <a:endParaRPr lang="en-US"/>
          </a:p>
        </p:txBody>
      </p:sp>
    </p:spTree>
    <p:extLst>
      <p:ext uri="{BB962C8B-B14F-4D97-AF65-F5344CB8AC3E}">
        <p14:creationId xmlns:p14="http://schemas.microsoft.com/office/powerpoint/2010/main" val="3073221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Loren and I chair</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4</a:t>
            </a:fld>
            <a:endParaRPr lang="en-US"/>
          </a:p>
        </p:txBody>
      </p:sp>
    </p:spTree>
    <p:extLst>
      <p:ext uri="{BB962C8B-B14F-4D97-AF65-F5344CB8AC3E}">
        <p14:creationId xmlns:p14="http://schemas.microsoft.com/office/powerpoint/2010/main" val="114815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57066" indent="-291179">
              <a:defRPr>
                <a:solidFill>
                  <a:schemeClr val="tx1"/>
                </a:solidFill>
                <a:latin typeface="Tahoma" panose="020B0604030504040204" pitchFamily="34" charset="0"/>
              </a:defRPr>
            </a:lvl2pPr>
            <a:lvl3pPr marL="1164717" indent="-232943">
              <a:defRPr>
                <a:solidFill>
                  <a:schemeClr val="tx1"/>
                </a:solidFill>
                <a:latin typeface="Tahoma" panose="020B0604030504040204" pitchFamily="34" charset="0"/>
              </a:defRPr>
            </a:lvl3pPr>
            <a:lvl4pPr marL="1630604" indent="-232943">
              <a:defRPr>
                <a:solidFill>
                  <a:schemeClr val="tx1"/>
                </a:solidFill>
                <a:latin typeface="Tahoma" panose="020B0604030504040204" pitchFamily="34" charset="0"/>
              </a:defRPr>
            </a:lvl4pPr>
            <a:lvl5pPr marL="2096491" indent="-232943">
              <a:defRPr>
                <a:solidFill>
                  <a:schemeClr val="tx1"/>
                </a:solidFill>
                <a:latin typeface="Tahoma" panose="020B0604030504040204" pitchFamily="34" charset="0"/>
              </a:defRPr>
            </a:lvl5pPr>
            <a:lvl6pPr marL="2562377" indent="-232943" algn="ctr" eaLnBrk="0" fontAlgn="base" hangingPunct="0">
              <a:spcBef>
                <a:spcPct val="0"/>
              </a:spcBef>
              <a:spcAft>
                <a:spcPct val="0"/>
              </a:spcAft>
              <a:defRPr>
                <a:solidFill>
                  <a:schemeClr val="tx1"/>
                </a:solidFill>
                <a:latin typeface="Tahoma" panose="020B0604030504040204" pitchFamily="34" charset="0"/>
              </a:defRPr>
            </a:lvl6pPr>
            <a:lvl7pPr marL="3028264" indent="-232943" algn="ctr" eaLnBrk="0" fontAlgn="base" hangingPunct="0">
              <a:spcBef>
                <a:spcPct val="0"/>
              </a:spcBef>
              <a:spcAft>
                <a:spcPct val="0"/>
              </a:spcAft>
              <a:defRPr>
                <a:solidFill>
                  <a:schemeClr val="tx1"/>
                </a:solidFill>
                <a:latin typeface="Tahoma" panose="020B0604030504040204" pitchFamily="34" charset="0"/>
              </a:defRPr>
            </a:lvl7pPr>
            <a:lvl8pPr marL="3494151" indent="-232943" algn="ctr" eaLnBrk="0" fontAlgn="base" hangingPunct="0">
              <a:spcBef>
                <a:spcPct val="0"/>
              </a:spcBef>
              <a:spcAft>
                <a:spcPct val="0"/>
              </a:spcAft>
              <a:defRPr>
                <a:solidFill>
                  <a:schemeClr val="tx1"/>
                </a:solidFill>
                <a:latin typeface="Tahoma" panose="020B0604030504040204" pitchFamily="34" charset="0"/>
              </a:defRPr>
            </a:lvl8pPr>
            <a:lvl9pPr marL="3960038" indent="-232943" algn="ctr" eaLnBrk="0" fontAlgn="base" hangingPunct="0">
              <a:spcBef>
                <a:spcPct val="0"/>
              </a:spcBef>
              <a:spcAft>
                <a:spcPct val="0"/>
              </a:spcAft>
              <a:defRPr>
                <a:solidFill>
                  <a:schemeClr val="tx1"/>
                </a:solidFill>
                <a:latin typeface="Tahoma" panose="020B0604030504040204" pitchFamily="34" charset="0"/>
              </a:defRPr>
            </a:lvl9pPr>
          </a:lstStyle>
          <a:p>
            <a:fld id="{1E3288B0-045C-478E-9A37-79243B02E851}" type="slidenum">
              <a:rPr lang="en-US" altLang="en-US">
                <a:latin typeface="Arial" panose="020B0604020202020204" pitchFamily="34" charset="0"/>
              </a:rPr>
              <a:pPr/>
              <a:t>6</a:t>
            </a:fld>
            <a:endParaRPr lang="en-US" altLang="en-US">
              <a:latin typeface="Arial" panose="020B0604020202020204"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p>
            <a:pPr eaLnBrk="1" hangingPunct="1"/>
            <a:r>
              <a:rPr lang="en-US" altLang="en-US" i="1" dirty="0" smtClean="0">
                <a:latin typeface="Arial" panose="020B0604020202020204" pitchFamily="34" charset="0"/>
              </a:rPr>
              <a:t>Eating Smart </a:t>
            </a:r>
            <a:r>
              <a:rPr lang="en-US" altLang="en-US" i="1" dirty="0" smtClean="0">
                <a:latin typeface="Arial" panose="020B0604020202020204" pitchFamily="34" charset="0"/>
                <a:cs typeface="Arial" panose="020B0604020202020204" pitchFamily="34" charset="0"/>
              </a:rPr>
              <a:t>• Being Active </a:t>
            </a:r>
            <a:r>
              <a:rPr lang="en-US" altLang="en-US" dirty="0" smtClean="0">
                <a:latin typeface="Arial" panose="020B0604020202020204" pitchFamily="34" charset="0"/>
                <a:cs typeface="Arial" panose="020B0604020202020204" pitchFamily="34" charset="0"/>
              </a:rPr>
              <a:t>is a curriculum developed for low-income adults. </a:t>
            </a:r>
            <a:r>
              <a:rPr lang="en-US" altLang="en-US" dirty="0" smtClean="0">
                <a:solidFill>
                  <a:srgbClr val="FF0000"/>
                </a:solidFill>
                <a:latin typeface="Arial" panose="020B0604020202020204" pitchFamily="34" charset="0"/>
              </a:rPr>
              <a:t>Nutrition and health information have been updated through the </a:t>
            </a:r>
            <a:r>
              <a:rPr lang="en-US" altLang="en-US" i="1" dirty="0" smtClean="0">
                <a:solidFill>
                  <a:srgbClr val="FF0000"/>
                </a:solidFill>
                <a:latin typeface="Arial" panose="020B0604020202020204" pitchFamily="34" charset="0"/>
              </a:rPr>
              <a:t>Dietary Guidelines for Americans 2010 </a:t>
            </a:r>
            <a:r>
              <a:rPr lang="en-US" altLang="en-US" dirty="0" smtClean="0">
                <a:solidFill>
                  <a:srgbClr val="FF0000"/>
                </a:solidFill>
                <a:latin typeface="Arial" panose="020B0604020202020204" pitchFamily="34" charset="0"/>
              </a:rPr>
              <a:t>and </a:t>
            </a:r>
            <a:r>
              <a:rPr lang="en-US" altLang="en-US" i="1" dirty="0" err="1" smtClean="0">
                <a:solidFill>
                  <a:srgbClr val="FF0000"/>
                </a:solidFill>
                <a:latin typeface="Arial" panose="020B0604020202020204" pitchFamily="34" charset="0"/>
              </a:rPr>
              <a:t>MyPlate</a:t>
            </a:r>
            <a:r>
              <a:rPr lang="en-US" altLang="en-US" i="1" dirty="0" smtClean="0">
                <a:solidFill>
                  <a:srgbClr val="FF0000"/>
                </a:solidFill>
                <a:latin typeface="Arial" panose="020B0604020202020204" pitchFamily="34" charset="0"/>
              </a:rPr>
              <a:t> </a:t>
            </a:r>
            <a:r>
              <a:rPr lang="en-US" altLang="en-US" dirty="0" smtClean="0">
                <a:solidFill>
                  <a:srgbClr val="FF0000"/>
                </a:solidFill>
                <a:latin typeface="Arial" panose="020B0604020202020204" pitchFamily="34" charset="0"/>
              </a:rPr>
              <a:t>to reflect the latest nutritional science.  The curriculum incorporates the latest nutritional information based on these guidelines and also includes teaching methods that have been proven to be most effective with adults.</a:t>
            </a:r>
          </a:p>
          <a:p>
            <a:pPr eaLnBrk="1" hangingPunct="1"/>
            <a:endParaRPr lang="en-US" altLang="en-US" dirty="0" smtClean="0">
              <a:solidFill>
                <a:srgbClr val="FF0000"/>
              </a:solidFill>
              <a:latin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Eating Smart • Being Active</a:t>
            </a:r>
            <a:r>
              <a:rPr lang="en-US" sz="1200" kern="1200" dirty="0" smtClean="0">
                <a:solidFill>
                  <a:schemeClr val="tx1"/>
                </a:solidFill>
                <a:effectLst/>
                <a:latin typeface="+mn-lt"/>
                <a:ea typeface="+mn-ea"/>
                <a:cs typeface="+mn-cs"/>
              </a:rPr>
              <a:t> is an evidence based, nutrition education and obesity prevention curriculum. The curriculum won a national award from the National Extension Association of Family and Consumer Sciences (NEAFCS) and is featured as a resource in the September/October 2010 issue of the Journal of Nutrition Education and Behavior (JNEB). The Eating Smart • Being Active Cookbook also won the 2012 Award for Publication Excellence.  Each lesson contains physical activity, food activity and tasting, and tips for food safety, saving money, and parenting related to the topic of the lesson.  Lessons include:  Get Moving!, Plan, Shop, $</a:t>
            </a:r>
            <a:r>
              <a:rPr lang="en-US" sz="1200" kern="1200" dirty="0" err="1" smtClean="0">
                <a:solidFill>
                  <a:schemeClr val="tx1"/>
                </a:solidFill>
                <a:effectLst/>
                <a:latin typeface="+mn-lt"/>
                <a:ea typeface="+mn-ea"/>
                <a:cs typeface="+mn-cs"/>
              </a:rPr>
              <a:t>ave</a:t>
            </a:r>
            <a:r>
              <a:rPr lang="en-US" sz="1200" kern="1200" dirty="0" smtClean="0">
                <a:solidFill>
                  <a:schemeClr val="tx1"/>
                </a:solidFill>
                <a:effectLst/>
                <a:latin typeface="+mn-lt"/>
                <a:ea typeface="+mn-ea"/>
                <a:cs typeface="+mn-cs"/>
              </a:rPr>
              <a:t>, Fruits &amp; Veggies: Half Your Plate, Make Half Your Grains Whole, Build Strong Bones, Go Lean With Protein, Make a Change, and Celebrate! Eat Smart &amp; Be Active.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Evidence </a:t>
            </a:r>
            <a:r>
              <a:rPr lang="en-US" altLang="en-US" dirty="0" smtClean="0">
                <a:latin typeface="Arial" panose="020B0604020202020204" pitchFamily="34" charset="0"/>
              </a:rPr>
              <a:t>based nutrition education program</a:t>
            </a:r>
          </a:p>
          <a:p>
            <a:pPr eaLnBrk="1" hangingPunct="1"/>
            <a:r>
              <a:rPr lang="en-US" altLang="en-US" dirty="0" smtClean="0">
                <a:latin typeface="Arial" panose="020B0604020202020204" pitchFamily="34" charset="0"/>
              </a:rPr>
              <a:t>Here are the titles of the lessons in the curr</a:t>
            </a:r>
            <a:r>
              <a:rPr lang="en-US" altLang="en-US" dirty="0" smtClean="0">
                <a:latin typeface="Arial" panose="020B0604020202020204" pitchFamily="34" charset="0"/>
                <a:sym typeface="Wingdings 2" panose="05020102010507070707" pitchFamily="18" charset="2"/>
              </a:rPr>
              <a:t>iculum.  The lessons teach the main messages of the </a:t>
            </a:r>
            <a:r>
              <a:rPr lang="en-US" altLang="en-US" i="1" dirty="0" smtClean="0">
                <a:latin typeface="Arial" panose="020B0604020202020204" pitchFamily="34" charset="0"/>
                <a:sym typeface="Wingdings 2" panose="05020102010507070707" pitchFamily="18" charset="2"/>
              </a:rPr>
              <a:t>Dietary Guidelines for Americans</a:t>
            </a:r>
            <a:r>
              <a:rPr lang="en-US" altLang="en-US" dirty="0" smtClean="0">
                <a:latin typeface="Arial" panose="020B0604020202020204" pitchFamily="34" charset="0"/>
                <a:sym typeface="Wingdings 2" panose="05020102010507070707" pitchFamily="18" charset="2"/>
              </a:rPr>
              <a:t>  </a:t>
            </a:r>
            <a:r>
              <a:rPr lang="en-US" altLang="en-US" i="1" dirty="0" smtClean="0">
                <a:latin typeface="Arial" panose="020B0604020202020204" pitchFamily="34" charset="0"/>
                <a:sym typeface="Wingdings 2" panose="05020102010507070707" pitchFamily="18" charset="2"/>
              </a:rPr>
              <a:t>2010</a:t>
            </a:r>
            <a:r>
              <a:rPr lang="en-US" altLang="en-US" dirty="0" smtClean="0">
                <a:latin typeface="Arial" panose="020B0604020202020204" pitchFamily="34" charset="0"/>
                <a:sym typeface="Wingdings 2" panose="05020102010507070707" pitchFamily="18" charset="2"/>
              </a:rPr>
              <a:t> and </a:t>
            </a:r>
            <a:r>
              <a:rPr lang="en-US" altLang="en-US" i="1" dirty="0" err="1" smtClean="0">
                <a:latin typeface="Arial" panose="020B0604020202020204" pitchFamily="34" charset="0"/>
                <a:sym typeface="Wingdings 2" panose="05020102010507070707" pitchFamily="18" charset="2"/>
              </a:rPr>
              <a:t>MyPlate</a:t>
            </a:r>
            <a:r>
              <a:rPr lang="en-US" altLang="en-US" i="1" dirty="0" smtClean="0">
                <a:latin typeface="Arial" panose="020B0604020202020204" pitchFamily="34" charset="0"/>
                <a:sym typeface="Wingdings 2" panose="05020102010507070707" pitchFamily="18" charset="2"/>
              </a:rPr>
              <a:t>. </a:t>
            </a:r>
          </a:p>
          <a:p>
            <a:endParaRPr lang="en-US" dirty="0" smtClean="0"/>
          </a:p>
          <a:p>
            <a:r>
              <a:rPr lang="en-US" dirty="0" smtClean="0"/>
              <a:t>Curriculum:</a:t>
            </a:r>
          </a:p>
          <a:p>
            <a:r>
              <a:rPr lang="en-US" dirty="0" smtClean="0"/>
              <a:t>hands on activities</a:t>
            </a:r>
          </a:p>
          <a:p>
            <a:r>
              <a:rPr lang="en-US" dirty="0" smtClean="0"/>
              <a:t>participants actively engaged in learning</a:t>
            </a:r>
          </a:p>
          <a:p>
            <a:r>
              <a:rPr lang="en-US" dirty="0" smtClean="0"/>
              <a:t>materials are appropriate reading level</a:t>
            </a:r>
          </a:p>
          <a:p>
            <a:r>
              <a:rPr lang="en-US" dirty="0" smtClean="0"/>
              <a:t>based on proven adult learning theories</a:t>
            </a:r>
          </a:p>
          <a:p>
            <a:endParaRPr lang="en-US" dirty="0" smtClean="0"/>
          </a:p>
          <a:p>
            <a:r>
              <a:rPr lang="en-US" dirty="0" smtClean="0"/>
              <a:t>each lesson contains</a:t>
            </a:r>
          </a:p>
          <a:p>
            <a:pPr lvl="1"/>
            <a:r>
              <a:rPr lang="en-US" dirty="0" smtClean="0"/>
              <a:t>physical activity</a:t>
            </a:r>
          </a:p>
          <a:p>
            <a:pPr lvl="1"/>
            <a:r>
              <a:rPr lang="en-US" dirty="0" smtClean="0"/>
              <a:t>food activity &amp; tasting</a:t>
            </a:r>
          </a:p>
          <a:p>
            <a:pPr lvl="1"/>
            <a:r>
              <a:rPr lang="en-US" dirty="0" smtClean="0"/>
              <a:t>tips for food safety, saving money, and parenting related to the lesson topic</a:t>
            </a:r>
          </a:p>
          <a:p>
            <a:endParaRPr lang="en-US" dirty="0" smtClean="0"/>
          </a:p>
          <a:p>
            <a:pPr eaLnBrk="1" hangingPunct="1"/>
            <a:endParaRPr lang="en-US" altLang="en-US" i="1" dirty="0" smtClean="0">
              <a:latin typeface="Arial" panose="020B0604020202020204" pitchFamily="34" charset="0"/>
              <a:sym typeface="Wingdings 2" panose="05020102010507070707" pitchFamily="18" charset="2"/>
            </a:endParaRPr>
          </a:p>
          <a:p>
            <a:pPr defTabSz="465887"/>
            <a:r>
              <a:rPr lang="en-US" altLang="en-US" dirty="0" smtClean="0">
                <a:latin typeface="Arial" panose="020B0604020202020204" pitchFamily="34" charset="0"/>
              </a:rPr>
              <a:t>Although the curriculum is based on nutrition information, it is not a detailed nutrition class.  Rather, the emphasis is on skills needed to make healthy choices.  For instance, rather than teaching which vegetables and fruits are good sources of which nutrients, the curriculum teaches how to include a variety of vegetables and fruits every day and how to save money when buying them.  It teaches how to read food labels and compare them to decide which bread is made from whole grains, or which product is higher in fiber or lower in fat, for example.   Research indicates that “hands-on”, “learner-centered” activities are both effective and enjoyable.  People learn best when they can practice the skills they have learned.  The lessons in </a:t>
            </a:r>
            <a:r>
              <a:rPr lang="en-US" altLang="en-US" i="1" dirty="0" smtClean="0">
                <a:latin typeface="Arial" panose="020B0604020202020204" pitchFamily="34" charset="0"/>
              </a:rPr>
              <a:t>Eating Smart </a:t>
            </a:r>
            <a:r>
              <a:rPr lang="en-US" altLang="en-US" i="1" dirty="0" smtClean="0">
                <a:latin typeface="Arial" panose="020B0604020202020204" pitchFamily="34" charset="0"/>
                <a:cs typeface="Arial" panose="020B0604020202020204" pitchFamily="34" charset="0"/>
              </a:rPr>
              <a:t>• Being Active </a:t>
            </a:r>
            <a:r>
              <a:rPr lang="en-US" altLang="en-US" dirty="0" smtClean="0">
                <a:latin typeface="Arial" panose="020B0604020202020204" pitchFamily="34" charset="0"/>
              </a:rPr>
              <a:t>are activity-based to ensure that participants have opportunities to practice these skills.  In the lessons, the educator acts as a facilitator rather than an expert.  The participants help each other learn.  Throughout the lessons, participants work with each other to complete activities and find “their” answers.  The curriculum is based on learning theories which have proven successful with adult learners. </a:t>
            </a:r>
            <a:endParaRPr lang="en-US" altLang="en-US" b="1" dirty="0" smtClean="0">
              <a:latin typeface="Arial" panose="020B0604020202020204" pitchFamily="34" charset="0"/>
            </a:endParaRPr>
          </a:p>
          <a:p>
            <a:pPr eaLnBrk="1" hangingPunct="1"/>
            <a:endParaRPr lang="en-US" altLang="en-US" i="1" dirty="0" smtClean="0">
              <a:latin typeface="Arial" panose="020B0604020202020204" pitchFamily="34" charset="0"/>
              <a:sym typeface="Wingdings 2" panose="05020102010507070707" pitchFamily="18" charset="2"/>
            </a:endParaRPr>
          </a:p>
        </p:txBody>
      </p:sp>
    </p:spTree>
    <p:extLst>
      <p:ext uri="{BB962C8B-B14F-4D97-AF65-F5344CB8AC3E}">
        <p14:creationId xmlns:p14="http://schemas.microsoft.com/office/powerpoint/2010/main" val="1317086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paired with other meals at school, the Sack Supper rounds out the daily nutritional requirements for children. Such a simple program has such a powerful impact, because it helps kids stay focused, get their homework done, and stay on track with other children.</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8</a:t>
            </a:fld>
            <a:endParaRPr lang="en-US"/>
          </a:p>
        </p:txBody>
      </p:sp>
    </p:spTree>
    <p:extLst>
      <p:ext uri="{BB962C8B-B14F-4D97-AF65-F5344CB8AC3E}">
        <p14:creationId xmlns:p14="http://schemas.microsoft.com/office/powerpoint/2010/main" val="2495260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12</a:t>
            </a:fld>
            <a:endParaRPr lang="en-US"/>
          </a:p>
        </p:txBody>
      </p:sp>
    </p:spTree>
    <p:extLst>
      <p:ext uri="{BB962C8B-B14F-4D97-AF65-F5344CB8AC3E}">
        <p14:creationId xmlns:p14="http://schemas.microsoft.com/office/powerpoint/2010/main" val="2454867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During the 1.5 hour grocery store tour, participants are empowered with four key food skills:  </a:t>
            </a:r>
          </a:p>
          <a:p>
            <a:pPr marL="400050" lvl="1">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reading food labels, comparing unit prices, finding whole grain foods, and identifying three ways to purchase produce. </a:t>
            </a:r>
            <a:endParaRPr lang="en-US" sz="2400" dirty="0" smtClean="0"/>
          </a:p>
          <a:p>
            <a:pPr marL="0">
              <a:lnSpc>
                <a:spcPct val="107000"/>
              </a:lnSpc>
              <a:spcBef>
                <a:spcPts val="0"/>
              </a:spcBef>
              <a:spcAft>
                <a:spcPts val="800"/>
              </a:spcAft>
            </a:pPr>
            <a:endParaRPr lang="en-US" sz="2400" dirty="0" smtClean="0">
              <a:latin typeface="Arial" panose="020B0604020202020204" pitchFamily="34" charset="0"/>
              <a:ea typeface="Times New Roman" panose="02020603050405020304" pitchFamily="18" charset="0"/>
              <a:cs typeface="Times New Roman" panose="02020603050405020304" pitchFamily="18" charset="0"/>
            </a:endParaRPr>
          </a:p>
          <a:p>
            <a:pPr marL="0">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CMATS ends in a $10 Challenge where participants buy a healthy meal for a family of four, for under $10.  </a:t>
            </a:r>
          </a:p>
          <a:p>
            <a:pPr marL="0">
              <a:lnSpc>
                <a:spcPct val="107000"/>
              </a:lnSpc>
              <a:spcBef>
                <a:spcPts val="0"/>
              </a:spcBef>
              <a:spcAft>
                <a:spcPts val="800"/>
              </a:spcAft>
            </a:pPr>
            <a:endParaRPr lang="en-US" sz="2400" dirty="0" smtClean="0">
              <a:latin typeface="Arial" panose="020B0604020202020204" pitchFamily="34" charset="0"/>
              <a:ea typeface="Times New Roman" panose="02020603050405020304" pitchFamily="18" charset="0"/>
              <a:cs typeface="Times New Roman" panose="02020603050405020304" pitchFamily="18" charset="0"/>
            </a:endParaRPr>
          </a:p>
          <a:p>
            <a:pPr marL="0">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Participants take home a booklet with recipes and shopping tips, a reusable grocery bag, nutrition based incentive items, and $10 worth of healthy groceries.</a:t>
            </a: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13</a:t>
            </a:fld>
            <a:endParaRPr lang="en-US"/>
          </a:p>
        </p:txBody>
      </p:sp>
    </p:spTree>
    <p:extLst>
      <p:ext uri="{BB962C8B-B14F-4D97-AF65-F5344CB8AC3E}">
        <p14:creationId xmlns:p14="http://schemas.microsoft.com/office/powerpoint/2010/main" val="3889082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Set up beside Taco Man and fresh squeezed lemonade</a:t>
            </a:r>
          </a:p>
          <a:p>
            <a:endParaRPr lang="en-US" dirty="0" smtClean="0"/>
          </a:p>
          <a:p>
            <a:r>
              <a:rPr lang="en-US" dirty="0" smtClean="0"/>
              <a:t>Past years every week in</a:t>
            </a:r>
            <a:r>
              <a:rPr lang="en-US" baseline="0" dirty="0" smtClean="0"/>
              <a:t> different locations</a:t>
            </a:r>
          </a:p>
          <a:p>
            <a:endParaRPr lang="en-US" baseline="0" dirty="0" smtClean="0"/>
          </a:p>
          <a:p>
            <a:r>
              <a:rPr lang="en-US" baseline="0" dirty="0" smtClean="0"/>
              <a:t>Five Loaves and 2 Fishes a local food bank, organized local farmers markets each month</a:t>
            </a:r>
          </a:p>
          <a:p>
            <a:endParaRPr lang="en-US" baseline="0" dirty="0" smtClean="0"/>
          </a:p>
          <a:p>
            <a:r>
              <a:rPr lang="en-US" baseline="0" dirty="0" smtClean="0"/>
              <a:t>I also do grocery store food demonstrations/tastings based on sale papers that week</a:t>
            </a:r>
            <a:endParaRPr lang="en-US" dirty="0"/>
          </a:p>
        </p:txBody>
      </p:sp>
      <p:sp>
        <p:nvSpPr>
          <p:cNvPr id="4" name="Slide Number Placeholder 3"/>
          <p:cNvSpPr>
            <a:spLocks noGrp="1"/>
          </p:cNvSpPr>
          <p:nvPr>
            <p:ph type="sldNum" sz="quarter" idx="10"/>
          </p:nvPr>
        </p:nvSpPr>
        <p:spPr/>
        <p:txBody>
          <a:bodyPr/>
          <a:lstStyle/>
          <a:p>
            <a:fld id="{BF4151B4-E982-9242-828B-7981763AC19B}" type="slidenum">
              <a:rPr lang="en-US" smtClean="0"/>
              <a:pPr/>
              <a:t>14</a:t>
            </a:fld>
            <a:endParaRPr lang="en-US"/>
          </a:p>
        </p:txBody>
      </p:sp>
    </p:spTree>
    <p:extLst>
      <p:ext uri="{BB962C8B-B14F-4D97-AF65-F5344CB8AC3E}">
        <p14:creationId xmlns:p14="http://schemas.microsoft.com/office/powerpoint/2010/main" val="584897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595959"/>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5"/>
          <p:cNvSpPr txBox="1">
            <a:spLocks/>
          </p:cNvSpPr>
          <p:nvPr userDrawn="1"/>
        </p:nvSpPr>
        <p:spPr>
          <a:xfrm>
            <a:off x="5334000" y="6248400"/>
            <a:ext cx="3581400" cy="381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bg1">
                    <a:alpha val="85000"/>
                  </a:schemeClr>
                </a:solidFill>
                <a:effectLst/>
                <a:uLnTx/>
                <a:uFillTx/>
                <a:latin typeface="+mj-lt"/>
                <a:ea typeface="+mn-ea"/>
                <a:cs typeface="Times New Roman (Body)"/>
              </a:rPr>
              <a:t>WEST VIRGINIA UNIVERSITY</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bg1">
                    <a:alpha val="85000"/>
                  </a:schemeClr>
                </a:solidFill>
                <a:effectLst/>
                <a:uLnTx/>
                <a:uFillTx/>
                <a:latin typeface="+mj-lt"/>
                <a:ea typeface="+mn-ea"/>
                <a:cs typeface="Times New Roman (Body)"/>
              </a:rPr>
              <a:t> McDowell County Extension Office</a:t>
            </a:r>
            <a:endParaRPr kumimoji="0" lang="en-US" sz="900" b="0" i="0" u="none" strike="noStrike" kern="1200" cap="none" spc="0" normalizeH="0" baseline="0" noProof="0" dirty="0">
              <a:ln>
                <a:noFill/>
              </a:ln>
              <a:solidFill>
                <a:schemeClr val="bg1">
                  <a:alpha val="85000"/>
                </a:schemeClr>
              </a:solidFill>
              <a:effectLst/>
              <a:uLnTx/>
              <a:uFillTx/>
              <a:latin typeface="+mj-lt"/>
              <a:ea typeface="+mn-ea"/>
              <a:cs typeface="Times New Roman (Body)"/>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sldNum="0" hdr="0" ftr="0" dt="0"/>
  <p:txStyles>
    <p:titleStyle>
      <a:lvl1pPr algn="l" defTabSz="457200" rtl="0" eaLnBrk="1" latinLnBrk="0" hangingPunct="1">
        <a:spcBef>
          <a:spcPct val="0"/>
        </a:spcBef>
        <a:buNone/>
        <a:defRPr sz="4400" u="none" kern="1200" cap="all">
          <a:solidFill>
            <a:srgbClr val="25406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rgbClr val="254061"/>
          </a:solidFill>
          <a:latin typeface="Arial"/>
          <a:ea typeface="+mn-ea"/>
          <a:cs typeface="Arial"/>
        </a:defRPr>
      </a:lvl1pPr>
      <a:lvl2pPr marL="742950" indent="-285750" algn="l" defTabSz="457200" rtl="0" eaLnBrk="1" latinLnBrk="0" hangingPunct="1">
        <a:spcBef>
          <a:spcPct val="20000"/>
        </a:spcBef>
        <a:buFont typeface="Arial"/>
        <a:buChar char="–"/>
        <a:defRPr sz="2800" b="0" i="0" kern="1200">
          <a:solidFill>
            <a:srgbClr val="254061"/>
          </a:solidFill>
          <a:latin typeface="Arial"/>
          <a:ea typeface="+mn-ea"/>
          <a:cs typeface="Arial"/>
        </a:defRPr>
      </a:lvl2pPr>
      <a:lvl3pPr marL="1143000" indent="-228600" algn="l" defTabSz="457200" rtl="0" eaLnBrk="1" latinLnBrk="0" hangingPunct="1">
        <a:spcBef>
          <a:spcPct val="20000"/>
        </a:spcBef>
        <a:buFont typeface="Arial"/>
        <a:buChar char="•"/>
        <a:defRPr sz="2400" b="0" i="0" kern="1200">
          <a:solidFill>
            <a:srgbClr val="254061"/>
          </a:solidFill>
          <a:latin typeface="Arial"/>
          <a:ea typeface="+mn-ea"/>
          <a:cs typeface="Arial"/>
        </a:defRPr>
      </a:lvl3pPr>
      <a:lvl4pPr marL="1600200" indent="-228600" algn="l" defTabSz="457200" rtl="0" eaLnBrk="1" latinLnBrk="0" hangingPunct="1">
        <a:spcBef>
          <a:spcPct val="20000"/>
        </a:spcBef>
        <a:buFont typeface="Arial"/>
        <a:buChar char="–"/>
        <a:defRPr sz="2000" b="0" i="0" kern="1200">
          <a:solidFill>
            <a:srgbClr val="254061"/>
          </a:solidFill>
          <a:latin typeface="Arial"/>
          <a:ea typeface="+mn-ea"/>
          <a:cs typeface="Arial"/>
        </a:defRPr>
      </a:lvl4pPr>
      <a:lvl5pPr marL="2057400" indent="-228600" algn="l" defTabSz="457200" rtl="0" eaLnBrk="1" latinLnBrk="0" hangingPunct="1">
        <a:spcBef>
          <a:spcPct val="20000"/>
        </a:spcBef>
        <a:buFont typeface="Arial"/>
        <a:buChar char="»"/>
        <a:defRPr sz="2000" b="0" i="0" kern="1200">
          <a:solidFill>
            <a:srgbClr val="25406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jdfarmer@mail.wvu.edu"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mcdowell.ext.wvu.edu/"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399" y="3840293"/>
            <a:ext cx="6400800" cy="1752600"/>
          </a:xfrm>
        </p:spPr>
        <p:txBody>
          <a:bodyPr>
            <a:normAutofit/>
          </a:bodyPr>
          <a:lstStyle/>
          <a:p>
            <a:endParaRPr lang="en-US" dirty="0" smtClean="0">
              <a:solidFill>
                <a:schemeClr val="bg1"/>
              </a:solidFill>
            </a:endParaRPr>
          </a:p>
          <a:p>
            <a:r>
              <a:rPr lang="en-US" dirty="0" smtClean="0">
                <a:solidFill>
                  <a:schemeClr val="bg1"/>
                </a:solidFill>
              </a:rPr>
              <a:t>McDowell County, West Virginia</a:t>
            </a:r>
            <a:endParaRPr lang="en-US" dirty="0">
              <a:solidFill>
                <a:schemeClr val="bg1"/>
              </a:solidFill>
            </a:endParaRPr>
          </a:p>
        </p:txBody>
      </p:sp>
      <p:pic>
        <p:nvPicPr>
          <p:cNvPr id="92164" name="Picture 4" descr="FNP_identifi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7662" y="5410200"/>
            <a:ext cx="676275" cy="952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Nathan\Dropbox\McDowell CHOICES\Nathan Acosta\Logos\Organization Logos\mcdowell-hope-coalition-logo-web.jpg"/>
          <p:cNvPicPr/>
          <p:nvPr/>
        </p:nvPicPr>
        <p:blipFill>
          <a:blip r:embed="rId5">
            <a:extLst>
              <a:ext uri="{28A0092B-C50C-407E-A947-70E740481C1C}">
                <a14:useLocalDpi xmlns:a14="http://schemas.microsoft.com/office/drawing/2010/main" val="0"/>
              </a:ext>
            </a:extLst>
          </a:blip>
          <a:srcRect/>
          <a:stretch>
            <a:fillRect/>
          </a:stretch>
        </p:blipFill>
        <p:spPr bwMode="auto">
          <a:xfrm>
            <a:off x="1974475" y="887506"/>
            <a:ext cx="5042647" cy="335280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Did it make a difference?</a:t>
            </a:r>
            <a:endParaRPr lang="en-US" dirty="0"/>
          </a:p>
        </p:txBody>
      </p:sp>
      <p:sp>
        <p:nvSpPr>
          <p:cNvPr id="3" name="Content Placeholder 2"/>
          <p:cNvSpPr>
            <a:spLocks noGrp="1"/>
          </p:cNvSpPr>
          <p:nvPr>
            <p:ph idx="1"/>
          </p:nvPr>
        </p:nvSpPr>
        <p:spPr/>
        <p:txBody>
          <a:bodyPr>
            <a:normAutofit fontScale="92500" lnSpcReduction="10000"/>
          </a:bodyPr>
          <a:lstStyle/>
          <a:p>
            <a:r>
              <a:rPr lang="en-US" dirty="0"/>
              <a:t>80% </a:t>
            </a:r>
            <a:r>
              <a:rPr lang="en-US" dirty="0" smtClean="0"/>
              <a:t>participants </a:t>
            </a:r>
            <a:r>
              <a:rPr lang="en-US" dirty="0"/>
              <a:t>showed improvement in one or more food resource management practice (i.e. plan meals, compare </a:t>
            </a:r>
            <a:r>
              <a:rPr lang="en-US" dirty="0" smtClean="0"/>
              <a:t>prices, does </a:t>
            </a:r>
            <a:r>
              <a:rPr lang="en-US" dirty="0"/>
              <a:t>not run out of food or uses grocery lists</a:t>
            </a:r>
            <a:r>
              <a:rPr lang="en-US" dirty="0" smtClean="0"/>
              <a:t>) </a:t>
            </a:r>
            <a:r>
              <a:rPr lang="en-US" dirty="0"/>
              <a:t>	</a:t>
            </a:r>
            <a:endParaRPr lang="en-US" dirty="0" smtClean="0"/>
          </a:p>
          <a:p>
            <a:endParaRPr lang="en-US" dirty="0"/>
          </a:p>
          <a:p>
            <a:r>
              <a:rPr lang="en-US" dirty="0"/>
              <a:t>57% </a:t>
            </a:r>
            <a:r>
              <a:rPr lang="en-US" dirty="0" smtClean="0"/>
              <a:t>participants </a:t>
            </a:r>
            <a:r>
              <a:rPr lang="en-US" dirty="0"/>
              <a:t>showed improvement in one or more nutrition practice (i.e. plans meals, makes healthy food choices, prepares food without adding salt, reads nutrition labels or has children eat breakfast</a:t>
            </a:r>
            <a:r>
              <a:rPr lang="en-US" dirty="0" smtClean="0"/>
              <a:t>)</a:t>
            </a:r>
            <a:endParaRPr lang="en-US" dirty="0"/>
          </a:p>
          <a:p>
            <a:endParaRPr lang="en-US" dirty="0"/>
          </a:p>
        </p:txBody>
      </p:sp>
    </p:spTree>
    <p:extLst>
      <p:ext uri="{BB962C8B-B14F-4D97-AF65-F5344CB8AC3E}">
        <p14:creationId xmlns:p14="http://schemas.microsoft.com/office/powerpoint/2010/main" val="29697094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positive changes</a:t>
            </a:r>
            <a:endParaRPr lang="en-US" dirty="0"/>
          </a:p>
        </p:txBody>
      </p:sp>
      <p:sp>
        <p:nvSpPr>
          <p:cNvPr id="3" name="Content Placeholder 2"/>
          <p:cNvSpPr>
            <a:spLocks noGrp="1"/>
          </p:cNvSpPr>
          <p:nvPr>
            <p:ph sz="half" idx="1"/>
          </p:nvPr>
        </p:nvSpPr>
        <p:spPr/>
        <p:txBody>
          <a:bodyPr>
            <a:normAutofit/>
          </a:bodyPr>
          <a:lstStyle/>
          <a:p>
            <a:r>
              <a:rPr lang="en-US" sz="4000" dirty="0" smtClean="0"/>
              <a:t>Grains  </a:t>
            </a:r>
            <a:r>
              <a:rPr lang="en-US" sz="4000" dirty="0"/>
              <a:t>	</a:t>
            </a:r>
          </a:p>
          <a:p>
            <a:r>
              <a:rPr lang="en-US" sz="4000" dirty="0"/>
              <a:t>Fruits </a:t>
            </a:r>
            <a:r>
              <a:rPr lang="en-US" sz="4000" dirty="0" smtClean="0"/>
              <a:t> </a:t>
            </a:r>
            <a:r>
              <a:rPr lang="en-US" sz="4000" dirty="0"/>
              <a:t>	</a:t>
            </a:r>
          </a:p>
          <a:p>
            <a:r>
              <a:rPr lang="en-US" sz="4000" dirty="0"/>
              <a:t>Vegetables </a:t>
            </a:r>
          </a:p>
          <a:p>
            <a:r>
              <a:rPr lang="en-US" sz="4000" dirty="0"/>
              <a:t>Dairy 	</a:t>
            </a:r>
            <a:r>
              <a:rPr lang="en-US" sz="4000" dirty="0" smtClean="0"/>
              <a:t> </a:t>
            </a:r>
            <a:r>
              <a:rPr lang="en-US" sz="4000" dirty="0"/>
              <a:t>	</a:t>
            </a:r>
          </a:p>
          <a:p>
            <a:r>
              <a:rPr lang="en-US" sz="4000" dirty="0"/>
              <a:t>Protein </a:t>
            </a:r>
            <a:r>
              <a:rPr lang="en-US" sz="4000" dirty="0" smtClean="0"/>
              <a:t> </a:t>
            </a:r>
            <a:r>
              <a:rPr lang="en-US" sz="4000" dirty="0"/>
              <a:t>	</a:t>
            </a:r>
          </a:p>
          <a:p>
            <a:r>
              <a:rPr lang="en-US" sz="4000" dirty="0" smtClean="0"/>
              <a:t>Fats</a:t>
            </a:r>
            <a:r>
              <a:rPr lang="en-US" sz="4000" dirty="0" smtClean="0"/>
              <a:t> </a:t>
            </a:r>
            <a:r>
              <a:rPr lang="en-US" sz="4000" dirty="0"/>
              <a:t>	</a:t>
            </a:r>
            <a:r>
              <a:rPr lang="en-US" dirty="0" smtClean="0"/>
              <a:t> </a:t>
            </a:r>
            <a:r>
              <a:rPr lang="en-US" dirty="0"/>
              <a:t>	</a:t>
            </a:r>
          </a:p>
          <a:p>
            <a:endParaRPr lang="en-US" dirty="0"/>
          </a:p>
        </p:txBody>
      </p:sp>
      <p:sp>
        <p:nvSpPr>
          <p:cNvPr id="4" name="Content Placeholder 3"/>
          <p:cNvSpPr>
            <a:spLocks noGrp="1"/>
          </p:cNvSpPr>
          <p:nvPr>
            <p:ph sz="half" idx="2"/>
          </p:nvPr>
        </p:nvSpPr>
        <p:spPr/>
        <p:txBody>
          <a:bodyPr>
            <a:normAutofit/>
          </a:bodyPr>
          <a:lstStyle/>
          <a:p>
            <a:pPr marL="0" indent="0">
              <a:buNone/>
            </a:pPr>
            <a:r>
              <a:rPr lang="en-US" sz="4000" dirty="0" smtClean="0"/>
              <a:t>45</a:t>
            </a:r>
            <a:r>
              <a:rPr lang="en-US" sz="4000" dirty="0" smtClean="0"/>
              <a:t>%</a:t>
            </a:r>
          </a:p>
          <a:p>
            <a:pPr marL="0" indent="0">
              <a:buNone/>
            </a:pPr>
            <a:r>
              <a:rPr lang="en-US" sz="4000" dirty="0" smtClean="0"/>
              <a:t>45%</a:t>
            </a:r>
          </a:p>
          <a:p>
            <a:pPr marL="0" indent="0">
              <a:buNone/>
            </a:pPr>
            <a:r>
              <a:rPr lang="en-US" sz="4000" dirty="0" smtClean="0"/>
              <a:t>30%</a:t>
            </a:r>
          </a:p>
          <a:p>
            <a:pPr marL="0" indent="0">
              <a:buNone/>
            </a:pPr>
            <a:r>
              <a:rPr lang="en-US" sz="4000" dirty="0" smtClean="0"/>
              <a:t>50%</a:t>
            </a:r>
          </a:p>
          <a:p>
            <a:pPr marL="0" indent="0">
              <a:buNone/>
            </a:pPr>
            <a:r>
              <a:rPr lang="en-US" sz="4000" dirty="0" smtClean="0"/>
              <a:t>55%</a:t>
            </a:r>
          </a:p>
          <a:p>
            <a:pPr marL="0" indent="0">
              <a:buNone/>
            </a:pPr>
            <a:r>
              <a:rPr lang="en-US" sz="4000" dirty="0" smtClean="0"/>
              <a:t>60%</a:t>
            </a:r>
          </a:p>
        </p:txBody>
      </p:sp>
    </p:spTree>
    <p:extLst>
      <p:ext uri="{BB962C8B-B14F-4D97-AF65-F5344CB8AC3E}">
        <p14:creationId xmlns:p14="http://schemas.microsoft.com/office/powerpoint/2010/main" val="37746699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Grocery store tours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305" y="1267047"/>
            <a:ext cx="3919870" cy="222375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281" y="1267047"/>
            <a:ext cx="3962400" cy="222885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3305" y="3641504"/>
            <a:ext cx="3919870" cy="2228850"/>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281" y="3641504"/>
            <a:ext cx="3962400" cy="2228850"/>
          </a:xfrm>
          <a:prstGeom prst="rect">
            <a:avLst/>
          </a:prstGeom>
        </p:spPr>
      </p:pic>
    </p:spTree>
    <p:extLst>
      <p:ext uri="{BB962C8B-B14F-4D97-AF65-F5344CB8AC3E}">
        <p14:creationId xmlns:p14="http://schemas.microsoft.com/office/powerpoint/2010/main" val="303205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Cooking matters at the store</a:t>
            </a:r>
            <a:endParaRPr lang="en-US" dirty="0"/>
          </a:p>
        </p:txBody>
      </p:sp>
      <p:sp>
        <p:nvSpPr>
          <p:cNvPr id="4" name="Content Placeholder 3"/>
          <p:cNvSpPr>
            <a:spLocks noGrp="1"/>
          </p:cNvSpPr>
          <p:nvPr>
            <p:ph idx="1"/>
          </p:nvPr>
        </p:nvSpPr>
        <p:spPr/>
        <p:txBody>
          <a:bodyPr>
            <a:normAutofit/>
          </a:bodyPr>
          <a:lstStyle/>
          <a:p>
            <a:pPr marL="0" marR="0">
              <a:lnSpc>
                <a:spcPct val="107000"/>
              </a:lnSpc>
              <a:spcBef>
                <a:spcPts val="0"/>
              </a:spcBef>
              <a:spcAft>
                <a:spcPts val="800"/>
              </a:spcAft>
            </a:pPr>
            <a:r>
              <a:rPr lang="en-US" sz="2400" dirty="0">
                <a:latin typeface="Arial" panose="020B0604020202020204" pitchFamily="34" charset="0"/>
                <a:ea typeface="Times New Roman" panose="02020603050405020304" pitchFamily="18" charset="0"/>
                <a:cs typeface="Times New Roman" panose="02020603050405020304" pitchFamily="18" charset="0"/>
              </a:rPr>
              <a:t>During the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grocery </a:t>
            </a:r>
            <a:r>
              <a:rPr lang="en-US" sz="2400" dirty="0">
                <a:latin typeface="Arial" panose="020B0604020202020204" pitchFamily="34" charset="0"/>
                <a:ea typeface="Times New Roman" panose="02020603050405020304" pitchFamily="18" charset="0"/>
                <a:cs typeface="Times New Roman" panose="02020603050405020304" pitchFamily="18" charset="0"/>
              </a:rPr>
              <a:t>store tour, participants are empowered with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4 </a:t>
            </a:r>
            <a:r>
              <a:rPr lang="en-US" sz="2400" dirty="0">
                <a:latin typeface="Arial" panose="020B0604020202020204" pitchFamily="34" charset="0"/>
                <a:ea typeface="Times New Roman" panose="02020603050405020304" pitchFamily="18" charset="0"/>
                <a:cs typeface="Times New Roman" panose="02020603050405020304" pitchFamily="18" charset="0"/>
              </a:rPr>
              <a:t>key food skills:  </a:t>
            </a:r>
          </a:p>
          <a:p>
            <a:pPr marL="400050" lvl="1">
              <a:lnSpc>
                <a:spcPct val="107000"/>
              </a:lnSpc>
              <a:spcBef>
                <a:spcPts val="0"/>
              </a:spcBef>
              <a:spcAft>
                <a:spcPts val="800"/>
              </a:spcAft>
            </a:pPr>
            <a:r>
              <a:rPr lang="en-US" sz="2400" dirty="0">
                <a:latin typeface="Arial" panose="020B0604020202020204" pitchFamily="34" charset="0"/>
                <a:ea typeface="Times New Roman" panose="02020603050405020304" pitchFamily="18" charset="0"/>
                <a:cs typeface="Times New Roman" panose="02020603050405020304" pitchFamily="18" charset="0"/>
              </a:rPr>
              <a:t>reading food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labels, comparing </a:t>
            </a:r>
            <a:r>
              <a:rPr lang="en-US" sz="2400" dirty="0">
                <a:latin typeface="Arial" panose="020B0604020202020204" pitchFamily="34" charset="0"/>
                <a:ea typeface="Times New Roman" panose="02020603050405020304" pitchFamily="18" charset="0"/>
                <a:cs typeface="Times New Roman" panose="02020603050405020304" pitchFamily="18" charset="0"/>
              </a:rPr>
              <a:t>unit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prices, finding </a:t>
            </a:r>
            <a:r>
              <a:rPr lang="en-US" sz="2400" dirty="0">
                <a:latin typeface="Arial" panose="020B0604020202020204" pitchFamily="34" charset="0"/>
                <a:ea typeface="Times New Roman" panose="02020603050405020304" pitchFamily="18" charset="0"/>
                <a:cs typeface="Times New Roman" panose="02020603050405020304" pitchFamily="18" charset="0"/>
              </a:rPr>
              <a:t>whole grain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foods, and identifying </a:t>
            </a:r>
            <a:r>
              <a:rPr lang="en-US" sz="2400" dirty="0">
                <a:latin typeface="Arial" panose="020B0604020202020204" pitchFamily="34" charset="0"/>
                <a:ea typeface="Times New Roman" panose="02020603050405020304" pitchFamily="18" charset="0"/>
                <a:cs typeface="Times New Roman" panose="02020603050405020304" pitchFamily="18" charset="0"/>
              </a:rPr>
              <a:t>three ways to purchase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produce</a:t>
            </a:r>
            <a:endParaRPr lang="en-US" sz="2400" dirty="0"/>
          </a:p>
          <a:p>
            <a:pPr marL="0">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Food Challenge where </a:t>
            </a:r>
            <a:r>
              <a:rPr lang="en-US" sz="2400" dirty="0">
                <a:latin typeface="Arial" panose="020B0604020202020204" pitchFamily="34" charset="0"/>
                <a:ea typeface="Times New Roman" panose="02020603050405020304" pitchFamily="18" charset="0"/>
                <a:cs typeface="Times New Roman" panose="02020603050405020304" pitchFamily="18" charset="0"/>
              </a:rPr>
              <a:t>participants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buy </a:t>
            </a:r>
            <a:r>
              <a:rPr lang="en-US" sz="2400" dirty="0">
                <a:latin typeface="Arial" panose="020B0604020202020204" pitchFamily="34" charset="0"/>
                <a:ea typeface="Times New Roman" panose="02020603050405020304" pitchFamily="18" charset="0"/>
                <a:cs typeface="Times New Roman" panose="02020603050405020304" pitchFamily="18" charset="0"/>
              </a:rPr>
              <a:t>a healthy meal for a family of </a:t>
            </a:r>
            <a:r>
              <a:rPr lang="en-US" sz="2400" dirty="0">
                <a:latin typeface="Arial" panose="020B0604020202020204" pitchFamily="34" charset="0"/>
                <a:ea typeface="Times New Roman" panose="02020603050405020304" pitchFamily="18" charset="0"/>
                <a:cs typeface="Times New Roman" panose="02020603050405020304" pitchFamily="18" charset="0"/>
              </a:rPr>
              <a:t>4</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2400" dirty="0">
                <a:latin typeface="Arial" panose="020B0604020202020204" pitchFamily="34" charset="0"/>
                <a:ea typeface="Times New Roman" panose="02020603050405020304" pitchFamily="18" charset="0"/>
                <a:cs typeface="Times New Roman" panose="02020603050405020304" pitchFamily="18" charset="0"/>
              </a:rPr>
              <a:t>for under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10 </a:t>
            </a:r>
          </a:p>
          <a:p>
            <a:pPr marL="0">
              <a:lnSpc>
                <a:spcPct val="107000"/>
              </a:lnSpc>
              <a:spcBef>
                <a:spcPts val="0"/>
              </a:spcBef>
              <a:spcAft>
                <a:spcPts val="800"/>
              </a:spcAf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Participants </a:t>
            </a:r>
            <a:r>
              <a:rPr lang="en-US" sz="2400" dirty="0">
                <a:latin typeface="Arial" panose="020B0604020202020204" pitchFamily="34" charset="0"/>
                <a:ea typeface="Times New Roman" panose="02020603050405020304" pitchFamily="18" charset="0"/>
                <a:cs typeface="Times New Roman" panose="02020603050405020304" pitchFamily="18" charset="0"/>
              </a:rPr>
              <a:t>take home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recipes, shopping </a:t>
            </a:r>
            <a:r>
              <a:rPr lang="en-US" sz="2400" dirty="0">
                <a:latin typeface="Arial" panose="020B0604020202020204" pitchFamily="34" charset="0"/>
                <a:ea typeface="Times New Roman" panose="02020603050405020304" pitchFamily="18" charset="0"/>
                <a:cs typeface="Times New Roman" panose="02020603050405020304" pitchFamily="18" charset="0"/>
              </a:rPr>
              <a:t>tips, a reusable grocery bag,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nutrition based incentive items, and </a:t>
            </a:r>
            <a:r>
              <a:rPr lang="en-US" sz="2400" dirty="0">
                <a:latin typeface="Arial" panose="020B0604020202020204" pitchFamily="34" charset="0"/>
                <a:ea typeface="Times New Roman" panose="02020603050405020304" pitchFamily="18" charset="0"/>
                <a:cs typeface="Times New Roman" panose="02020603050405020304" pitchFamily="18" charset="0"/>
              </a:rPr>
              <a:t>$10 worth of healthy </a:t>
            </a:r>
            <a:r>
              <a:rPr lang="en-US" sz="2400" dirty="0" smtClean="0">
                <a:latin typeface="Arial" panose="020B0604020202020204" pitchFamily="34" charset="0"/>
                <a:ea typeface="Times New Roman" panose="02020603050405020304" pitchFamily="18" charset="0"/>
                <a:cs typeface="Times New Roman" panose="02020603050405020304" pitchFamily="18" charset="0"/>
              </a:rPr>
              <a:t>groceries</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6648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Farmers markets</a:t>
            </a:r>
            <a:endParaRPr lang="en-US" dirty="0"/>
          </a:p>
        </p:txBody>
      </p:sp>
      <p:sp>
        <p:nvSpPr>
          <p:cNvPr id="3" name="Content Placeholder 2"/>
          <p:cNvSpPr>
            <a:spLocks noGrp="1"/>
          </p:cNvSpPr>
          <p:nvPr>
            <p:ph idx="1"/>
          </p:nvPr>
        </p:nvSpPr>
        <p:spPr/>
        <p:txBody>
          <a:bodyPr/>
          <a:lstStyle/>
          <a:p>
            <a:pPr marL="0" indent="0">
              <a:buNone/>
            </a:pPr>
            <a:endParaRPr lang="en-US" dirty="0" smtClean="0"/>
          </a:p>
          <a:p>
            <a:endParaRPr lang="en-US" dirty="0" smtClean="0"/>
          </a:p>
        </p:txBody>
      </p:sp>
      <p:pic>
        <p:nvPicPr>
          <p:cNvPr id="4098" name="Picture 2" descr="https://scontent.xx.fbcdn.net/v/t34.0-12/14522726_985445084933957_1478808076881230599_n.jpg?oh=3025efd94a524399cb465c6611953689&amp;oe=57F940B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0891" y="3663298"/>
            <a:ext cx="3535909" cy="198894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scontent.xx.fbcdn.net/v/t34.0-12/14591586_985445111600621_1110182892860386539_n.jpg?oh=59b4a7040ad5a490588be0b341e9805e&amp;oe=57F93D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7700" y="1182314"/>
            <a:ext cx="3814070" cy="214541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scontent.xx.fbcdn.net/v/t34.0-12/14569130_985456924932773_913878838_n.jpg?oh=473e533c669dc180ba570af9b0aba4fe&amp;oe=57F95B4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324" y="1779592"/>
            <a:ext cx="4510500" cy="30962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19600" y="5638800"/>
            <a:ext cx="184731" cy="369332"/>
          </a:xfrm>
          <a:prstGeom prst="rect">
            <a:avLst/>
          </a:prstGeom>
          <a:noFill/>
        </p:spPr>
        <p:txBody>
          <a:bodyPr wrap="none" rtlCol="0">
            <a:spAutoFit/>
          </a:bodyPr>
          <a:lstStyle/>
          <a:p>
            <a:endParaRPr lang="en-US" dirty="0"/>
          </a:p>
        </p:txBody>
      </p:sp>
      <p:sp>
        <p:nvSpPr>
          <p:cNvPr id="5" name="TextBox 4"/>
          <p:cNvSpPr txBox="1"/>
          <p:nvPr/>
        </p:nvSpPr>
        <p:spPr>
          <a:xfrm>
            <a:off x="457200" y="5067472"/>
            <a:ext cx="4124224" cy="584775"/>
          </a:xfrm>
          <a:prstGeom prst="rect">
            <a:avLst/>
          </a:prstGeom>
          <a:noFill/>
        </p:spPr>
        <p:txBody>
          <a:bodyPr wrap="square" rtlCol="0">
            <a:spAutoFit/>
          </a:bodyPr>
          <a:lstStyle/>
          <a:p>
            <a:r>
              <a:rPr lang="en-US" sz="3200" dirty="0">
                <a:latin typeface="+mj-lt"/>
              </a:rPr>
              <a:t>a</a:t>
            </a:r>
            <a:r>
              <a:rPr lang="en-US" sz="3200" dirty="0" smtClean="0">
                <a:latin typeface="+mj-lt"/>
              </a:rPr>
              <a:t>nd grocery stores</a:t>
            </a:r>
            <a:endParaRPr lang="en-US" sz="3200" dirty="0">
              <a:latin typeface="+mj-lt"/>
            </a:endParaRPr>
          </a:p>
        </p:txBody>
      </p:sp>
    </p:spTree>
    <p:extLst>
      <p:ext uri="{BB962C8B-B14F-4D97-AF65-F5344CB8AC3E}">
        <p14:creationId xmlns:p14="http://schemas.microsoft.com/office/powerpoint/2010/main" val="3157843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Rethink your drink</a:t>
            </a:r>
            <a:endParaRPr lang="en-US" dirty="0"/>
          </a:p>
        </p:txBody>
      </p:sp>
      <p:pic>
        <p:nvPicPr>
          <p:cNvPr id="3" name="Content Placeholder 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011684" y="1243160"/>
            <a:ext cx="2761192" cy="2070894"/>
          </a:xfrm>
        </p:spPr>
      </p:pic>
      <p:sp>
        <p:nvSpPr>
          <p:cNvPr id="7" name="Content Placeholder 6"/>
          <p:cNvSpPr>
            <a:spLocks noGrp="1"/>
          </p:cNvSpPr>
          <p:nvPr>
            <p:ph sz="half" idx="1"/>
          </p:nvPr>
        </p:nvSpPr>
        <p:spPr>
          <a:xfrm>
            <a:off x="48755" y="1375972"/>
            <a:ext cx="4038600" cy="4525963"/>
          </a:xfrm>
        </p:spPr>
        <p:txBody>
          <a:bodyPr>
            <a:normAutofit fontScale="92500" lnSpcReduction="20000"/>
          </a:bodyPr>
          <a:lstStyle/>
          <a:p>
            <a:r>
              <a:rPr lang="en-US" dirty="0" smtClean="0"/>
              <a:t>Supper in a Sack</a:t>
            </a:r>
          </a:p>
          <a:p>
            <a:r>
              <a:rPr lang="en-US" dirty="0" smtClean="0"/>
              <a:t>Community Events</a:t>
            </a:r>
          </a:p>
          <a:p>
            <a:r>
              <a:rPr lang="en-US" dirty="0" smtClean="0"/>
              <a:t>Health Fairs</a:t>
            </a:r>
          </a:p>
          <a:p>
            <a:r>
              <a:rPr lang="en-US" dirty="0" smtClean="0"/>
              <a:t>Farmers Markets</a:t>
            </a:r>
          </a:p>
          <a:p>
            <a:r>
              <a:rPr lang="en-US" dirty="0" smtClean="0"/>
              <a:t>Gentle Yoga</a:t>
            </a:r>
          </a:p>
          <a:p>
            <a:r>
              <a:rPr lang="en-US" dirty="0" smtClean="0"/>
              <a:t>Energy Express</a:t>
            </a:r>
          </a:p>
          <a:p>
            <a:r>
              <a:rPr lang="en-US" dirty="0" smtClean="0"/>
              <a:t>McDowell on the Move</a:t>
            </a:r>
          </a:p>
          <a:p>
            <a:r>
              <a:rPr lang="en-US" dirty="0" smtClean="0"/>
              <a:t>McDowell 4H Camp</a:t>
            </a:r>
          </a:p>
          <a:p>
            <a:r>
              <a:rPr lang="en-US" dirty="0" smtClean="0"/>
              <a:t>Riverview High – HSTA</a:t>
            </a:r>
          </a:p>
          <a:p>
            <a:r>
              <a:rPr lang="en-US" dirty="0" smtClean="0"/>
              <a:t>Commission on Aging</a:t>
            </a:r>
          </a:p>
          <a:p>
            <a:r>
              <a:rPr lang="en-US" dirty="0" smtClean="0"/>
              <a:t>Kimball Elementary</a:t>
            </a:r>
            <a:endParaRPr lang="en-US" dirty="0" smtClean="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1979" y="3481074"/>
            <a:ext cx="1972160" cy="246252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3648096"/>
            <a:ext cx="2938973" cy="219420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4607" y="1845772"/>
            <a:ext cx="2190366" cy="1635303"/>
          </a:xfrm>
          <a:prstGeom prst="rect">
            <a:avLst/>
          </a:prstGeom>
        </p:spPr>
      </p:pic>
    </p:spTree>
    <p:extLst>
      <p:ext uri="{BB962C8B-B14F-4D97-AF65-F5344CB8AC3E}">
        <p14:creationId xmlns:p14="http://schemas.microsoft.com/office/powerpoint/2010/main" val="3232768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Gentle Yoga</a:t>
            </a:r>
            <a:endParaRPr lang="en-US" dirty="0"/>
          </a:p>
        </p:txBody>
      </p:sp>
      <p:sp>
        <p:nvSpPr>
          <p:cNvPr id="4" name="Content Placeholder 3"/>
          <p:cNvSpPr>
            <a:spLocks noGrp="1"/>
          </p:cNvSpPr>
          <p:nvPr>
            <p:ph idx="1"/>
          </p:nvPr>
        </p:nvSpPr>
        <p:spPr/>
        <p:txBody>
          <a:bodyPr/>
          <a:lstStyle/>
          <a:p>
            <a:r>
              <a:rPr lang="en-US" dirty="0"/>
              <a:t>p</a:t>
            </a:r>
            <a:r>
              <a:rPr lang="en-US" dirty="0" smtClean="0"/>
              <a:t>rovided a training for 12 local </a:t>
            </a:r>
            <a:r>
              <a:rPr lang="en-US" smtClean="0"/>
              <a:t>leaders </a:t>
            </a:r>
            <a:r>
              <a:rPr lang="en-US" smtClean="0"/>
              <a:t>representing </a:t>
            </a:r>
            <a:r>
              <a:rPr lang="en-US" dirty="0" smtClean="0"/>
              <a:t>all 4 districts of McDowell County</a:t>
            </a:r>
          </a:p>
          <a:p>
            <a:r>
              <a:rPr lang="en-US" dirty="0"/>
              <a:t>p</a:t>
            </a:r>
            <a:r>
              <a:rPr lang="en-US" dirty="0" smtClean="0"/>
              <a:t>rovide supplies, advertise, </a:t>
            </a:r>
            <a:r>
              <a:rPr lang="en-US" dirty="0" smtClean="0"/>
              <a:t>pay instructors, </a:t>
            </a:r>
            <a:r>
              <a:rPr lang="en-US" dirty="0" smtClean="0"/>
              <a:t>and </a:t>
            </a:r>
            <a:r>
              <a:rPr lang="en-US" dirty="0" smtClean="0"/>
              <a:t>reimburse mileage</a:t>
            </a:r>
            <a:endParaRPr lang="en-US" dirty="0" smtClean="0"/>
          </a:p>
          <a:p>
            <a:r>
              <a:rPr lang="en-US" dirty="0"/>
              <a:t>l</a:t>
            </a:r>
            <a:r>
              <a:rPr lang="en-US" dirty="0" smtClean="0"/>
              <a:t>ocations include Bradshaw, Iaeger, Keystone, Kimball, Northfork, Raysal, War, and Welch</a:t>
            </a:r>
            <a:endParaRPr lang="en-US" dirty="0"/>
          </a:p>
        </p:txBody>
      </p:sp>
    </p:spTree>
    <p:extLst>
      <p:ext uri="{BB962C8B-B14F-4D97-AF65-F5344CB8AC3E}">
        <p14:creationId xmlns:p14="http://schemas.microsoft.com/office/powerpoint/2010/main" val="37490962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Gentle Yoga</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1380424"/>
            <a:ext cx="7848600" cy="4316730"/>
          </a:xfrm>
          <a:prstGeom prst="rect">
            <a:avLst/>
          </a:prstGeom>
        </p:spPr>
      </p:pic>
    </p:spTree>
    <p:extLst>
      <p:ext uri="{BB962C8B-B14F-4D97-AF65-F5344CB8AC3E}">
        <p14:creationId xmlns:p14="http://schemas.microsoft.com/office/powerpoint/2010/main" val="20781440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pPr algn="ctr"/>
            <a:r>
              <a:rPr lang="en-US" dirty="0" smtClean="0"/>
              <a:t>School Gardens</a:t>
            </a:r>
            <a:endParaRPr lang="en-US" dirty="0"/>
          </a:p>
        </p:txBody>
      </p:sp>
      <p:sp>
        <p:nvSpPr>
          <p:cNvPr id="3" name="Content Placeholder 2"/>
          <p:cNvSpPr>
            <a:spLocks noGrp="1"/>
          </p:cNvSpPr>
          <p:nvPr>
            <p:ph idx="1"/>
          </p:nvPr>
        </p:nvSpPr>
        <p:spPr>
          <a:xfrm>
            <a:off x="457200" y="1905000"/>
            <a:ext cx="8229600" cy="4525963"/>
          </a:xfrm>
        </p:spPr>
        <p:txBody>
          <a:bodyPr/>
          <a:lstStyle/>
          <a:p>
            <a:r>
              <a:rPr lang="en-US" dirty="0"/>
              <a:t>Sandy River Middle School</a:t>
            </a:r>
          </a:p>
          <a:p>
            <a:r>
              <a:rPr lang="en-US" dirty="0"/>
              <a:t>Mount View High School</a:t>
            </a:r>
          </a:p>
          <a:p>
            <a:r>
              <a:rPr lang="en-US" dirty="0"/>
              <a:t>Fall River Elementary</a:t>
            </a:r>
          </a:p>
          <a:p>
            <a:r>
              <a:rPr lang="en-US" dirty="0"/>
              <a:t>Southside K-8</a:t>
            </a:r>
          </a:p>
          <a:p>
            <a:r>
              <a:rPr lang="en-US" dirty="0"/>
              <a:t>in process:  </a:t>
            </a:r>
            <a:r>
              <a:rPr lang="en-US" dirty="0" err="1"/>
              <a:t>Anawalt</a:t>
            </a:r>
            <a:r>
              <a:rPr lang="en-US" dirty="0"/>
              <a:t> &amp; Welch elementary schools</a:t>
            </a:r>
          </a:p>
          <a:p>
            <a:endParaRPr lang="en-US" dirty="0"/>
          </a:p>
        </p:txBody>
      </p:sp>
    </p:spTree>
    <p:extLst>
      <p:ext uri="{BB962C8B-B14F-4D97-AF65-F5344CB8AC3E}">
        <p14:creationId xmlns:p14="http://schemas.microsoft.com/office/powerpoint/2010/main" val="30685483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School Gardens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12020"/>
          <a:stretch/>
        </p:blipFill>
        <p:spPr>
          <a:xfrm>
            <a:off x="2758558" y="1197935"/>
            <a:ext cx="3381153" cy="2231065"/>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9716" r="14729"/>
          <a:stretch/>
        </p:blipFill>
        <p:spPr>
          <a:xfrm>
            <a:off x="6284727" y="1197935"/>
            <a:ext cx="2590801" cy="45720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29102"/>
          <a:stretch/>
        </p:blipFill>
        <p:spPr>
          <a:xfrm>
            <a:off x="228600" y="1194391"/>
            <a:ext cx="2413295" cy="4538526"/>
          </a:xfrm>
          <a:prstGeom prst="rect">
            <a:avLst/>
          </a:prstGeom>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t="12967"/>
          <a:stretch/>
        </p:blipFill>
        <p:spPr>
          <a:xfrm>
            <a:off x="2786911" y="3581399"/>
            <a:ext cx="3352800" cy="2188535"/>
          </a:xfrm>
          <a:prstGeom prst="rect">
            <a:avLst/>
          </a:prstGeom>
        </p:spPr>
      </p:pic>
    </p:spTree>
    <p:extLst>
      <p:ext uri="{BB962C8B-B14F-4D97-AF65-F5344CB8AC3E}">
        <p14:creationId xmlns:p14="http://schemas.microsoft.com/office/powerpoint/2010/main" val="171904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1520" y="381000"/>
            <a:ext cx="7772400" cy="5943600"/>
          </a:xfrm>
        </p:spPr>
        <p:txBody>
          <a:bodyPr>
            <a:noAutofit/>
          </a:bodyPr>
          <a:lstStyle/>
          <a:p>
            <a:pPr algn="ctr"/>
            <a:r>
              <a:rPr lang="en-US" sz="3000" b="1" dirty="0" smtClean="0">
                <a:solidFill>
                  <a:srgbClr val="FFC000"/>
                </a:solidFill>
              </a:rPr>
              <a:t>Jennifer Graham, LOREN </a:t>
            </a:r>
            <a:r>
              <a:rPr lang="en-US" sz="3000" b="1" dirty="0" err="1" smtClean="0">
                <a:solidFill>
                  <a:srgbClr val="FFC000"/>
                </a:solidFill>
              </a:rPr>
              <a:t>WElLS</a:t>
            </a:r>
            <a:r>
              <a:rPr lang="en-US" sz="3000" b="1" dirty="0" smtClean="0">
                <a:solidFill>
                  <a:srgbClr val="FFC000"/>
                </a:solidFill>
              </a:rPr>
              <a:t/>
            </a:r>
            <a:br>
              <a:rPr lang="en-US" sz="3000" b="1" dirty="0" smtClean="0">
                <a:solidFill>
                  <a:srgbClr val="FFC000"/>
                </a:solidFill>
              </a:rPr>
            </a:br>
            <a:r>
              <a:rPr lang="en-US" sz="2800" cap="none" dirty="0" smtClean="0">
                <a:solidFill>
                  <a:schemeClr val="bg1"/>
                </a:solidFill>
              </a:rPr>
              <a:t>West Virginia University Extension Service</a:t>
            </a:r>
            <a:r>
              <a:rPr lang="en-US" sz="2800" b="1" dirty="0" smtClean="0">
                <a:solidFill>
                  <a:srgbClr val="FFC000"/>
                </a:solidFill>
              </a:rPr>
              <a:t/>
            </a:r>
            <a:br>
              <a:rPr lang="en-US" sz="2800" b="1" dirty="0" smtClean="0">
                <a:solidFill>
                  <a:srgbClr val="FFC000"/>
                </a:solidFill>
              </a:rPr>
            </a:br>
            <a:r>
              <a:rPr lang="en-US" sz="2800" b="1" dirty="0" smtClean="0">
                <a:solidFill>
                  <a:srgbClr val="FFC000"/>
                </a:solidFill>
              </a:rPr>
              <a:t/>
            </a:r>
            <a:br>
              <a:rPr lang="en-US" sz="2800" b="1" dirty="0" smtClean="0">
                <a:solidFill>
                  <a:srgbClr val="FFC000"/>
                </a:solidFill>
              </a:rPr>
            </a:br>
            <a:r>
              <a:rPr lang="en-US" sz="3200" b="1" dirty="0" smtClean="0">
                <a:solidFill>
                  <a:srgbClr val="FFC000"/>
                </a:solidFill>
              </a:rPr>
              <a:t>Annetta Tiller</a:t>
            </a:r>
            <a:r>
              <a:rPr lang="en-US" sz="4800" b="1" dirty="0" smtClean="0">
                <a:solidFill>
                  <a:srgbClr val="FFC000"/>
                </a:solidFill>
              </a:rPr>
              <a:t/>
            </a:r>
            <a:br>
              <a:rPr lang="en-US" sz="4800" b="1" dirty="0" smtClean="0">
                <a:solidFill>
                  <a:srgbClr val="FFC000"/>
                </a:solidFill>
              </a:rPr>
            </a:br>
            <a:r>
              <a:rPr lang="en-US" sz="2800" dirty="0" smtClean="0">
                <a:solidFill>
                  <a:schemeClr val="bg1"/>
                </a:solidFill>
              </a:rPr>
              <a:t>U</a:t>
            </a:r>
            <a:r>
              <a:rPr lang="en-US" sz="2800" cap="none" dirty="0" smtClean="0">
                <a:solidFill>
                  <a:schemeClr val="bg1"/>
                </a:solidFill>
              </a:rPr>
              <a:t>nicare</a:t>
            </a:r>
            <a:r>
              <a:rPr lang="en-US" sz="4800" b="1" dirty="0" smtClean="0">
                <a:solidFill>
                  <a:srgbClr val="FFC000"/>
                </a:solidFill>
              </a:rPr>
              <a:t/>
            </a:r>
            <a:br>
              <a:rPr lang="en-US" sz="4800" b="1" dirty="0" smtClean="0">
                <a:solidFill>
                  <a:srgbClr val="FFC000"/>
                </a:solidFill>
              </a:rPr>
            </a:br>
            <a:r>
              <a:rPr lang="en-US" sz="4800" b="1" dirty="0" smtClean="0">
                <a:solidFill>
                  <a:srgbClr val="FFC000"/>
                </a:solidFill>
              </a:rPr>
              <a:t/>
            </a:r>
            <a:br>
              <a:rPr lang="en-US" sz="4800" b="1" dirty="0" smtClean="0">
                <a:solidFill>
                  <a:srgbClr val="FFC000"/>
                </a:solidFill>
              </a:rPr>
            </a:br>
            <a:r>
              <a:rPr lang="en-US" sz="3200" b="1" dirty="0" smtClean="0">
                <a:solidFill>
                  <a:srgbClr val="FFC000"/>
                </a:solidFill>
              </a:rPr>
              <a:t>Rebekah Hall</a:t>
            </a:r>
            <a:r>
              <a:rPr lang="en-US" sz="4800" b="1" dirty="0" smtClean="0">
                <a:solidFill>
                  <a:srgbClr val="FFC000"/>
                </a:solidFill>
              </a:rPr>
              <a:t/>
            </a:r>
            <a:br>
              <a:rPr lang="en-US" sz="4800" b="1" dirty="0" smtClean="0">
                <a:solidFill>
                  <a:srgbClr val="FFC000"/>
                </a:solidFill>
              </a:rPr>
            </a:br>
            <a:r>
              <a:rPr lang="en-US" sz="2800" cap="none" dirty="0" err="1" smtClean="0">
                <a:solidFill>
                  <a:schemeClr val="bg1"/>
                </a:solidFill>
              </a:rPr>
              <a:t>Americorps</a:t>
            </a:r>
            <a:r>
              <a:rPr lang="en-US" sz="2800" cap="none" dirty="0" smtClean="0">
                <a:solidFill>
                  <a:schemeClr val="bg1"/>
                </a:solidFill>
              </a:rPr>
              <a:t> VISTA</a:t>
            </a:r>
            <a:endParaRPr lang="en-US" sz="2800" b="1" dirty="0">
              <a:solidFill>
                <a:srgbClr val="FFC000"/>
              </a:solidFill>
            </a:endParaRPr>
          </a:p>
        </p:txBody>
      </p:sp>
    </p:spTree>
    <p:extLst>
      <p:ext uri="{BB962C8B-B14F-4D97-AF65-F5344CB8AC3E}">
        <p14:creationId xmlns:p14="http://schemas.microsoft.com/office/powerpoint/2010/main" val="29643753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Mcdowell</a:t>
            </a:r>
            <a:r>
              <a:rPr lang="en-US" dirty="0" smtClean="0"/>
              <a:t> on the move</a:t>
            </a:r>
            <a:endParaRPr lang="en-US" dirty="0"/>
          </a:p>
        </p:txBody>
      </p:sp>
      <p:pic>
        <p:nvPicPr>
          <p:cNvPr id="2050" name="Picture 2" descr="Inline 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447" y="1219200"/>
            <a:ext cx="7239000" cy="41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12042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McDowell Moves</a:t>
            </a:r>
            <a:endParaRPr lang="en-US" dirty="0"/>
          </a:p>
        </p:txBody>
      </p:sp>
      <p:sp>
        <p:nvSpPr>
          <p:cNvPr id="5" name="Content Placeholder 4"/>
          <p:cNvSpPr>
            <a:spLocks noGrp="1"/>
          </p:cNvSpPr>
          <p:nvPr>
            <p:ph sz="half" idx="1"/>
          </p:nvPr>
        </p:nvSpPr>
        <p:spPr>
          <a:xfrm>
            <a:off x="457200" y="1600200"/>
            <a:ext cx="4572000" cy="4525963"/>
          </a:xfrm>
        </p:spPr>
        <p:txBody>
          <a:bodyPr>
            <a:normAutofit lnSpcReduction="10000"/>
          </a:bodyPr>
          <a:lstStyle/>
          <a:p>
            <a:r>
              <a:rPr lang="en-US" dirty="0" smtClean="0"/>
              <a:t>6 </a:t>
            </a:r>
            <a:r>
              <a:rPr lang="en-US" dirty="0" smtClean="0"/>
              <a:t>week walking program</a:t>
            </a:r>
          </a:p>
          <a:p>
            <a:r>
              <a:rPr lang="en-US" dirty="0"/>
              <a:t>p</a:t>
            </a:r>
            <a:r>
              <a:rPr lang="en-US" dirty="0" smtClean="0"/>
              <a:t>articipants </a:t>
            </a:r>
            <a:r>
              <a:rPr lang="en-US" dirty="0" smtClean="0"/>
              <a:t>log steps online</a:t>
            </a:r>
          </a:p>
          <a:p>
            <a:r>
              <a:rPr lang="en-US" dirty="0" smtClean="0"/>
              <a:t>3 walking trails (beginner, intermediate, advanced) marked with signs</a:t>
            </a:r>
          </a:p>
          <a:p>
            <a:r>
              <a:rPr lang="en-US" dirty="0" smtClean="0"/>
              <a:t>Rethink Your Drink hydration stations</a:t>
            </a:r>
          </a:p>
          <a:p>
            <a:r>
              <a:rPr lang="en-US" dirty="0"/>
              <a:t>g</a:t>
            </a:r>
            <a:r>
              <a:rPr lang="en-US" dirty="0" smtClean="0"/>
              <a:t>roup </a:t>
            </a:r>
            <a:r>
              <a:rPr lang="en-US" dirty="0" smtClean="0"/>
              <a:t>and individual competitions with </a:t>
            </a:r>
            <a:r>
              <a:rPr lang="en-US" dirty="0" smtClean="0"/>
              <a:t>prizes</a:t>
            </a:r>
            <a:endParaRPr lang="en-US" dirty="0" smtClean="0"/>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228166" y="2343150"/>
            <a:ext cx="3420534" cy="1924050"/>
          </a:xfrm>
        </p:spPr>
      </p:pic>
      <p:sp>
        <p:nvSpPr>
          <p:cNvPr id="6" name="TextBox 5"/>
          <p:cNvSpPr txBox="1"/>
          <p:nvPr/>
        </p:nvSpPr>
        <p:spPr>
          <a:xfrm>
            <a:off x="5247216" y="4572000"/>
            <a:ext cx="3238500" cy="954107"/>
          </a:xfrm>
          <a:prstGeom prst="rect">
            <a:avLst/>
          </a:prstGeom>
          <a:noFill/>
        </p:spPr>
        <p:txBody>
          <a:bodyPr wrap="square" rtlCol="0">
            <a:spAutoFit/>
          </a:bodyPr>
          <a:lstStyle/>
          <a:p>
            <a:pPr algn="ctr"/>
            <a:r>
              <a:rPr lang="en-US" sz="2800" i="1" dirty="0">
                <a:solidFill>
                  <a:schemeClr val="accent1">
                    <a:lumMod val="50000"/>
                  </a:schemeClr>
                </a:solidFill>
                <a:latin typeface="+mj-lt"/>
              </a:rPr>
              <a:t>o</a:t>
            </a:r>
            <a:r>
              <a:rPr lang="en-US" sz="2800" i="1" dirty="0" smtClean="0">
                <a:solidFill>
                  <a:schemeClr val="accent1">
                    <a:lumMod val="50000"/>
                  </a:schemeClr>
                </a:solidFill>
                <a:latin typeface="+mj-lt"/>
              </a:rPr>
              <a:t>nline, radio, and </a:t>
            </a:r>
            <a:r>
              <a:rPr lang="en-US" sz="2800" i="1" dirty="0" err="1" smtClean="0">
                <a:solidFill>
                  <a:schemeClr val="accent1">
                    <a:lumMod val="50000"/>
                  </a:schemeClr>
                </a:solidFill>
                <a:latin typeface="+mj-lt"/>
              </a:rPr>
              <a:t>tv</a:t>
            </a:r>
            <a:r>
              <a:rPr lang="en-US" sz="2800" i="1" dirty="0" smtClean="0">
                <a:solidFill>
                  <a:schemeClr val="accent1">
                    <a:lumMod val="50000"/>
                  </a:schemeClr>
                </a:solidFill>
                <a:latin typeface="+mj-lt"/>
              </a:rPr>
              <a:t> commercials</a:t>
            </a:r>
            <a:endParaRPr lang="en-US" sz="2800" i="1" dirty="0">
              <a:solidFill>
                <a:schemeClr val="accent1">
                  <a:lumMod val="50000"/>
                </a:schemeClr>
              </a:solidFill>
              <a:latin typeface="+mj-lt"/>
            </a:endParaRPr>
          </a:p>
        </p:txBody>
      </p:sp>
    </p:spTree>
    <p:extLst>
      <p:ext uri="{BB962C8B-B14F-4D97-AF65-F5344CB8AC3E}">
        <p14:creationId xmlns:p14="http://schemas.microsoft.com/office/powerpoint/2010/main" val="5412437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Mcdowell</a:t>
            </a:r>
            <a:r>
              <a:rPr lang="en-US" dirty="0" smtClean="0"/>
              <a:t> on the move</a:t>
            </a:r>
            <a:endParaRPr lang="en-US" dirty="0"/>
          </a:p>
        </p:txBody>
      </p:sp>
      <p:pic>
        <p:nvPicPr>
          <p:cNvPr id="2050" name="Picture 2" descr="Inline imag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156447"/>
            <a:ext cx="258127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Inline imag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79" y="1408673"/>
            <a:ext cx="5342161" cy="332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46024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Unicare</a:t>
            </a:r>
            <a:endParaRPr lang="en-US" dirty="0"/>
          </a:p>
        </p:txBody>
      </p:sp>
      <p:sp>
        <p:nvSpPr>
          <p:cNvPr id="3" name="Content Placeholder 2"/>
          <p:cNvSpPr>
            <a:spLocks noGrp="1"/>
          </p:cNvSpPr>
          <p:nvPr>
            <p:ph idx="1"/>
          </p:nvPr>
        </p:nvSpPr>
        <p:spPr/>
        <p:txBody>
          <a:bodyPr/>
          <a:lstStyle/>
          <a:p>
            <a:pPr marL="0" indent="0" algn="ctr">
              <a:buNone/>
            </a:pPr>
            <a:r>
              <a:rPr lang="en-US" dirty="0" smtClean="0"/>
              <a:t>Marketing </a:t>
            </a:r>
            <a:r>
              <a:rPr lang="en-US" dirty="0"/>
              <a:t>O</a:t>
            </a:r>
            <a:r>
              <a:rPr lang="en-US" dirty="0" smtClean="0"/>
              <a:t>utreach Specialist</a:t>
            </a:r>
          </a:p>
          <a:p>
            <a:pPr marL="0" indent="0" algn="ctr">
              <a:buNone/>
            </a:pPr>
            <a:r>
              <a:rPr lang="en-US" sz="4000" dirty="0" smtClean="0"/>
              <a:t>Annetta Tiller</a:t>
            </a:r>
          </a:p>
          <a:p>
            <a:pPr marL="0" indent="0">
              <a:buNone/>
            </a:pPr>
            <a:endParaRPr lang="en-US" sz="4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19400"/>
            <a:ext cx="3251200" cy="24384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819400"/>
            <a:ext cx="3048000" cy="22860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34969" r="2469" b="24876"/>
          <a:stretch/>
        </p:blipFill>
        <p:spPr>
          <a:xfrm>
            <a:off x="2763059" y="3638568"/>
            <a:ext cx="3821083" cy="2110564"/>
          </a:xfrm>
          <a:prstGeom prst="rect">
            <a:avLst/>
          </a:prstGeom>
        </p:spPr>
      </p:pic>
    </p:spTree>
    <p:extLst>
      <p:ext uri="{BB962C8B-B14F-4D97-AF65-F5344CB8AC3E}">
        <p14:creationId xmlns:p14="http://schemas.microsoft.com/office/powerpoint/2010/main" val="15957337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What’s coming in 2017?</a:t>
            </a:r>
            <a:endParaRPr lang="en-US" dirty="0"/>
          </a:p>
        </p:txBody>
      </p:sp>
      <p:sp>
        <p:nvSpPr>
          <p:cNvPr id="3" name="Content Placeholder 2"/>
          <p:cNvSpPr>
            <a:spLocks noGrp="1"/>
          </p:cNvSpPr>
          <p:nvPr>
            <p:ph idx="1"/>
          </p:nvPr>
        </p:nvSpPr>
        <p:spPr/>
        <p:txBody>
          <a:bodyPr/>
          <a:lstStyle/>
          <a:p>
            <a:r>
              <a:rPr lang="en-US" dirty="0" smtClean="0"/>
              <a:t>McDowell on the Move</a:t>
            </a:r>
          </a:p>
          <a:p>
            <a:r>
              <a:rPr lang="en-US" dirty="0" err="1" smtClean="0"/>
              <a:t>FARMacy</a:t>
            </a:r>
            <a:endParaRPr lang="en-US" dirty="0" smtClean="0"/>
          </a:p>
          <a:p>
            <a:r>
              <a:rPr lang="en-US" dirty="0" smtClean="0"/>
              <a:t>Pop Up Farmers Market &amp; Grocery Stores</a:t>
            </a:r>
          </a:p>
          <a:p>
            <a:endParaRPr lang="en-US" dirty="0"/>
          </a:p>
        </p:txBody>
      </p:sp>
      <p:pic>
        <p:nvPicPr>
          <p:cNvPr id="4" name="Picture 3" descr="C:\Users\Nathan\Dropbox\McDowell CHOICES\Nathan Acosta\Logos\Organization Logos\mcdowell-hope-coalition-logo-web.jpg"/>
          <p:cNvPicPr/>
          <p:nvPr/>
        </p:nvPicPr>
        <p:blipFill>
          <a:blip r:embed="rId2">
            <a:extLst>
              <a:ext uri="{28A0092B-C50C-407E-A947-70E740481C1C}">
                <a14:useLocalDpi xmlns:a14="http://schemas.microsoft.com/office/drawing/2010/main" val="0"/>
              </a:ext>
            </a:extLst>
          </a:blip>
          <a:srcRect/>
          <a:stretch>
            <a:fillRect/>
          </a:stretch>
        </p:blipFill>
        <p:spPr bwMode="auto">
          <a:xfrm>
            <a:off x="2910727" y="3581400"/>
            <a:ext cx="3322545" cy="2340396"/>
          </a:xfrm>
          <a:prstGeom prst="rect">
            <a:avLst/>
          </a:prstGeom>
          <a:noFill/>
          <a:ln>
            <a:noFill/>
          </a:ln>
        </p:spPr>
      </p:pic>
    </p:spTree>
    <p:extLst>
      <p:ext uri="{BB962C8B-B14F-4D97-AF65-F5344CB8AC3E}">
        <p14:creationId xmlns:p14="http://schemas.microsoft.com/office/powerpoint/2010/main" val="32922024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For More Information</a:t>
            </a:r>
            <a:endParaRPr lang="en-US" dirty="0"/>
          </a:p>
        </p:txBody>
      </p:sp>
      <p:sp>
        <p:nvSpPr>
          <p:cNvPr id="5" name="Content Placeholder 4"/>
          <p:cNvSpPr>
            <a:spLocks noGrp="1"/>
          </p:cNvSpPr>
          <p:nvPr>
            <p:ph idx="1"/>
          </p:nvPr>
        </p:nvSpPr>
        <p:spPr/>
        <p:txBody>
          <a:bodyPr>
            <a:normAutofit lnSpcReduction="10000"/>
          </a:bodyPr>
          <a:lstStyle/>
          <a:p>
            <a:pPr marL="0" indent="0">
              <a:buNone/>
            </a:pPr>
            <a:r>
              <a:rPr lang="en-US" sz="2600" dirty="0" smtClean="0"/>
              <a:t>WVU </a:t>
            </a:r>
            <a:r>
              <a:rPr lang="en-US" sz="2600" dirty="0"/>
              <a:t>Extension – McDowell </a:t>
            </a:r>
            <a:r>
              <a:rPr lang="en-US" sz="2600" dirty="0" smtClean="0"/>
              <a:t>County</a:t>
            </a:r>
            <a:endParaRPr lang="en-US" sz="2600" dirty="0"/>
          </a:p>
          <a:p>
            <a:pPr marL="0" indent="0">
              <a:buNone/>
            </a:pPr>
            <a:r>
              <a:rPr lang="en-US" sz="2600" dirty="0"/>
              <a:t>PO Box 860</a:t>
            </a:r>
          </a:p>
          <a:p>
            <a:pPr marL="0" indent="0">
              <a:buNone/>
            </a:pPr>
            <a:r>
              <a:rPr lang="en-US" sz="2600" dirty="0"/>
              <a:t>Welch WV </a:t>
            </a:r>
            <a:r>
              <a:rPr lang="en-US" sz="2600" dirty="0" smtClean="0"/>
              <a:t>24801</a:t>
            </a:r>
            <a:endParaRPr lang="en-US" sz="2600" dirty="0"/>
          </a:p>
          <a:p>
            <a:pPr marL="0" indent="0">
              <a:buNone/>
            </a:pPr>
            <a:r>
              <a:rPr lang="en-US" sz="2600" dirty="0"/>
              <a:t>(304) 436-9006 </a:t>
            </a:r>
            <a:r>
              <a:rPr lang="en-US" sz="2600" dirty="0" smtClean="0"/>
              <a:t>telephone</a:t>
            </a:r>
          </a:p>
          <a:p>
            <a:pPr marL="0" indent="0">
              <a:buNone/>
            </a:pPr>
            <a:r>
              <a:rPr lang="en-US" sz="2600" dirty="0" smtClean="0"/>
              <a:t>(304</a:t>
            </a:r>
            <a:r>
              <a:rPr lang="en-US" sz="2600" dirty="0"/>
              <a:t>) 436-3907 fax</a:t>
            </a:r>
          </a:p>
          <a:p>
            <a:pPr marL="0" indent="0">
              <a:buNone/>
            </a:pPr>
            <a:r>
              <a:rPr lang="en-US" sz="2600" u="sng" dirty="0">
                <a:hlinkClick r:id="rId3"/>
              </a:rPr>
              <a:t>j</a:t>
            </a:r>
            <a:r>
              <a:rPr lang="en-US" sz="2600" u="sng" dirty="0" smtClean="0">
                <a:hlinkClick r:id="rId3"/>
              </a:rPr>
              <a:t>ennifer_graham@mail.wvu.edu</a:t>
            </a:r>
            <a:endParaRPr lang="en-US" sz="2600" u="sng" dirty="0" smtClean="0"/>
          </a:p>
          <a:p>
            <a:pPr marL="0" indent="0">
              <a:buNone/>
            </a:pPr>
            <a:r>
              <a:rPr lang="en-US" sz="2600" u="sng" dirty="0">
                <a:hlinkClick r:id="rId4"/>
              </a:rPr>
              <a:t>http://mcdowell.ext.wvu.edu</a:t>
            </a:r>
            <a:r>
              <a:rPr lang="en-US" sz="2600" u="sng" dirty="0" smtClean="0">
                <a:hlinkClick r:id="rId4"/>
              </a:rPr>
              <a:t>/</a:t>
            </a:r>
            <a:endParaRPr lang="en-US" sz="2600" u="sng" dirty="0" smtClean="0"/>
          </a:p>
          <a:p>
            <a:pPr marL="0" indent="0">
              <a:buNone/>
            </a:pPr>
            <a:endParaRPr lang="en-US" sz="2600" u="sng" dirty="0" smtClean="0"/>
          </a:p>
          <a:p>
            <a:pPr marL="0" indent="0">
              <a:buNone/>
            </a:pPr>
            <a:r>
              <a:rPr lang="en-US" sz="2600" dirty="0" smtClean="0"/>
              <a:t>We’re on Facebook:  West </a:t>
            </a:r>
            <a:r>
              <a:rPr lang="en-US" sz="2600" dirty="0"/>
              <a:t>Virginia University Extension-McDowell County</a:t>
            </a:r>
          </a:p>
          <a:p>
            <a:pPr marL="0" indent="0">
              <a:buNone/>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371600"/>
            <a:ext cx="8229600" cy="4525963"/>
          </a:xfrm>
        </p:spPr>
        <p:txBody>
          <a:bodyPr>
            <a:normAutofit fontScale="70000" lnSpcReduction="20000"/>
          </a:bodyPr>
          <a:lstStyle/>
          <a:p>
            <a:pPr marL="0" indent="0" algn="ctr">
              <a:buNone/>
            </a:pPr>
            <a:endParaRPr lang="en-US" sz="7200" dirty="0" smtClean="0">
              <a:solidFill>
                <a:srgbClr val="FFC000"/>
              </a:solidFill>
            </a:endParaRPr>
          </a:p>
          <a:p>
            <a:pPr marL="0" indent="0" algn="ctr">
              <a:buNone/>
            </a:pPr>
            <a:r>
              <a:rPr lang="en-US" sz="7200" dirty="0" smtClean="0">
                <a:solidFill>
                  <a:srgbClr val="FFC000"/>
                </a:solidFill>
              </a:rPr>
              <a:t>Thank You ADCTP!</a:t>
            </a:r>
          </a:p>
          <a:p>
            <a:pPr marL="0" indent="0" algn="ctr">
              <a:buNone/>
            </a:pPr>
            <a:endParaRPr lang="en-US" sz="7200" dirty="0" smtClean="0">
              <a:solidFill>
                <a:srgbClr val="FFC000"/>
              </a:solidFill>
            </a:endParaRPr>
          </a:p>
          <a:p>
            <a:pPr marL="0" indent="0" algn="ctr">
              <a:buNone/>
            </a:pPr>
            <a:r>
              <a:rPr lang="en-US" sz="7200" dirty="0">
                <a:solidFill>
                  <a:srgbClr val="FFC000"/>
                </a:solidFill>
              </a:rPr>
              <a:t>a</a:t>
            </a:r>
            <a:r>
              <a:rPr lang="en-US" sz="7200" dirty="0" smtClean="0">
                <a:solidFill>
                  <a:srgbClr val="FFC000"/>
                </a:solidFill>
              </a:rPr>
              <a:t>nd a special thanks to McDowell County FACES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McDowell County WV</a:t>
            </a:r>
            <a:endParaRPr lang="en-US" dirty="0"/>
          </a:p>
        </p:txBody>
      </p:sp>
      <p:sp>
        <p:nvSpPr>
          <p:cNvPr id="7" name="Content Placeholder 6"/>
          <p:cNvSpPr>
            <a:spLocks noGrp="1"/>
          </p:cNvSpPr>
          <p:nvPr>
            <p:ph sz="half" idx="2"/>
          </p:nvPr>
        </p:nvSpPr>
        <p:spPr>
          <a:xfrm>
            <a:off x="3733800" y="1676400"/>
            <a:ext cx="4648200" cy="4221163"/>
          </a:xfrm>
        </p:spPr>
        <p:txBody>
          <a:bodyPr>
            <a:normAutofit fontScale="92500"/>
          </a:bodyPr>
          <a:lstStyle/>
          <a:p>
            <a:r>
              <a:rPr lang="en-US" sz="2400" dirty="0" smtClean="0"/>
              <a:t>46% of children live with NEITHER biological parent</a:t>
            </a:r>
          </a:p>
          <a:p>
            <a:r>
              <a:rPr lang="en-US" sz="2400" dirty="0" smtClean="0"/>
              <a:t>48% no leisure time physical activity (#1 in WV)</a:t>
            </a:r>
          </a:p>
          <a:p>
            <a:r>
              <a:rPr lang="en-US" sz="2400" dirty="0" smtClean="0"/>
              <a:t>42% under federal poverty level</a:t>
            </a:r>
          </a:p>
          <a:p>
            <a:r>
              <a:rPr lang="en-US" sz="2400" dirty="0" smtClean="0"/>
              <a:t>55</a:t>
            </a:r>
            <a:r>
              <a:rPr lang="en-US" sz="2400" baseline="30000" dirty="0" smtClean="0"/>
              <a:t>th</a:t>
            </a:r>
            <a:r>
              <a:rPr lang="en-US" sz="2400" dirty="0" smtClean="0"/>
              <a:t> </a:t>
            </a:r>
            <a:r>
              <a:rPr lang="en-US" sz="2400" dirty="0"/>
              <a:t>in WV (with 55</a:t>
            </a:r>
            <a:r>
              <a:rPr lang="en-US" sz="2400" baseline="30000" dirty="0"/>
              <a:t>th</a:t>
            </a:r>
            <a:r>
              <a:rPr lang="en-US" sz="2400" dirty="0"/>
              <a:t> being worst) for child and family well being</a:t>
            </a:r>
          </a:p>
          <a:p>
            <a:r>
              <a:rPr lang="en-US" sz="2400" dirty="0"/>
              <a:t>#1 in deaths due to </a:t>
            </a:r>
            <a:r>
              <a:rPr lang="en-US" sz="2400" dirty="0" smtClean="0"/>
              <a:t>diabetes</a:t>
            </a:r>
            <a:r>
              <a:rPr lang="en-US" sz="2400" dirty="0"/>
              <a:t> </a:t>
            </a:r>
            <a:r>
              <a:rPr lang="en-US" sz="2400" dirty="0" smtClean="0"/>
              <a:t>&amp; #2 diabetes prevalence</a:t>
            </a:r>
          </a:p>
          <a:p>
            <a:r>
              <a:rPr lang="en-US" sz="2400" dirty="0" smtClean="0"/>
              <a:t>#1 in poor health in WV</a:t>
            </a:r>
            <a:endParaRPr lang="en-US" sz="2400" dirty="0"/>
          </a:p>
        </p:txBody>
      </p:sp>
      <p:pic>
        <p:nvPicPr>
          <p:cNvPr id="6" name="Picture 4" descr="http://www.wvencyclopedia.org/assets/0000/2557/7574M16_medium.png?127686966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09600" y="1295400"/>
            <a:ext cx="2991051" cy="26825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599" y="4114800"/>
            <a:ext cx="3372051" cy="1175706"/>
          </a:xfrm>
          <a:prstGeom prst="rect">
            <a:avLst/>
          </a:prstGeom>
          <a:noFill/>
        </p:spPr>
        <p:txBody>
          <a:bodyPr wrap="square" rtlCol="0">
            <a:spAutoFit/>
          </a:bodyPr>
          <a:lstStyle/>
          <a:p>
            <a:pPr marL="342900" lvl="0" indent="-342900">
              <a:spcBef>
                <a:spcPct val="20000"/>
              </a:spcBef>
              <a:buFont typeface="Arial"/>
              <a:buChar char="•"/>
            </a:pPr>
            <a:r>
              <a:rPr lang="en-US" sz="2200">
                <a:solidFill>
                  <a:srgbClr val="254061"/>
                </a:solidFill>
                <a:latin typeface="Arial"/>
                <a:cs typeface="Arial"/>
              </a:rPr>
              <a:t>population 21,326</a:t>
            </a:r>
            <a:endParaRPr lang="en-US" sz="2600">
              <a:solidFill>
                <a:srgbClr val="254061"/>
              </a:solidFill>
              <a:latin typeface="Arial"/>
              <a:cs typeface="Arial"/>
            </a:endParaRPr>
          </a:p>
          <a:p>
            <a:pPr marL="342900" lvl="0" indent="-342900">
              <a:spcBef>
                <a:spcPct val="20000"/>
              </a:spcBef>
              <a:buFont typeface="Arial"/>
              <a:buChar char="•"/>
            </a:pPr>
            <a:r>
              <a:rPr lang="en-US" sz="2200">
                <a:solidFill>
                  <a:srgbClr val="254061"/>
                </a:solidFill>
                <a:latin typeface="Arial"/>
                <a:cs typeface="Arial"/>
              </a:rPr>
              <a:t>median household income $21,967</a:t>
            </a:r>
            <a:endParaRPr lang="en-US" sz="2200" dirty="0">
              <a:solidFill>
                <a:srgbClr val="254061"/>
              </a:solidFill>
              <a:latin typeface="Arial"/>
              <a:cs typeface="Arial"/>
            </a:endParaRPr>
          </a:p>
        </p:txBody>
      </p:sp>
    </p:spTree>
    <p:extLst>
      <p:ext uri="{BB962C8B-B14F-4D97-AF65-F5344CB8AC3E}">
        <p14:creationId xmlns:p14="http://schemas.microsoft.com/office/powerpoint/2010/main" val="17204606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18" y="274638"/>
            <a:ext cx="8229600" cy="1143000"/>
          </a:xfrm>
        </p:spPr>
        <p:txBody>
          <a:bodyPr/>
          <a:lstStyle/>
          <a:p>
            <a:pPr algn="ctr"/>
            <a:r>
              <a:rPr lang="en-US" dirty="0" smtClean="0"/>
              <a:t>Task forces</a:t>
            </a:r>
            <a:endParaRPr lang="en-US"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62031226"/>
              </p:ext>
            </p:extLst>
          </p:nvPr>
        </p:nvGraphicFramePr>
        <p:xfrm>
          <a:off x="457200" y="1600201"/>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87050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Healthy Life styles </a:t>
            </a:r>
            <a:br>
              <a:rPr lang="en-US" dirty="0" smtClean="0"/>
            </a:br>
            <a:r>
              <a:rPr lang="en-US" dirty="0" smtClean="0"/>
              <a:t>Task Force</a:t>
            </a:r>
            <a:endParaRPr lang="en-US" dirty="0"/>
          </a:p>
        </p:txBody>
      </p:sp>
      <p:sp>
        <p:nvSpPr>
          <p:cNvPr id="3" name="Content Placeholder 2"/>
          <p:cNvSpPr>
            <a:spLocks noGrp="1"/>
          </p:cNvSpPr>
          <p:nvPr>
            <p:ph idx="1"/>
          </p:nvPr>
        </p:nvSpPr>
        <p:spPr/>
        <p:txBody>
          <a:bodyPr>
            <a:normAutofit lnSpcReduction="10000"/>
          </a:bodyPr>
          <a:lstStyle/>
          <a:p>
            <a:r>
              <a:rPr lang="en-US" dirty="0" smtClean="0"/>
              <a:t>Supper in a Sack</a:t>
            </a:r>
          </a:p>
          <a:p>
            <a:pPr lvl="1"/>
            <a:r>
              <a:rPr lang="en-US" dirty="0" smtClean="0"/>
              <a:t>Eating Smart Being Active</a:t>
            </a:r>
          </a:p>
          <a:p>
            <a:pPr lvl="1"/>
            <a:r>
              <a:rPr lang="en-US" dirty="0" smtClean="0"/>
              <a:t>Chronic Disease Self Management</a:t>
            </a:r>
          </a:p>
          <a:p>
            <a:r>
              <a:rPr lang="en-US" dirty="0" smtClean="0"/>
              <a:t>Rethink Your </a:t>
            </a:r>
            <a:r>
              <a:rPr lang="en-US" dirty="0" smtClean="0"/>
              <a:t>Drink</a:t>
            </a:r>
          </a:p>
          <a:p>
            <a:r>
              <a:rPr lang="en-US" dirty="0"/>
              <a:t>Cooking Matters at the </a:t>
            </a:r>
            <a:r>
              <a:rPr lang="en-US" dirty="0" smtClean="0"/>
              <a:t>Store</a:t>
            </a:r>
            <a:endParaRPr lang="en-US" dirty="0" smtClean="0"/>
          </a:p>
          <a:p>
            <a:r>
              <a:rPr lang="en-US" dirty="0" smtClean="0"/>
              <a:t>Farm </a:t>
            </a:r>
            <a:r>
              <a:rPr lang="en-US" dirty="0" smtClean="0"/>
              <a:t>to School &amp; Farmers Markets</a:t>
            </a:r>
          </a:p>
          <a:p>
            <a:r>
              <a:rPr lang="en-US" dirty="0"/>
              <a:t>Gentle Yoga</a:t>
            </a:r>
          </a:p>
          <a:p>
            <a:r>
              <a:rPr lang="en-US" dirty="0" smtClean="0"/>
              <a:t>McDowell on the Move</a:t>
            </a:r>
            <a:endParaRPr lang="en-US" dirty="0"/>
          </a:p>
        </p:txBody>
      </p:sp>
    </p:spTree>
    <p:extLst>
      <p:ext uri="{BB962C8B-B14F-4D97-AF65-F5344CB8AC3E}">
        <p14:creationId xmlns:p14="http://schemas.microsoft.com/office/powerpoint/2010/main" val="19170362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Eating Smart Being Active</a:t>
            </a:r>
            <a:endParaRPr lang="en-US" dirty="0"/>
          </a:p>
        </p:txBody>
      </p:sp>
      <p:sp>
        <p:nvSpPr>
          <p:cNvPr id="5" name="Text Placeholder 4"/>
          <p:cNvSpPr>
            <a:spLocks noGrp="1"/>
          </p:cNvSpPr>
          <p:nvPr>
            <p:ph type="body" idx="1"/>
          </p:nvPr>
        </p:nvSpPr>
        <p:spPr/>
        <p:txBody>
          <a:bodyPr/>
          <a:lstStyle/>
          <a:p>
            <a:r>
              <a:rPr lang="en-US" dirty="0" smtClean="0"/>
              <a:t>Lessons</a:t>
            </a:r>
            <a:endParaRPr lang="en-US" dirty="0"/>
          </a:p>
        </p:txBody>
      </p:sp>
      <p:sp>
        <p:nvSpPr>
          <p:cNvPr id="12291" name="Rectangle 2"/>
          <p:cNvSpPr>
            <a:spLocks noGrp="1" noChangeArrowheads="1"/>
          </p:cNvSpPr>
          <p:nvPr>
            <p:ph sz="half" idx="2"/>
          </p:nvPr>
        </p:nvSpPr>
        <p:spPr>
          <a:xfrm>
            <a:off x="457200" y="2174875"/>
            <a:ext cx="7924800" cy="3951288"/>
          </a:xfrm>
        </p:spPr>
        <p:txBody>
          <a:bodyPr>
            <a:normAutofit lnSpcReduction="10000"/>
          </a:bodyPr>
          <a:lstStyle/>
          <a:p>
            <a:pPr marL="1100138" lvl="1" indent="-514350">
              <a:lnSpc>
                <a:spcPct val="90000"/>
              </a:lnSpc>
              <a:spcAft>
                <a:spcPct val="5000"/>
              </a:spcAft>
              <a:buFont typeface="+mj-lt"/>
              <a:buAutoNum type="arabicPeriod"/>
              <a:defRPr/>
            </a:pPr>
            <a:r>
              <a:rPr lang="en-US" sz="3000" dirty="0"/>
              <a:t>Get </a:t>
            </a:r>
            <a:r>
              <a:rPr lang="en-US" sz="3000" dirty="0" smtClean="0"/>
              <a:t>Moving!</a:t>
            </a:r>
          </a:p>
          <a:p>
            <a:pPr marL="1100138" lvl="1" indent="-514350">
              <a:lnSpc>
                <a:spcPct val="90000"/>
              </a:lnSpc>
              <a:spcAft>
                <a:spcPct val="5000"/>
              </a:spcAft>
              <a:buFont typeface="+mj-lt"/>
              <a:buAutoNum type="arabicPeriod"/>
              <a:defRPr/>
            </a:pPr>
            <a:r>
              <a:rPr lang="en-US" sz="3000" dirty="0" smtClean="0"/>
              <a:t>Plan</a:t>
            </a:r>
            <a:r>
              <a:rPr lang="en-US" sz="3000" dirty="0"/>
              <a:t>, Shop, $</a:t>
            </a:r>
            <a:r>
              <a:rPr lang="en-US" sz="3000" dirty="0" err="1" smtClean="0"/>
              <a:t>ave</a:t>
            </a:r>
            <a:endParaRPr lang="en-US" sz="3000" dirty="0"/>
          </a:p>
          <a:p>
            <a:pPr marL="1100138" lvl="1" indent="-514350">
              <a:lnSpc>
                <a:spcPct val="90000"/>
              </a:lnSpc>
              <a:spcAft>
                <a:spcPct val="5000"/>
              </a:spcAft>
              <a:buFont typeface="+mj-lt"/>
              <a:buAutoNum type="arabicPeriod"/>
              <a:defRPr/>
            </a:pPr>
            <a:r>
              <a:rPr lang="en-US" sz="3000" dirty="0" smtClean="0"/>
              <a:t>Fruits </a:t>
            </a:r>
            <a:r>
              <a:rPr lang="en-US" sz="3000" dirty="0"/>
              <a:t>&amp; Veggies: Half Your </a:t>
            </a:r>
            <a:r>
              <a:rPr lang="en-US" sz="3000" dirty="0" smtClean="0"/>
              <a:t>Plate</a:t>
            </a:r>
          </a:p>
          <a:p>
            <a:pPr marL="1100138" lvl="1" indent="-514350">
              <a:lnSpc>
                <a:spcPct val="90000"/>
              </a:lnSpc>
              <a:spcAft>
                <a:spcPct val="5000"/>
              </a:spcAft>
              <a:buFont typeface="+mj-lt"/>
              <a:buAutoNum type="arabicPeriod"/>
              <a:defRPr/>
            </a:pPr>
            <a:r>
              <a:rPr lang="en-US" sz="3000" dirty="0" smtClean="0"/>
              <a:t>Make </a:t>
            </a:r>
            <a:r>
              <a:rPr lang="en-US" sz="3000" dirty="0"/>
              <a:t>Half Your Grains </a:t>
            </a:r>
            <a:r>
              <a:rPr lang="en-US" sz="3000" dirty="0" smtClean="0"/>
              <a:t>Whole</a:t>
            </a:r>
          </a:p>
          <a:p>
            <a:pPr marL="1100138" lvl="1" indent="-514350">
              <a:lnSpc>
                <a:spcPct val="90000"/>
              </a:lnSpc>
              <a:spcAft>
                <a:spcPct val="5000"/>
              </a:spcAft>
              <a:buFont typeface="+mj-lt"/>
              <a:buAutoNum type="arabicPeriod"/>
              <a:defRPr/>
            </a:pPr>
            <a:r>
              <a:rPr lang="en-US" sz="3000" dirty="0" smtClean="0"/>
              <a:t>Build </a:t>
            </a:r>
            <a:r>
              <a:rPr lang="en-US" sz="3000" dirty="0"/>
              <a:t>Strong </a:t>
            </a:r>
            <a:r>
              <a:rPr lang="en-US" sz="3000" dirty="0" smtClean="0"/>
              <a:t>Bones</a:t>
            </a:r>
          </a:p>
          <a:p>
            <a:pPr marL="1100138" lvl="1" indent="-514350">
              <a:lnSpc>
                <a:spcPct val="90000"/>
              </a:lnSpc>
              <a:spcAft>
                <a:spcPct val="5000"/>
              </a:spcAft>
              <a:buFont typeface="+mj-lt"/>
              <a:buAutoNum type="arabicPeriod"/>
              <a:defRPr/>
            </a:pPr>
            <a:r>
              <a:rPr lang="en-US" sz="3000" dirty="0" smtClean="0"/>
              <a:t>Go </a:t>
            </a:r>
            <a:r>
              <a:rPr lang="en-US" sz="3000" dirty="0"/>
              <a:t>Lean With </a:t>
            </a:r>
            <a:r>
              <a:rPr lang="en-US" sz="3000" dirty="0" smtClean="0"/>
              <a:t>Protein</a:t>
            </a:r>
          </a:p>
          <a:p>
            <a:pPr marL="1100138" lvl="1" indent="-514350">
              <a:lnSpc>
                <a:spcPct val="90000"/>
              </a:lnSpc>
              <a:spcAft>
                <a:spcPct val="5000"/>
              </a:spcAft>
              <a:buFont typeface="+mj-lt"/>
              <a:buAutoNum type="arabicPeriod"/>
              <a:defRPr/>
            </a:pPr>
            <a:r>
              <a:rPr lang="en-US" sz="3000" dirty="0" smtClean="0"/>
              <a:t>Make </a:t>
            </a:r>
            <a:r>
              <a:rPr lang="en-US" sz="3000" dirty="0"/>
              <a:t>a </a:t>
            </a:r>
            <a:r>
              <a:rPr lang="en-US" sz="3000" dirty="0" smtClean="0"/>
              <a:t>Change</a:t>
            </a:r>
          </a:p>
          <a:p>
            <a:pPr marL="1100138" lvl="1" indent="-514350">
              <a:lnSpc>
                <a:spcPct val="90000"/>
              </a:lnSpc>
              <a:spcAft>
                <a:spcPct val="5000"/>
              </a:spcAft>
              <a:buFont typeface="+mj-lt"/>
              <a:buAutoNum type="arabicPeriod"/>
              <a:defRPr/>
            </a:pPr>
            <a:r>
              <a:rPr lang="en-US" sz="3000" dirty="0" smtClean="0"/>
              <a:t>Celebrate</a:t>
            </a:r>
            <a:r>
              <a:rPr lang="en-US" sz="3000" dirty="0"/>
              <a:t>! Eat Smart &amp; Be Active</a:t>
            </a:r>
          </a:p>
          <a:p>
            <a:pPr marL="471488" eaLnBrk="1" hangingPunct="1">
              <a:lnSpc>
                <a:spcPct val="90000"/>
              </a:lnSpc>
              <a:spcAft>
                <a:spcPct val="5000"/>
              </a:spcAft>
              <a:buFont typeface="Wingdings" pitchFamily="2" charset="2"/>
              <a:buNone/>
              <a:defRPr/>
            </a:pPr>
            <a:endParaRPr lang="en-US" sz="4000" b="1" dirty="0" smtClean="0"/>
          </a:p>
          <a:p>
            <a:pPr marL="471488" eaLnBrk="1" hangingPunct="1">
              <a:lnSpc>
                <a:spcPct val="90000"/>
              </a:lnSpc>
              <a:spcAft>
                <a:spcPct val="5000"/>
              </a:spcAft>
              <a:buFont typeface="Wingdings" pitchFamily="2" charset="2"/>
              <a:buNone/>
              <a:defRPr/>
            </a:pPr>
            <a:endParaRPr lang="en-US" b="1" dirty="0" smtClean="0">
              <a:effectLst>
                <a:outerShdw blurRad="38100" dist="38100" dir="2700000" algn="tl">
                  <a:srgbClr val="000000"/>
                </a:outerShdw>
              </a:effectLst>
            </a:endParaRPr>
          </a:p>
          <a:p>
            <a:pPr marL="1147763" lvl="1" indent="-561975" eaLnBrk="1" hangingPunct="1">
              <a:lnSpc>
                <a:spcPct val="90000"/>
              </a:lnSpc>
              <a:buClr>
                <a:srgbClr val="8BCF7B"/>
              </a:buClr>
              <a:buFont typeface="Wingdings" pitchFamily="2" charset="2"/>
              <a:buNone/>
              <a:defRPr/>
            </a:pPr>
            <a:endParaRPr lang="en-US" sz="3000" dirty="0" smtClean="0"/>
          </a:p>
        </p:txBody>
      </p:sp>
      <p:pic>
        <p:nvPicPr>
          <p:cNvPr id="7" name="Picture 4" descr="ESBAlogoTRANS.png"/>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bwMode="auto">
          <a:xfrm>
            <a:off x="5410200" y="1446097"/>
            <a:ext cx="2971800" cy="122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5"/>
          <p:cNvSpPr>
            <a:spLocks noGrp="1"/>
          </p:cNvSpPr>
          <p:nvPr>
            <p:ph type="sldNum" sz="quarter" idx="4294967295"/>
          </p:nvPr>
        </p:nvSpPr>
        <p:spPr>
          <a:xfrm>
            <a:off x="8382000" y="6416675"/>
            <a:ext cx="762000" cy="365125"/>
          </a:xfrm>
          <a:prstGeom prst="rect">
            <a:avLst/>
          </a:prstGeom>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fld id="{B900CC48-75C2-477E-A363-34FB87558B89}" type="slidenum">
              <a:rPr lang="en-US" altLang="en-US">
                <a:solidFill>
                  <a:srgbClr val="BCBCBC"/>
                </a:solidFill>
              </a:rPr>
              <a:pPr/>
              <a:t>6</a:t>
            </a:fld>
            <a:endParaRPr lang="en-US" altLang="en-US">
              <a:solidFill>
                <a:srgbClr val="BCBCBC"/>
              </a:solidFill>
            </a:endParaRPr>
          </a:p>
        </p:txBody>
      </p:sp>
    </p:spTree>
    <p:extLst>
      <p:ext uri="{BB962C8B-B14F-4D97-AF65-F5344CB8AC3E}">
        <p14:creationId xmlns:p14="http://schemas.microsoft.com/office/powerpoint/2010/main" val="7125906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Supper in a Sack</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1697"/>
          <a:stretch/>
        </p:blipFill>
        <p:spPr>
          <a:xfrm>
            <a:off x="6248400" y="1904381"/>
            <a:ext cx="2438400" cy="320163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49" y="1417637"/>
            <a:ext cx="3766651" cy="211874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453" y="2226433"/>
            <a:ext cx="1867533" cy="255753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9349" y="3657599"/>
            <a:ext cx="3766651" cy="2118741"/>
          </a:xfrm>
          <a:prstGeom prst="rect">
            <a:avLst/>
          </a:prstGeom>
        </p:spPr>
      </p:pic>
    </p:spTree>
    <p:extLst>
      <p:ext uri="{BB962C8B-B14F-4D97-AF65-F5344CB8AC3E}">
        <p14:creationId xmlns:p14="http://schemas.microsoft.com/office/powerpoint/2010/main" val="3048678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Supper in a Sack</a:t>
            </a:r>
            <a:endParaRPr lang="en-US" dirty="0"/>
          </a:p>
        </p:txBody>
      </p:sp>
      <p:sp>
        <p:nvSpPr>
          <p:cNvPr id="3" name="Text Placeholder 2"/>
          <p:cNvSpPr>
            <a:spLocks noGrp="1"/>
          </p:cNvSpPr>
          <p:nvPr>
            <p:ph idx="1"/>
          </p:nvPr>
        </p:nvSpPr>
        <p:spPr/>
        <p:txBody>
          <a:bodyPr>
            <a:normAutofit fontScale="92500" lnSpcReduction="10000"/>
          </a:bodyPr>
          <a:lstStyle/>
          <a:p>
            <a:r>
              <a:rPr lang="en-US" dirty="0" smtClean="0"/>
              <a:t>locally purchased groceries for a well-balanced </a:t>
            </a:r>
            <a:r>
              <a:rPr lang="en-US" dirty="0"/>
              <a:t>evening </a:t>
            </a:r>
            <a:r>
              <a:rPr lang="en-US" dirty="0" smtClean="0"/>
              <a:t>meal for a family of four</a:t>
            </a:r>
          </a:p>
          <a:p>
            <a:r>
              <a:rPr lang="en-US" dirty="0" smtClean="0"/>
              <a:t>provides </a:t>
            </a:r>
            <a:r>
              <a:rPr lang="en-US" dirty="0"/>
              <a:t>nutrition that’s critical to the development of healthy bodies and strong </a:t>
            </a:r>
            <a:r>
              <a:rPr lang="en-US" dirty="0" smtClean="0"/>
              <a:t>minds</a:t>
            </a:r>
          </a:p>
          <a:p>
            <a:r>
              <a:rPr lang="en-US" dirty="0" smtClean="0"/>
              <a:t>Recipes include </a:t>
            </a:r>
          </a:p>
          <a:p>
            <a:pPr lvl="1"/>
            <a:r>
              <a:rPr lang="en-US" dirty="0" smtClean="0"/>
              <a:t>1 fruit </a:t>
            </a:r>
            <a:r>
              <a:rPr lang="en-US" dirty="0"/>
              <a:t>and </a:t>
            </a:r>
            <a:r>
              <a:rPr lang="en-US" dirty="0" smtClean="0"/>
              <a:t>vegetable</a:t>
            </a:r>
            <a:endParaRPr lang="en-US" dirty="0"/>
          </a:p>
          <a:p>
            <a:pPr lvl="1"/>
            <a:r>
              <a:rPr lang="en-US" dirty="0"/>
              <a:t>1</a:t>
            </a:r>
            <a:r>
              <a:rPr lang="en-US" dirty="0" smtClean="0"/>
              <a:t> lean protein</a:t>
            </a:r>
            <a:r>
              <a:rPr lang="en-US" dirty="0"/>
              <a:t> </a:t>
            </a:r>
          </a:p>
          <a:p>
            <a:pPr lvl="1"/>
            <a:r>
              <a:rPr lang="en-US" dirty="0"/>
              <a:t>1</a:t>
            </a:r>
            <a:r>
              <a:rPr lang="en-US" dirty="0" smtClean="0"/>
              <a:t> low fat dairy</a:t>
            </a:r>
          </a:p>
          <a:p>
            <a:pPr lvl="1"/>
            <a:r>
              <a:rPr lang="en-US" dirty="0" smtClean="0"/>
              <a:t>1 whole grain </a:t>
            </a:r>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4648200" y="3519054"/>
            <a:ext cx="2562224" cy="2329295"/>
          </a:xfrm>
          <a:prstGeom prst="rect">
            <a:avLst/>
          </a:prstGeom>
        </p:spPr>
      </p:pic>
    </p:spTree>
    <p:extLst>
      <p:ext uri="{BB962C8B-B14F-4D97-AF65-F5344CB8AC3E}">
        <p14:creationId xmlns:p14="http://schemas.microsoft.com/office/powerpoint/2010/main" val="1811838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algn="ctr"/>
            <a:r>
              <a:rPr lang="en-US" dirty="0" smtClean="0"/>
              <a:t>Chronic disease </a:t>
            </a:r>
            <a:br>
              <a:rPr lang="en-US" dirty="0" smtClean="0"/>
            </a:br>
            <a:r>
              <a:rPr lang="en-US" dirty="0" smtClean="0"/>
              <a:t>self management</a:t>
            </a:r>
            <a:endParaRPr lang="en-US" dirty="0"/>
          </a:p>
        </p:txBody>
      </p:sp>
      <p:sp>
        <p:nvSpPr>
          <p:cNvPr id="10" name="Content Placeholder 9"/>
          <p:cNvSpPr>
            <a:spLocks noGrp="1"/>
          </p:cNvSpPr>
          <p:nvPr>
            <p:ph idx="1"/>
          </p:nvPr>
        </p:nvSpPr>
        <p:spPr/>
        <p:txBody>
          <a:bodyPr>
            <a:normAutofit fontScale="92500" lnSpcReduction="10000"/>
          </a:bodyPr>
          <a:lstStyle/>
          <a:p>
            <a:r>
              <a:rPr lang="en-US" dirty="0" smtClean="0"/>
              <a:t>techniques </a:t>
            </a:r>
            <a:r>
              <a:rPr lang="en-US" dirty="0"/>
              <a:t>to deal with problems such as frustration, fatigue, pain and </a:t>
            </a:r>
            <a:r>
              <a:rPr lang="en-US" dirty="0" smtClean="0"/>
              <a:t>isolation</a:t>
            </a:r>
          </a:p>
          <a:p>
            <a:r>
              <a:rPr lang="en-US" dirty="0" smtClean="0"/>
              <a:t>appropriate </a:t>
            </a:r>
            <a:r>
              <a:rPr lang="en-US" dirty="0"/>
              <a:t>exercise for maintaining and improving strength, flexibility, and </a:t>
            </a:r>
            <a:r>
              <a:rPr lang="en-US" dirty="0" smtClean="0"/>
              <a:t>endurance</a:t>
            </a:r>
          </a:p>
          <a:p>
            <a:r>
              <a:rPr lang="en-US" dirty="0" smtClean="0"/>
              <a:t>appropriate </a:t>
            </a:r>
            <a:r>
              <a:rPr lang="en-US" dirty="0"/>
              <a:t>use of </a:t>
            </a:r>
            <a:r>
              <a:rPr lang="en-US" dirty="0" smtClean="0"/>
              <a:t>medications</a:t>
            </a:r>
          </a:p>
          <a:p>
            <a:r>
              <a:rPr lang="en-US" dirty="0" smtClean="0"/>
              <a:t>communicating </a:t>
            </a:r>
            <a:r>
              <a:rPr lang="en-US" dirty="0"/>
              <a:t>effectively with family, friends, and health </a:t>
            </a:r>
            <a:r>
              <a:rPr lang="en-US" dirty="0" smtClean="0"/>
              <a:t>professionals</a:t>
            </a:r>
          </a:p>
          <a:p>
            <a:r>
              <a:rPr lang="en-US" dirty="0" smtClean="0"/>
              <a:t>decision making</a:t>
            </a:r>
          </a:p>
          <a:p>
            <a:r>
              <a:rPr lang="en-US" dirty="0" smtClean="0"/>
              <a:t>how </a:t>
            </a:r>
            <a:r>
              <a:rPr lang="en-US" dirty="0"/>
              <a:t>to evaluate new </a:t>
            </a:r>
            <a:r>
              <a:rPr lang="en-US" dirty="0" smtClean="0"/>
              <a:t>treatments</a:t>
            </a:r>
            <a:endParaRPr lang="en-US" dirty="0"/>
          </a:p>
        </p:txBody>
      </p:sp>
    </p:spTree>
    <p:extLst>
      <p:ext uri="{BB962C8B-B14F-4D97-AF65-F5344CB8AC3E}">
        <p14:creationId xmlns:p14="http://schemas.microsoft.com/office/powerpoint/2010/main" val="2476869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WVUBrand4x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1753</TotalTime>
  <Words>1422</Words>
  <Application>Microsoft Office PowerPoint</Application>
  <PresentationFormat>On-screen Show (4:3)</PresentationFormat>
  <Paragraphs>200</Paragraphs>
  <Slides>26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Tahoma</vt:lpstr>
      <vt:lpstr>Times New Roman</vt:lpstr>
      <vt:lpstr>Times New Roman (Body)</vt:lpstr>
      <vt:lpstr>Wingdings</vt:lpstr>
      <vt:lpstr>Wingdings 2</vt:lpstr>
      <vt:lpstr>WVUBrand4x3</vt:lpstr>
      <vt:lpstr>PowerPoint Presentation</vt:lpstr>
      <vt:lpstr>Jennifer Graham, LOREN WElLS West Virginia University Extension Service  Annetta Tiller Unicare  Rebekah Hall Americorps VISTA</vt:lpstr>
      <vt:lpstr>McDowell County WV</vt:lpstr>
      <vt:lpstr>Task forces</vt:lpstr>
      <vt:lpstr>Healthy Life styles  Task Force</vt:lpstr>
      <vt:lpstr>Eating Smart Being Active</vt:lpstr>
      <vt:lpstr>Supper in a Sack</vt:lpstr>
      <vt:lpstr>Supper in a Sack</vt:lpstr>
      <vt:lpstr>Chronic disease  self management</vt:lpstr>
      <vt:lpstr>Did it make a difference?</vt:lpstr>
      <vt:lpstr>positive changes</vt:lpstr>
      <vt:lpstr>Grocery store tours</vt:lpstr>
      <vt:lpstr>Cooking matters at the store</vt:lpstr>
      <vt:lpstr>Farmers markets</vt:lpstr>
      <vt:lpstr>Rethink your drink</vt:lpstr>
      <vt:lpstr>Gentle Yoga</vt:lpstr>
      <vt:lpstr>Gentle Yoga</vt:lpstr>
      <vt:lpstr>School Gardens</vt:lpstr>
      <vt:lpstr>School Gardens</vt:lpstr>
      <vt:lpstr>Mcdowell on the move</vt:lpstr>
      <vt:lpstr>McDowell Moves</vt:lpstr>
      <vt:lpstr>Mcdowell on the move</vt:lpstr>
      <vt:lpstr>Unicare</vt:lpstr>
      <vt:lpstr>What’s coming in 2017?</vt:lpstr>
      <vt:lpstr>For More Information</vt:lpstr>
      <vt:lpstr>PowerPoint Presentation</vt:lpstr>
    </vt:vector>
  </TitlesOfParts>
  <Company>West Virginia University</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 Schwer</dc:creator>
  <cp:lastModifiedBy>WVU Extension Service</cp:lastModifiedBy>
  <cp:revision>258</cp:revision>
  <cp:lastPrinted>2015-04-08T15:15:17Z</cp:lastPrinted>
  <dcterms:created xsi:type="dcterms:W3CDTF">2011-05-31T14:22:48Z</dcterms:created>
  <dcterms:modified xsi:type="dcterms:W3CDTF">2016-10-06T20:40:17Z</dcterms:modified>
</cp:coreProperties>
</file>