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18"/>
  </p:notesMasterIdLst>
  <p:sldIdLst>
    <p:sldId id="266" r:id="rId5"/>
    <p:sldId id="268" r:id="rId6"/>
    <p:sldId id="270" r:id="rId7"/>
    <p:sldId id="271" r:id="rId8"/>
    <p:sldId id="275" r:id="rId9"/>
    <p:sldId id="273" r:id="rId10"/>
    <p:sldId id="272" r:id="rId11"/>
    <p:sldId id="276" r:id="rId12"/>
    <p:sldId id="280" r:id="rId13"/>
    <p:sldId id="277" r:id="rId14"/>
    <p:sldId id="279" r:id="rId15"/>
    <p:sldId id="278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DDDDD"/>
    <a:srgbClr val="00FF00"/>
    <a:srgbClr val="1D304F"/>
    <a:srgbClr val="DADADA"/>
    <a:srgbClr val="F3F3F3"/>
    <a:srgbClr val="FFFFFF"/>
    <a:srgbClr val="4EBE98"/>
    <a:srgbClr val="C9DE8F"/>
    <a:srgbClr val="45A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84877" autoAdjust="0"/>
  </p:normalViewPr>
  <p:slideViewPr>
    <p:cSldViewPr>
      <p:cViewPr varScale="1">
        <p:scale>
          <a:sx n="62" d="100"/>
          <a:sy n="62" d="100"/>
        </p:scale>
        <p:origin x="-15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294" y="-8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8AA83-B69C-410A-B8EE-743F1B052471}" type="datetimeFigureOut">
              <a:rPr lang="en-US" smtClean="0"/>
              <a:pPr/>
              <a:t>10/7/2016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11AC9-5891-4ACF-8D2D-62B15FE076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we are 10 county district in South Central KY –show on your hand</a:t>
            </a:r>
            <a:r>
              <a:rPr lang="en-US" baseline="0" dirty="0" smtClean="0"/>
              <a:t> where we are! </a:t>
            </a:r>
            <a:r>
              <a:rPr lang="en-US" baseline="0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235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</a:t>
            </a:r>
            <a:r>
              <a:rPr lang="en-US" baseline="0" dirty="0" smtClean="0"/>
              <a:t> KEHP –KY self insured and was piloting covering DPP as a member benefit.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632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May have to explain what DSME is.  Tell LAST thing who our group is……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00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mailings when are scheduling a new group to try</a:t>
            </a:r>
            <a:r>
              <a:rPr lang="en-US" baseline="0" dirty="0" smtClean="0"/>
              <a:t> to get folks to sign up.</a:t>
            </a:r>
            <a:endParaRPr lang="en-US" dirty="0" smtClean="0"/>
          </a:p>
          <a:p>
            <a:r>
              <a:rPr lang="en-US" dirty="0" smtClean="0"/>
              <a:t>Explain incentives are “healthy habit tools”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11AC9-5891-4ACF-8D2D-62B15FE0760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386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05C5C-EB50-49C6-8D12-A930E059C4C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9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828800"/>
            <a:ext cx="7851648" cy="1828800"/>
          </a:xfrm>
          <a:ln>
            <a:noFill/>
          </a:ln>
        </p:spPr>
        <p:txBody>
          <a:bodyPr vert="horz" tIns="0" rIns="18288" bIns="0" anchor="ctr" anchorCtr="0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rgbClr val="1D304F"/>
                </a:solidFill>
                <a:effectLst>
                  <a:outerShdw blurRad="38100" dist="25400" dir="5400000" algn="tl" rotWithShape="0">
                    <a:srgbClr val="C9DE8F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810000"/>
            <a:ext cx="7854696" cy="14478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rgbClr val="1D304F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pic>
        <p:nvPicPr>
          <p:cNvPr id="7" name="Picture 6" descr="public health logo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0" y="5793534"/>
            <a:ext cx="1981200" cy="98029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 anchor="t" anchorCtr="0"/>
          <a:lstStyle>
            <a:lvl1pPr>
              <a:defRPr sz="4400"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8" name="Footer Placeholder 21"/>
          <p:cNvSpPr txBox="1">
            <a:spLocks/>
          </p:cNvSpPr>
          <p:nvPr userDrawn="1"/>
        </p:nvSpPr>
        <p:spPr>
          <a:xfrm>
            <a:off x="76200" y="6629400"/>
            <a:ext cx="8991600" cy="228600"/>
          </a:xfrm>
          <a:prstGeom prst="rect">
            <a:avLst/>
          </a:prstGeom>
        </p:spPr>
        <p:txBody>
          <a:bodyPr vert="horz" lIns="0" tIns="0" rIns="0" bIns="0" anchor="t" anchorCtr="0"/>
          <a:lstStyle>
            <a:defPPr>
              <a:defRPr lang="en-US"/>
            </a:defPPr>
            <a:lvl1pPr marL="0" algn="ctr" defTabSz="914400" rtl="0" eaLnBrk="1" latinLnBrk="0" hangingPunct="1">
              <a:defRPr kumimoji="0" sz="800" b="1" kern="1200">
                <a:solidFill>
                  <a:srgbClr val="1D30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81CE0B4-D7B7-4EC9-90E8-89DCFDB729B9}" type="slidenum">
              <a:rPr lang="en-US" smtClean="0">
                <a:solidFill>
                  <a:srgbClr val="1D304F"/>
                </a:solidFill>
              </a:rPr>
              <a:pPr algn="r"/>
              <a:t>‹#›</a:t>
            </a:fld>
            <a:endParaRPr lang="en-US" dirty="0">
              <a:solidFill>
                <a:srgbClr val="1D304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547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547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Footer Placeholder 21"/>
          <p:cNvSpPr txBox="1">
            <a:spLocks/>
          </p:cNvSpPr>
          <p:nvPr userDrawn="1"/>
        </p:nvSpPr>
        <p:spPr>
          <a:xfrm>
            <a:off x="76200" y="6629400"/>
            <a:ext cx="8991600" cy="228600"/>
          </a:xfrm>
          <a:prstGeom prst="rect">
            <a:avLst/>
          </a:prstGeom>
        </p:spPr>
        <p:txBody>
          <a:bodyPr vert="horz" lIns="0" tIns="0" rIns="0" bIns="0" anchor="t" anchorCtr="0"/>
          <a:lstStyle>
            <a:defPPr>
              <a:defRPr lang="en-US"/>
            </a:defPPr>
            <a:lvl1pPr marL="0" algn="ctr" defTabSz="914400" rtl="0" eaLnBrk="1" latinLnBrk="0" hangingPunct="1">
              <a:defRPr kumimoji="0" sz="800" b="1" kern="1200">
                <a:solidFill>
                  <a:srgbClr val="1D30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81CE0B4-D7B7-4EC9-90E8-89DCFDB729B9}" type="slidenum">
              <a:rPr lang="en-US" smtClean="0">
                <a:solidFill>
                  <a:srgbClr val="1D304F"/>
                </a:solidFill>
              </a:rPr>
              <a:pPr algn="r"/>
              <a:t>‹#›</a:t>
            </a:fld>
            <a:endParaRPr lang="en-US" dirty="0">
              <a:solidFill>
                <a:srgbClr val="1D304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 anchor="t" anchorCtr="0"/>
          <a:lstStyle>
            <a:lvl1pPr>
              <a:defRPr sz="4400"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772400" cy="44196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Footer Placeholder 21"/>
          <p:cNvSpPr txBox="1">
            <a:spLocks/>
          </p:cNvSpPr>
          <p:nvPr userDrawn="1"/>
        </p:nvSpPr>
        <p:spPr>
          <a:xfrm>
            <a:off x="76200" y="6629400"/>
            <a:ext cx="8991600" cy="228600"/>
          </a:xfrm>
          <a:prstGeom prst="rect">
            <a:avLst/>
          </a:prstGeom>
        </p:spPr>
        <p:txBody>
          <a:bodyPr vert="horz" lIns="0" tIns="0" rIns="0" bIns="0" anchor="t" anchorCtr="0"/>
          <a:lstStyle>
            <a:defPPr>
              <a:defRPr lang="en-US"/>
            </a:defPPr>
            <a:lvl1pPr marL="0" algn="ctr" defTabSz="914400" rtl="0" eaLnBrk="1" latinLnBrk="0" hangingPunct="1">
              <a:defRPr kumimoji="0" sz="800" b="1" kern="1200">
                <a:solidFill>
                  <a:srgbClr val="1D30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81CE0B4-D7B7-4EC9-90E8-89DCFDB729B9}" type="slidenum">
              <a:rPr lang="en-US" smtClean="0">
                <a:solidFill>
                  <a:srgbClr val="1D304F"/>
                </a:solidFill>
              </a:rPr>
              <a:pPr algn="r"/>
              <a:t>‹#›</a:t>
            </a:fld>
            <a:endParaRPr lang="en-US" dirty="0">
              <a:solidFill>
                <a:srgbClr val="1D304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 anchor="t" anchorCtr="0"/>
          <a:lstStyle>
            <a:lvl1pPr>
              <a:defRPr sz="4400"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22235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6F50A9-0A71-46C6-A116-1A62D37CAA80}" type="datetime1">
              <a:rPr lang="en-US" smtClean="0"/>
              <a:pPr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Appalachian Coalitions Celebrating Success Conference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7CFDBB-8DB4-495F-A6C0-E71B63CFCF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0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rgbClr val="FFFFFF"/>
            </a:gs>
            <a:gs pos="86000">
              <a:srgbClr val="F3F3F3"/>
            </a:gs>
            <a:gs pos="100000">
              <a:srgbClr val="DADAD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D304F"/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544211" y="0"/>
            <a:ext cx="4609314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C9D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5" name="Freeform 14"/>
          <p:cNvSpPr>
            <a:spLocks/>
          </p:cNvSpPr>
          <p:nvPr userDrawn="1"/>
        </p:nvSpPr>
        <p:spPr bwMode="auto">
          <a:xfrm>
            <a:off x="6193119" y="-7144"/>
            <a:ext cx="2982111" cy="31194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D304F">
                  <a:shade val="30000"/>
                  <a:satMod val="115000"/>
                </a:srgbClr>
              </a:gs>
              <a:gs pos="50000">
                <a:srgbClr val="1D304F">
                  <a:shade val="67500"/>
                  <a:satMod val="115000"/>
                </a:srgbClr>
              </a:gs>
              <a:gs pos="100000">
                <a:srgbClr val="1D304F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 cap="flat" cmpd="sng" algn="ctr">
            <a:solidFill>
              <a:srgbClr val="1D304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-152400" y="188976"/>
            <a:ext cx="9448800" cy="725424"/>
            <a:chOff x="113157" y="142322"/>
            <a:chExt cx="9183276" cy="725424"/>
          </a:xfrm>
        </p:grpSpPr>
        <p:grpSp>
          <p:nvGrpSpPr>
            <p:cNvPr id="3" name="Group 2"/>
            <p:cNvGrpSpPr/>
            <p:nvPr userDrawn="1"/>
          </p:nvGrpSpPr>
          <p:grpSpPr>
            <a:xfrm>
              <a:off x="113157" y="218522"/>
              <a:ext cx="9183276" cy="649224"/>
              <a:chOff x="113157" y="218522"/>
              <a:chExt cx="9183276" cy="649224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113157" y="218894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4EBE9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 dirty="0"/>
              </a:p>
            </p:txBody>
          </p:sp>
          <p:sp>
            <p:nvSpPr>
              <p:cNvPr id="16" name="Freeform 15"/>
              <p:cNvSpPr>
                <a:spLocks/>
              </p:cNvSpPr>
              <p:nvPr userDrawn="1"/>
            </p:nvSpPr>
            <p:spPr bwMode="auto">
              <a:xfrm rot="21435692">
                <a:off x="133383" y="218522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CDA47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 dirty="0"/>
              </a:p>
            </p:txBody>
          </p:sp>
        </p:grpSp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123072" y="142322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2700" cap="flat" cmpd="sng" algn="ctr">
              <a:solidFill>
                <a:srgbClr val="45AE5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60" r:id="rId3"/>
    <p:sldLayoutId id="2147483761" r:id="rId4"/>
    <p:sldLayoutId id="2147483762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1" kern="1200">
          <a:ln>
            <a:noFill/>
          </a:ln>
          <a:solidFill>
            <a:srgbClr val="1D304F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37612" y="5715000"/>
            <a:ext cx="2506387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92797" y="3886199"/>
            <a:ext cx="4275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Vicky Albertson, RN        Janet Cowherd, RN, BSN    Jamie Lee, RN, CDE, MLDE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084221"/>
            <a:ext cx="827589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smtClean="0"/>
              <a:t>Building a DPP Program….</a:t>
            </a:r>
          </a:p>
          <a:p>
            <a:pPr algn="ctr"/>
            <a:r>
              <a:rPr lang="en-US" sz="5000" b="1" dirty="0"/>
              <a:t>t</a:t>
            </a:r>
            <a:r>
              <a:rPr lang="en-US" sz="5000" b="1" dirty="0" smtClean="0"/>
              <a:t>his is our </a:t>
            </a:r>
            <a:r>
              <a:rPr lang="en-US" sz="5000" b="1" dirty="0"/>
              <a:t>s</a:t>
            </a:r>
            <a:r>
              <a:rPr lang="en-US" sz="5000" b="1" dirty="0" smtClean="0"/>
              <a:t>tory</a:t>
            </a:r>
            <a:endParaRPr lang="en-US" sz="5000" b="1" dirty="0"/>
          </a:p>
        </p:txBody>
      </p:sp>
      <p:pic>
        <p:nvPicPr>
          <p:cNvPr id="18" name="Picture 2" descr="lchd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1019862"/>
            <a:ext cx="6581785" cy="263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96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Start small – complete one cohort before starting more</a:t>
            </a:r>
          </a:p>
          <a:p>
            <a:r>
              <a:rPr lang="en-US" dirty="0" smtClean="0"/>
              <a:t>Make sure your cohort is ready to do this…and is </a:t>
            </a:r>
            <a:r>
              <a:rPr lang="en-US" u="sng" dirty="0" smtClean="0"/>
              <a:t>committed</a:t>
            </a:r>
            <a:r>
              <a:rPr lang="en-US" dirty="0" smtClean="0"/>
              <a:t>.  </a:t>
            </a:r>
            <a:r>
              <a:rPr lang="en-US" sz="2000" dirty="0" smtClean="0"/>
              <a:t>Have a meeting before program starts.</a:t>
            </a:r>
            <a:endParaRPr lang="en-US" dirty="0" smtClean="0"/>
          </a:p>
          <a:p>
            <a:r>
              <a:rPr lang="en-US" dirty="0" smtClean="0"/>
              <a:t>You will probably have to have classes more often than the projected 22 times.                     </a:t>
            </a:r>
            <a:r>
              <a:rPr lang="en-US" sz="2000" dirty="0" smtClean="0"/>
              <a:t>We have tweaked and tweaked and tweaked.  From now on,  we will go weekly for 16 weeks, then bi-weekly thereafter…</a:t>
            </a:r>
            <a:endParaRPr lang="en-US" dirty="0" smtClean="0"/>
          </a:p>
          <a:p>
            <a:r>
              <a:rPr lang="en-US" dirty="0" smtClean="0"/>
              <a:t>Get out your </a:t>
            </a:r>
            <a:r>
              <a:rPr lang="en-US" dirty="0" err="1" smtClean="0"/>
              <a:t>pom</a:t>
            </a:r>
            <a:r>
              <a:rPr lang="en-US" dirty="0" smtClean="0"/>
              <a:t> </a:t>
            </a:r>
            <a:r>
              <a:rPr lang="en-US" dirty="0" err="1" smtClean="0"/>
              <a:t>poms</a:t>
            </a:r>
            <a:r>
              <a:rPr lang="en-US" dirty="0" smtClean="0"/>
              <a:t>!                                    </a:t>
            </a:r>
            <a:r>
              <a:rPr lang="en-US" sz="2000" dirty="0" smtClean="0"/>
              <a:t>Each group has been so different –                                                                      so with trial/error figure out what motivates that group!                        Emails, exercise together, more share time, recipes,                                picture booths, cards, </a:t>
            </a:r>
            <a:r>
              <a:rPr lang="en-US" sz="2000" dirty="0" err="1" smtClean="0"/>
              <a:t>etc</a:t>
            </a:r>
            <a:r>
              <a:rPr lang="en-US" sz="2000" dirty="0" smtClean="0"/>
              <a:t>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dirty="0"/>
          </a:p>
        </p:txBody>
      </p:sp>
      <p:pic>
        <p:nvPicPr>
          <p:cNvPr id="10242" name="Picture 2" descr="Image result for animated cheerleader smil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233" y="4419600"/>
            <a:ext cx="276711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1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KNOW and UNDERSTAND those DPRP guidelines….</a:t>
            </a:r>
          </a:p>
          <a:p>
            <a:r>
              <a:rPr lang="en-US" dirty="0" smtClean="0"/>
              <a:t>Develop a tracking device for “real time” results.  Like an excel sheet with formulas, etc.</a:t>
            </a:r>
          </a:p>
          <a:p>
            <a:r>
              <a:rPr lang="en-US" dirty="0" smtClean="0"/>
              <a:t>Be flexible!</a:t>
            </a:r>
          </a:p>
          <a:p>
            <a:r>
              <a:rPr lang="en-US" dirty="0" smtClean="0"/>
              <a:t>Don’t get discouraged.  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dirty="0"/>
          </a:p>
        </p:txBody>
      </p:sp>
      <p:pic>
        <p:nvPicPr>
          <p:cNvPr id="13314" name="Picture 2" descr="Image result for jumping through hoop animate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273732"/>
            <a:ext cx="3886200" cy="265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85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 result for animated charlie brown gang dancin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6" y="1046922"/>
            <a:ext cx="8229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4864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program does work.</a:t>
            </a:r>
          </a:p>
          <a:p>
            <a:pPr algn="ctr"/>
            <a:r>
              <a:rPr lang="en-US" sz="2400" b="1" dirty="0" smtClean="0"/>
              <a:t>CELEBRATE the successes!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94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5573898"/>
            <a:ext cx="7217664" cy="566738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/>
              <a:t>L</a:t>
            </a:r>
            <a:r>
              <a:rPr lang="en-US" sz="2400" b="0" dirty="0" smtClean="0"/>
              <a:t>iving</a:t>
            </a:r>
            <a:r>
              <a:rPr lang="en-US" sz="2400" dirty="0" smtClean="0"/>
              <a:t> I</a:t>
            </a:r>
            <a:r>
              <a:rPr lang="en-US" sz="2400" b="0" dirty="0" smtClean="0"/>
              <a:t>ntentionally</a:t>
            </a:r>
            <a:r>
              <a:rPr lang="en-US" sz="2400" dirty="0" smtClean="0"/>
              <a:t> F</a:t>
            </a:r>
            <a:r>
              <a:rPr lang="en-US" sz="2400" b="0" dirty="0" smtClean="0"/>
              <a:t>ully</a:t>
            </a:r>
            <a:r>
              <a:rPr lang="en-US" sz="2400" dirty="0" smtClean="0"/>
              <a:t> E</a:t>
            </a:r>
            <a:r>
              <a:rPr lang="en-US" sz="2400" b="0" dirty="0" smtClean="0"/>
              <a:t>ngaged</a:t>
            </a:r>
            <a:endParaRPr lang="en-US" sz="2400" b="0" dirty="0"/>
          </a:p>
        </p:txBody>
      </p:sp>
      <p:pic>
        <p:nvPicPr>
          <p:cNvPr id="8" name="Picture Placeholder 7" descr="LIFE-CHANGE-LOGO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14368" y="4419600"/>
            <a:ext cx="3886200" cy="1295954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68471" y="6141602"/>
            <a:ext cx="8610600" cy="66196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C</a:t>
            </a:r>
            <a:r>
              <a:rPr lang="en-US" sz="2400" dirty="0" smtClean="0"/>
              <a:t>hoosing</a:t>
            </a:r>
            <a:r>
              <a:rPr lang="en-US" sz="2400" b="1" dirty="0" smtClean="0"/>
              <a:t> H</a:t>
            </a:r>
            <a:r>
              <a:rPr lang="en-US" sz="2400" dirty="0" smtClean="0"/>
              <a:t>ealthier</a:t>
            </a:r>
            <a:r>
              <a:rPr lang="en-US" sz="2400" b="1" dirty="0" smtClean="0"/>
              <a:t> A</a:t>
            </a:r>
            <a:r>
              <a:rPr lang="en-US" sz="2400" dirty="0" smtClean="0"/>
              <a:t>ctivities,</a:t>
            </a:r>
            <a:r>
              <a:rPr lang="en-US" sz="2400" b="1" dirty="0" smtClean="0"/>
              <a:t> N</a:t>
            </a:r>
            <a:r>
              <a:rPr lang="en-US" sz="2400" dirty="0" smtClean="0"/>
              <a:t>utrition, </a:t>
            </a:r>
            <a:r>
              <a:rPr lang="en-US" sz="2400" b="1" dirty="0" smtClean="0"/>
              <a:t>G</a:t>
            </a:r>
            <a:r>
              <a:rPr lang="en-US" sz="2400" dirty="0" smtClean="0"/>
              <a:t>oals,</a:t>
            </a:r>
            <a:r>
              <a:rPr lang="en-US" sz="2400" b="1" dirty="0" smtClean="0"/>
              <a:t> </a:t>
            </a:r>
            <a:r>
              <a:rPr lang="en-US" sz="2400" dirty="0" smtClean="0"/>
              <a:t>and</a:t>
            </a:r>
            <a:r>
              <a:rPr lang="en-US" sz="2400" b="1" dirty="0" smtClean="0"/>
              <a:t> E</a:t>
            </a:r>
            <a:r>
              <a:rPr lang="en-US" sz="2400" dirty="0" smtClean="0"/>
              <a:t>xercise</a:t>
            </a:r>
            <a:endParaRPr lang="en-US" sz="2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132" y="1644503"/>
            <a:ext cx="4800600" cy="277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976" y="896255"/>
            <a:ext cx="9104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Let us help you make a CHANGE for LIFE!</a:t>
            </a:r>
            <a:endParaRPr lang="en-US" sz="3600" b="1" dirty="0"/>
          </a:p>
        </p:txBody>
      </p:sp>
      <p:sp>
        <p:nvSpPr>
          <p:cNvPr id="3" name="Oval 2"/>
          <p:cNvSpPr/>
          <p:nvPr/>
        </p:nvSpPr>
        <p:spPr>
          <a:xfrm rot="19904223">
            <a:off x="-91400" y="2001543"/>
            <a:ext cx="2529177" cy="133147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 smtClean="0">
                <a:latin typeface="Georgia" panose="02040502050405020303" pitchFamily="18" charset="0"/>
              </a:rPr>
              <a:t>Our program motto</a:t>
            </a:r>
            <a:r>
              <a:rPr lang="en-US" sz="2400" dirty="0" smtClean="0">
                <a:latin typeface="Georgia" panose="02040502050405020303" pitchFamily="18" charset="0"/>
              </a:rPr>
              <a:t>:</a:t>
            </a:r>
            <a:endParaRPr lang="en-US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3483" y="794625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Getting started: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50568"/>
            <a:ext cx="9147056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/>
              <a:t>3</a:t>
            </a:r>
            <a:r>
              <a:rPr lang="en-US" sz="2000" dirty="0" smtClean="0"/>
              <a:t> trained at Emory DTTAC  Fall 2013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 smtClean="0"/>
              <a:t>No YMCA in District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/>
              <a:t>Cost Analysis</a:t>
            </a:r>
            <a:endParaRPr lang="en-US" sz="2000" dirty="0" smtClean="0"/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en-US" sz="2000" dirty="0" smtClean="0"/>
              <a:t>KEHP Pilot site for DPP 2014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CDC Recognition Application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Cost Analysis – staff time, materials, incentives -- # need to enroll/bill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Promotion materials –brochures, posters, flyers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Marshall Grants in 6 coalition counties for DPP promotion &amp; support</a:t>
            </a:r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Promoted at MD offices (posters/brochures), newspapers, KEHP members</a:t>
            </a:r>
          </a:p>
          <a:p>
            <a:pPr lvl="1">
              <a:buClr>
                <a:srgbClr val="00B050"/>
              </a:buClr>
            </a:pPr>
            <a:endParaRPr lang="en-US" sz="2000" dirty="0" smtClean="0"/>
          </a:p>
          <a:p>
            <a:pPr marL="742950" lvl="1" indent="-285750">
              <a:buClr>
                <a:srgbClr val="00B050"/>
              </a:buClr>
              <a:buFont typeface="Wingdings" panose="05000000000000000000" pitchFamily="2" charset="2"/>
              <a:buChar char="§"/>
            </a:pPr>
            <a:endParaRPr lang="en-US" sz="2000" dirty="0" smtClean="0"/>
          </a:p>
          <a:p>
            <a:pPr lvl="1">
              <a:buClr>
                <a:srgbClr val="00B050"/>
              </a:buClr>
            </a:pPr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9008" y="4264971"/>
            <a:ext cx="499593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Started our Pilot Cohort in Adair County  Fall 2014 – 11 enrolled - Elementary School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Faculty/staff/retired teachers</a:t>
            </a:r>
          </a:p>
          <a:p>
            <a:pPr>
              <a:buNone/>
            </a:pPr>
            <a:r>
              <a:rPr lang="en-US" sz="2000" dirty="0"/>
              <a:t>At the end of 16 week Core </a:t>
            </a:r>
            <a:r>
              <a:rPr lang="en-US" sz="2000" dirty="0" smtClean="0"/>
              <a:t>Sessions – (7)</a:t>
            </a:r>
            <a:endParaRPr lang="en-US" sz="2000" dirty="0"/>
          </a:p>
          <a:p>
            <a:pPr lvl="1"/>
            <a:r>
              <a:rPr lang="en-US" sz="2000" dirty="0"/>
              <a:t>Lost 99 pounds</a:t>
            </a:r>
          </a:p>
          <a:p>
            <a:pPr lvl="1"/>
            <a:r>
              <a:rPr lang="en-US" sz="2000" dirty="0"/>
              <a:t>One participant &lt;</a:t>
            </a:r>
            <a:r>
              <a:rPr lang="en-US" sz="2000" dirty="0" smtClean="0"/>
              <a:t> </a:t>
            </a:r>
            <a:r>
              <a:rPr lang="en-US" sz="2000" dirty="0"/>
              <a:t>triglycerides by 133</a:t>
            </a:r>
          </a:p>
          <a:p>
            <a:pPr lvl="1"/>
            <a:r>
              <a:rPr lang="en-US" sz="2000" dirty="0"/>
              <a:t>Every participant made at least one major </a:t>
            </a:r>
            <a:r>
              <a:rPr lang="en-US" sz="2000" dirty="0" smtClean="0"/>
              <a:t> lifestyle </a:t>
            </a:r>
            <a:r>
              <a:rPr lang="en-US" sz="2000" dirty="0"/>
              <a:t>change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152" name="Picture 8" descr="http://raisingramos.com/wp-content/uploads/2016/02/peer-to-peer-planning-for-cpd-350x2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066800"/>
            <a:ext cx="2952701" cy="168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Adair.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4699607"/>
            <a:ext cx="1814296" cy="206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2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662493"/>
              </p:ext>
            </p:extLst>
          </p:nvPr>
        </p:nvGraphicFramePr>
        <p:xfrm>
          <a:off x="7162800" y="4343400"/>
          <a:ext cx="2649534" cy="2649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Acrobat Document" r:id="rId3" imgW="1097010" imgH="1097129" progId="AcroExch.Document.DC">
                  <p:embed/>
                </p:oleObj>
              </mc:Choice>
              <mc:Fallback>
                <p:oleObj name="Acrobat Document" r:id="rId3" imgW="1097010" imgH="109712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62800" y="4343400"/>
                        <a:ext cx="2649534" cy="2649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66800" y="762000"/>
            <a:ext cx="4858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Started more Cohorts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44471" y="1085165"/>
            <a:ext cx="9024394" cy="557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dirty="0" smtClean="0"/>
          </a:p>
          <a:p>
            <a:r>
              <a:rPr lang="en-US" sz="3200" dirty="0" smtClean="0"/>
              <a:t>January 2015 – 3 new Cohorts – 3 schools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Adair (7), Casey (14), &amp; Clinton (14) Counties</a:t>
            </a:r>
          </a:p>
          <a:p>
            <a:endParaRPr lang="en-US" sz="1200" dirty="0" smtClean="0"/>
          </a:p>
          <a:p>
            <a:r>
              <a:rPr lang="en-US" sz="3200" dirty="0" smtClean="0"/>
              <a:t>July 2015 – Pulaski County Health Dept.(12)</a:t>
            </a:r>
          </a:p>
          <a:p>
            <a:endParaRPr lang="en-US" sz="1200" dirty="0" smtClean="0"/>
          </a:p>
          <a:p>
            <a:r>
              <a:rPr lang="en-US" sz="3200" dirty="0" smtClean="0"/>
              <a:t>September 2015 – Russell County Health Dept.(14)</a:t>
            </a:r>
          </a:p>
          <a:p>
            <a:endParaRPr lang="en-US" sz="1200" dirty="0" smtClean="0"/>
          </a:p>
          <a:p>
            <a:r>
              <a:rPr lang="en-US" sz="3200" dirty="0" smtClean="0"/>
              <a:t>January 2016 – Wayne County – school (15)</a:t>
            </a:r>
          </a:p>
          <a:p>
            <a:endParaRPr lang="en-US" sz="1200" dirty="0" smtClean="0"/>
          </a:p>
          <a:p>
            <a:r>
              <a:rPr lang="en-US" sz="3200" dirty="0" smtClean="0"/>
              <a:t>March 2016 – Taylor County – school (12)</a:t>
            </a:r>
          </a:p>
          <a:p>
            <a:pPr algn="ctr"/>
            <a:endParaRPr lang="en-US" sz="1200" dirty="0"/>
          </a:p>
          <a:p>
            <a:r>
              <a:rPr lang="en-US" sz="1200" b="1" dirty="0" smtClean="0"/>
              <a:t>            </a:t>
            </a:r>
            <a:r>
              <a:rPr lang="en-US" sz="3200" b="1" dirty="0" smtClean="0"/>
              <a:t>8 Cohorts!  Total of 99 Participants</a:t>
            </a:r>
          </a:p>
          <a:p>
            <a:endParaRPr lang="en-US" sz="1200" dirty="0" smtClean="0"/>
          </a:p>
          <a:p>
            <a:r>
              <a:rPr lang="en-US" sz="2800" dirty="0" smtClean="0"/>
              <a:t>            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44471" y="2667000"/>
            <a:ext cx="8923329" cy="0"/>
          </a:xfrm>
          <a:prstGeom prst="line">
            <a:avLst/>
          </a:prstGeom>
          <a:ln w="635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90600"/>
            <a:ext cx="3754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Referrals to DPP</a:t>
            </a:r>
            <a:endParaRPr lang="en-US" sz="3600" b="1" dirty="0"/>
          </a:p>
        </p:txBody>
      </p:sp>
      <p:pic>
        <p:nvPicPr>
          <p:cNvPr id="5" name="Picture 2" descr="http://www.alere.com/content/alere/us/en/product-details/cholestech-ldx-system/_jcr_content/topImage.img.jpg/1425055151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02" y="3960279"/>
            <a:ext cx="2209800" cy="123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Vicky_Alberts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990600"/>
            <a:ext cx="1097280" cy="1463040"/>
          </a:xfrm>
          <a:prstGeom prst="rect">
            <a:avLst/>
          </a:prstGeom>
        </p:spPr>
      </p:pic>
      <p:pic>
        <p:nvPicPr>
          <p:cNvPr id="7" name="Picture 6" descr="Destiny_Gre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990600"/>
            <a:ext cx="1097280" cy="1463040"/>
          </a:xfrm>
          <a:prstGeom prst="rect">
            <a:avLst/>
          </a:prstGeom>
        </p:spPr>
      </p:pic>
      <p:pic>
        <p:nvPicPr>
          <p:cNvPr id="8" name="Picture 7" descr="Janet_Cowherd_phot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43800" y="1008186"/>
            <a:ext cx="1097280" cy="1463040"/>
          </a:xfrm>
          <a:prstGeom prst="rect">
            <a:avLst/>
          </a:prstGeom>
        </p:spPr>
      </p:pic>
      <p:pic>
        <p:nvPicPr>
          <p:cNvPr id="10" name="Content Placeholder 8" descr="Jamie_Lee2.jpg"/>
          <p:cNvPicPr>
            <a:picLocks noGrp="1" noChangeAspect="1"/>
          </p:cNvPicPr>
          <p:nvPr>
            <p:ph sz="half" idx="4294967295"/>
          </p:nvPr>
        </p:nvPicPr>
        <p:blipFill>
          <a:blip r:embed="rId7" cstate="print"/>
          <a:stretch>
            <a:fillRect/>
          </a:stretch>
        </p:blipFill>
        <p:spPr>
          <a:xfrm>
            <a:off x="6851583" y="2471226"/>
            <a:ext cx="1097280" cy="1463040"/>
          </a:xfrm>
          <a:prstGeom prst="rect">
            <a:avLst/>
          </a:prstGeom>
        </p:spPr>
      </p:pic>
      <p:pic>
        <p:nvPicPr>
          <p:cNvPr id="4098" name="Picture 2" descr="Lori Davi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040" y="2471226"/>
            <a:ext cx="1097280" cy="14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72051" y="3938598"/>
            <a:ext cx="400237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Wellness Outreach &amp; Education</a:t>
            </a:r>
          </a:p>
          <a:p>
            <a:pPr algn="ctr"/>
            <a:r>
              <a:rPr lang="en-US" dirty="0" smtClean="0"/>
              <a:t>Diabetes Education</a:t>
            </a:r>
          </a:p>
          <a:p>
            <a:pPr algn="ctr"/>
            <a:r>
              <a:rPr lang="en-US" dirty="0" smtClean="0"/>
              <a:t>Humana Vitality</a:t>
            </a:r>
          </a:p>
          <a:p>
            <a:pPr algn="ctr"/>
            <a:r>
              <a:rPr lang="en-US" dirty="0" smtClean="0"/>
              <a:t>Worksite Wellness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722120"/>
            <a:ext cx="534561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Humana Vitality Screenings</a:t>
            </a:r>
          </a:p>
          <a:p>
            <a:r>
              <a:rPr lang="en-US" dirty="0" smtClean="0"/>
              <a:t>Biometric Screening – Cholesterol, Triglycerides, GLUCOSE, B/P, </a:t>
            </a:r>
            <a:r>
              <a:rPr lang="en-US" dirty="0" err="1" smtClean="0"/>
              <a:t>Wt</a:t>
            </a:r>
            <a:r>
              <a:rPr lang="en-US" dirty="0" smtClean="0"/>
              <a:t>/</a:t>
            </a:r>
            <a:r>
              <a:rPr lang="en-US" dirty="0" err="1" smtClean="0"/>
              <a:t>Ht</a:t>
            </a:r>
            <a:r>
              <a:rPr lang="en-US" dirty="0" smtClean="0"/>
              <a:t>/BMI, Waist.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Team of 5 cover 10 County District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Screenings offsite from H.D.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&gt; 4,100 Screenings last year 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j-lt"/>
              </a:rPr>
              <a:t>&gt; 175 DSME referrals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&gt; 500 DPP referrals!</a:t>
            </a:r>
            <a:endParaRPr lang="en-US" sz="24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16861" y="5253792"/>
            <a:ext cx="3757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4 Team Members are now trained</a:t>
            </a:r>
          </a:p>
          <a:p>
            <a:pPr algn="ctr"/>
            <a:r>
              <a:rPr lang="en-US" b="1" dirty="0" smtClean="0"/>
              <a:t>Lifestyle Coaches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26993" y="5169704"/>
            <a:ext cx="50916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Packets, Emails, Mailings, Newspaper Ads, Newspaper inserts, </a:t>
            </a:r>
            <a:r>
              <a:rPr lang="en-US" sz="2800" b="1" dirty="0"/>
              <a:t>P</a:t>
            </a:r>
            <a:r>
              <a:rPr lang="en-US" sz="2800" b="1" dirty="0" smtClean="0"/>
              <a:t>ayroll Stuffers</a:t>
            </a:r>
            <a:endParaRPr lang="en-US" sz="2800" b="1" dirty="0"/>
          </a:p>
        </p:txBody>
      </p:sp>
      <p:sp>
        <p:nvSpPr>
          <p:cNvPr id="3" name="AutoShape 2" descr="https://mail1.lc.lcdhd.org/service/home/~/?auth=co&amp;loc=en_US&amp;id=408163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https://mail1.lc.lcdhd.org/service/home/~/?auth=co&amp;loc=en_US&amp;id=408163&amp;part=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89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86800" cy="6400800"/>
          </a:xfrm>
          <a:prstGeom prst="roundRect">
            <a:avLst/>
          </a:prstGeom>
          <a:solidFill>
            <a:srgbClr val="DDDDDD">
              <a:alpha val="83922"/>
            </a:srgbClr>
          </a:solidFill>
          <a:ln w="412750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C:\Users\jamiel.lee\Desktop\IMG_2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745324"/>
            <a:ext cx="5672151" cy="5672151"/>
          </a:xfrm>
          <a:prstGeom prst="rect">
            <a:avLst/>
          </a:prstGeom>
          <a:noFill/>
          <a:ln w="349250" cap="rnd" cmpd="tri">
            <a:noFill/>
          </a:ln>
          <a:effectLst>
            <a:softEdge rad="304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17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milewalk.com/wp-content/uploads/2015/08/How-to-set-goal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883" y="4267200"/>
            <a:ext cx="3151110" cy="260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5375" y="75307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Challenges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371600"/>
            <a:ext cx="8305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10 counties  </a:t>
            </a:r>
            <a:r>
              <a:rPr lang="en-US" sz="2400" dirty="0" smtClean="0"/>
              <a:t>--*Referral spreadsheet each county – mail when start cohort. Keep data on our server.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Class mix </a:t>
            </a:r>
            <a:r>
              <a:rPr lang="en-US" sz="2400" dirty="0" smtClean="0"/>
              <a:t>–½ blood criteria/gestational &amp; only ½ risk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Getting enough enrolled </a:t>
            </a:r>
            <a:r>
              <a:rPr lang="en-US" sz="2800" dirty="0" smtClean="0"/>
              <a:t>for class for adequate class size/break even financially – need 10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/>
              <a:t>Keeping people engaged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Incentives – every 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class attend, when                      goal weight met, end of program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Weekly/bi-weekly motivational emails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Walked 5K together</a:t>
            </a:r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6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chdlog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943600"/>
            <a:ext cx="1581150" cy="62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914400"/>
            <a:ext cx="2578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3876" y="1579982"/>
            <a:ext cx="701992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First Report submitted March 2015 – Preliminary report (not full year) Guidelines met for Physical activity, weight (5%), eligibility guidelines, etc.</a:t>
            </a:r>
          </a:p>
          <a:p>
            <a:endParaRPr lang="en-US" sz="2800" dirty="0"/>
          </a:p>
          <a:p>
            <a:r>
              <a:rPr lang="en-US" sz="2800" dirty="0" smtClean="0"/>
              <a:t>Second Report submitted March 2016 …..did not meet all criteria….</a:t>
            </a:r>
          </a:p>
          <a:p>
            <a:endParaRPr lang="en-US" sz="2800" dirty="0" smtClean="0"/>
          </a:p>
          <a:p>
            <a:r>
              <a:rPr lang="en-US" sz="2800" dirty="0" smtClean="0"/>
              <a:t>We were heartbroken…..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7176" name="Picture 8" descr="Image result for crying smiley animat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424493"/>
            <a:ext cx="2667000" cy="20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9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72" y="3124200"/>
            <a:ext cx="7327582" cy="40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914400"/>
            <a:ext cx="2578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579982"/>
            <a:ext cx="822959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 –we had 3 active cohorts still going….</a:t>
            </a:r>
          </a:p>
          <a:p>
            <a:r>
              <a:rPr lang="en-US" sz="3200" dirty="0" smtClean="0"/>
              <a:t>Started CQI project to intensely focus on them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372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51voa.com/images/201305/cro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410074"/>
            <a:ext cx="146685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914400"/>
            <a:ext cx="2578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83548" y="1571795"/>
            <a:ext cx="533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 –we had 3 active cohorts still going.</a:t>
            </a:r>
          </a:p>
          <a:p>
            <a:r>
              <a:rPr lang="en-US" sz="2000" dirty="0" smtClean="0"/>
              <a:t>Started CQI project to intensely focus on them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35907" y="3733800"/>
            <a:ext cx="8610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r>
              <a:rPr lang="en-US" sz="2000" dirty="0" smtClean="0"/>
              <a:t>Recording </a:t>
            </a:r>
            <a:r>
              <a:rPr lang="en-US" sz="2000" dirty="0"/>
              <a:t>of P.A. </a:t>
            </a:r>
            <a:r>
              <a:rPr lang="en-US" sz="2000" dirty="0" smtClean="0"/>
              <a:t>GOAL --60</a:t>
            </a:r>
            <a:r>
              <a:rPr lang="en-US" sz="2000" dirty="0"/>
              <a:t>%  </a:t>
            </a:r>
            <a:r>
              <a:rPr lang="en-US" sz="2000" dirty="0" smtClean="0"/>
              <a:t> Were 49%.  NOW – 69.025%</a:t>
            </a:r>
          </a:p>
          <a:p>
            <a:r>
              <a:rPr lang="en-US" sz="2000" dirty="0" smtClean="0"/>
              <a:t>*Average </a:t>
            </a:r>
            <a:r>
              <a:rPr lang="en-US" sz="2000" dirty="0" err="1" smtClean="0"/>
              <a:t>wt</a:t>
            </a:r>
            <a:r>
              <a:rPr lang="en-US" sz="2000" dirty="0" smtClean="0"/>
              <a:t> loss @ 6 mo. --5%      Were  4.4%.  NOW – 5.525%</a:t>
            </a:r>
          </a:p>
          <a:p>
            <a:r>
              <a:rPr lang="en-US" sz="2000" dirty="0" smtClean="0"/>
              <a:t>*Average attend. Mo 7-12 -- 3.        Were 1.6        RIGHT NOW – 3.41</a:t>
            </a:r>
          </a:p>
          <a:p>
            <a:r>
              <a:rPr lang="en-US" sz="2000" dirty="0" smtClean="0"/>
              <a:t>*Average </a:t>
            </a:r>
            <a:r>
              <a:rPr lang="en-US" sz="2000" dirty="0" err="1" smtClean="0"/>
              <a:t>wt</a:t>
            </a:r>
            <a:r>
              <a:rPr lang="en-US" sz="2000" dirty="0" smtClean="0"/>
              <a:t> loss @ 12 mo. –5%.     Were 3.8%.   RIGHT NOW – 5.5025%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endParaRPr lang="en-US" sz="2000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18039" y="2438400"/>
            <a:ext cx="46463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1 cohort is finished.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3 months to go on one cohort.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5 more months to go on one…. 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56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32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3">
      <a:dk1>
        <a:sysClr val="windowText" lastClr="000000"/>
      </a:dk1>
      <a:lt1>
        <a:sysClr val="window" lastClr="FFFFFF"/>
      </a:lt1>
      <a:dk2>
        <a:srgbClr val="FFFFFF"/>
      </a:dk2>
      <a:lt2>
        <a:srgbClr val="000000"/>
      </a:lt2>
      <a:accent1>
        <a:srgbClr val="0F6FC6"/>
      </a:accent1>
      <a:accent2>
        <a:srgbClr val="073763"/>
      </a:accent2>
      <a:accent3>
        <a:srgbClr val="0B5394"/>
      </a:accent3>
      <a:accent4>
        <a:srgbClr val="05686C"/>
      </a:accent4>
      <a:accent5>
        <a:srgbClr val="3ECCB4"/>
      </a:accent5>
      <a:accent6>
        <a:srgbClr val="248D7B"/>
      </a:accent6>
      <a:hlink>
        <a:srgbClr val="0070C0"/>
      </a:hlink>
      <a:folHlink>
        <a:srgbClr val="0070C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globalUserGroupsChoiceMulti xmlns="540a4017-22d9-44e0-b6ab-03a3cfc71131"/>
    <globalResourceTags xmlns="540a4017-22d9-44e0-b6ab-03a3cfc71131"/>
    <globalResourceTagsChoiceMulti xmlns="540a4017-22d9-44e0-b6ab-03a3cfc71131">
      <Value>2-340. Template</Value>
    </globalResourceTagsChoiceMulti>
    <PublishingExpirationDate xmlns="http://schemas.microsoft.com/sharepoint/v3" xsi:nil="true"/>
    <PublishingStartDate xmlns="http://schemas.microsoft.com/sharepoint/v3" xsi:nil="true"/>
    <globalUserGroups xmlns="540a4017-22d9-44e0-b6ab-03a3cfc71131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AE785581BE4546A076E41FB77BFC33" ma:contentTypeVersion="5" ma:contentTypeDescription="Create a new document." ma:contentTypeScope="" ma:versionID="124b09f326f739713bada2d595b4a596">
  <xsd:schema xmlns:xsd="http://www.w3.org/2001/XMLSchema" xmlns:p="http://schemas.microsoft.com/office/2006/metadata/properties" xmlns:ns1="http://schemas.microsoft.com/sharepoint/v3" xmlns:ns2="540a4017-22d9-44e0-b6ab-03a3cfc71131" targetNamespace="http://schemas.microsoft.com/office/2006/metadata/properties" ma:root="true" ma:fieldsID="437852d873814e58c2aafb361a629f6d" ns1:_="" ns2:_="">
    <xsd:import namespace="http://schemas.microsoft.com/sharepoint/v3"/>
    <xsd:import namespace="540a4017-22d9-44e0-b6ab-03a3cfc7113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globalResourceTags" minOccurs="0"/>
                <xsd:element ref="ns2:globalUserGroups" minOccurs="0"/>
                <xsd:element ref="ns2:globalResourceTagsChoiceMulti" minOccurs="0"/>
                <xsd:element ref="ns2:globalUserGroupsChoiceMulti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540a4017-22d9-44e0-b6ab-03a3cfc71131" elementFormDefault="qualified">
    <xsd:import namespace="http://schemas.microsoft.com/office/2006/documentManagement/types"/>
    <xsd:element name="globalResourceTags" ma:index="10" nillable="true" ma:displayName="Global Resource Tags (old)" ma:list="{8ea3f93a-cfc3-4c56-94c3-2b3d8720da20}" ma:internalName="globalResourceTags" ma:showField="Title" ma:web="540a4017-22d9-44e0-b6ab-03a3cfc711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lobalUserGroups" ma:index="11" nillable="true" ma:displayName="Global User Groups (old)" ma:list="{4cb824b3-47dc-42be-a40e-7cc6c7eccaa2}" ma:internalName="globalUserGroups" ma:showField="Title" ma:web="540a4017-22d9-44e0-b6ab-03a3cfc711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lobalResourceTagsChoiceMulti" ma:index="12" nillable="true" ma:displayName="Global Resource Tags" ma:internalName="globalResourceTagsChoiceMulti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2-010. Acrobat"/>
                    <xsd:enumeration value="2-011. Affidavit"/>
                    <xsd:enumeration value="2-020. Application"/>
                    <xsd:enumeration value="2-030. Audio"/>
                    <xsd:enumeration value="2-040. Brochure"/>
                    <xsd:enumeration value="2-050. Checklist"/>
                    <xsd:enumeration value="2-060. E-Form"/>
                    <xsd:enumeration value="2-070. Evaluations"/>
                    <xsd:enumeration value="2-080. Excel"/>
                    <xsd:enumeration value="2-090. Fact Sheet"/>
                    <xsd:enumeration value="2-100. FAQ"/>
                    <xsd:enumeration value="2-110. Flowchart"/>
                    <xsd:enumeration value="2-120. Form"/>
                    <xsd:enumeration value="2-130. Handbook"/>
                    <xsd:enumeration value="2-140. Instructions"/>
                    <xsd:enumeration value="2-150. Interim"/>
                    <xsd:enumeration value="2-160. Leave Time"/>
                    <xsd:enumeration value="2-170. Legal"/>
                    <xsd:enumeration value="2-180. Letter"/>
                    <xsd:enumeration value="2-190. Log"/>
                    <xsd:enumeration value="2-200. Macro Enabled"/>
                    <xsd:enumeration value="2-210. Manuals"/>
                    <xsd:enumeration value="2-220. Memo"/>
                    <xsd:enumeration value="2-221. Notice"/>
                    <xsd:enumeration value="2-230. Org Chart"/>
                    <xsd:enumeration value="2-240. PDF"/>
                    <xsd:enumeration value="2-250. Policy"/>
                    <xsd:enumeration value="2-260. PowerPoint"/>
                    <xsd:enumeration value="2-270. Presentation"/>
                    <xsd:enumeration value="2-280. Print Only"/>
                    <xsd:enumeration value="2-290. Procedures"/>
                    <xsd:enumeration value="2-300. Purchase"/>
                    <xsd:enumeration value="2-310. Report"/>
                    <xsd:enumeration value="2-320. Spanish"/>
                    <xsd:enumeration value="2-330. Standards"/>
                    <xsd:enumeration value="2-340. Template"/>
                    <xsd:enumeration value="2-350. Timesheet"/>
                    <xsd:enumeration value="2-360. Tracking Sheet"/>
                    <xsd:enumeration value="2-370. Training"/>
                    <xsd:enumeration value="2-380. Video"/>
                    <xsd:enumeration value="2-390. Visio"/>
                    <xsd:enumeration value="2-400. Word"/>
                  </xsd:restriction>
                </xsd:simpleType>
              </xsd:element>
            </xsd:sequence>
          </xsd:extension>
        </xsd:complexContent>
      </xsd:complexType>
    </xsd:element>
    <xsd:element name="globalUserGroupsChoiceMulti" ma:index="13" nillable="true" ma:displayName="Global User Groups" ma:hidden="true" ma:internalName="globalUserGroupsChoiceMulti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3-010. Administrative"/>
                    <xsd:enumeration value="3-020. All Staff"/>
                    <xsd:enumeration value="3-030. Contractors"/>
                    <xsd:enumeration value="3-040. Evaluation Liaisons"/>
                    <xsd:enumeration value="3-050. Evaluators"/>
                    <xsd:enumeration value="3-060. Exiting Employees"/>
                    <xsd:enumeration value="3-070. Field Staff"/>
                    <xsd:enumeration value="3-080. Merit Staff"/>
                    <xsd:enumeration value="3-090. New Employee"/>
                    <xsd:enumeration value="3-100. Non-Mert Staff"/>
                    <xsd:enumeration value="3-110. Personnel Liaisons"/>
                    <xsd:enumeration value="3-120. QC Staff"/>
                    <xsd:enumeration value="3-130. Supervisors"/>
                    <xsd:enumeration value="3-140. Trainees"/>
                    <xsd:enumeration value="3-150. Trainers"/>
                    <xsd:enumeration value="3-160. Training Liaisons"/>
                  </xsd:restriction>
                </xsd:simple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548BBEDD-7B39-4788-8B59-8A9420CA88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128BF8-9915-4776-8224-AAC3604333FD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540a4017-22d9-44e0-b6ab-03a3cfc71131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DA2C936-7350-40CF-8398-D2E639D05B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40a4017-22d9-44e0-b6ab-03a3cfc7113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1290</TotalTime>
  <Words>744</Words>
  <Application>Microsoft Office PowerPoint</Application>
  <PresentationFormat>On-screen Show (4:3)</PresentationFormat>
  <Paragraphs>117</Paragraphs>
  <Slides>13</Slides>
  <Notes>5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Flow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Lessons Learned!!!</vt:lpstr>
      <vt:lpstr>Lessons Learned!!!</vt:lpstr>
      <vt:lpstr>PowerPoint Presentation</vt:lpstr>
      <vt:lpstr>Living Intentionally Fully Engaged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Brandon.Hurley@ky.gov</dc:creator>
  <cp:lastModifiedBy>Jamie L. Lee</cp:lastModifiedBy>
  <cp:revision>146</cp:revision>
  <dcterms:created xsi:type="dcterms:W3CDTF">2012-03-09T18:35:37Z</dcterms:created>
  <dcterms:modified xsi:type="dcterms:W3CDTF">2016-10-07T11:59:17Z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0x01010084AE785581BE4546A076E41FB77BFC33</vt:lpwstr>
  </property>
</Properties>
</file>