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59" r:id="rId5"/>
    <p:sldId id="260" r:id="rId6"/>
    <p:sldId id="271" r:id="rId7"/>
    <p:sldId id="261" r:id="rId8"/>
    <p:sldId id="272" r:id="rId9"/>
    <p:sldId id="262" r:id="rId10"/>
    <p:sldId id="263" r:id="rId11"/>
    <p:sldId id="264" r:id="rId12"/>
    <p:sldId id="278" r:id="rId13"/>
    <p:sldId id="279" r:id="rId14"/>
    <p:sldId id="277" r:id="rId15"/>
    <p:sldId id="265" r:id="rId16"/>
    <p:sldId id="267" r:id="rId17"/>
    <p:sldId id="273" r:id="rId18"/>
    <p:sldId id="266" r:id="rId19"/>
    <p:sldId id="268" r:id="rId20"/>
    <p:sldId id="274" r:id="rId21"/>
    <p:sldId id="269" r:id="rId22"/>
    <p:sldId id="270" r:id="rId23"/>
    <p:sldId id="275" r:id="rId24"/>
    <p:sldId id="276" r:id="rId25"/>
    <p:sldId id="280"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3" d="100"/>
          <a:sy n="73" d="100"/>
        </p:scale>
        <p:origin x="582" y="78"/>
      </p:cViewPr>
      <p:guideLst/>
    </p:cSldViewPr>
  </p:slideViewPr>
  <p:notesTextViewPr>
    <p:cViewPr>
      <p:scale>
        <a:sx n="1" d="1"/>
        <a:sy n="1" d="1"/>
      </p:scale>
      <p:origin x="0" y="0"/>
    </p:cViewPr>
  </p:notesTextViewPr>
  <p:notesViewPr>
    <p:cSldViewPr snapToGrid="0">
      <p:cViewPr varScale="1">
        <p:scale>
          <a:sx n="88" d="100"/>
          <a:sy n="88" d="100"/>
        </p:scale>
        <p:origin x="3822"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E13A6C-FF27-432F-AD76-5B527931FE05}" type="datetimeFigureOut">
              <a:rPr lang="en-US" smtClean="0"/>
              <a:t>10/6/2016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D61433-9BBA-4B09-9880-A2C1962C7F28}" type="slidenum">
              <a:rPr lang="en-US" smtClean="0"/>
              <a:t>‹#›</a:t>
            </a:fld>
            <a:endParaRPr lang="en-US"/>
          </a:p>
        </p:txBody>
      </p:sp>
    </p:spTree>
    <p:extLst>
      <p:ext uri="{BB962C8B-B14F-4D97-AF65-F5344CB8AC3E}">
        <p14:creationId xmlns:p14="http://schemas.microsoft.com/office/powerpoint/2010/main" val="7735907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D61433-9BBA-4B09-9880-A2C1962C7F28}" type="slidenum">
              <a:rPr lang="en-US" smtClean="0"/>
              <a:t>5</a:t>
            </a:fld>
            <a:endParaRPr lang="en-US"/>
          </a:p>
        </p:txBody>
      </p:sp>
    </p:spTree>
    <p:extLst>
      <p:ext uri="{BB962C8B-B14F-4D97-AF65-F5344CB8AC3E}">
        <p14:creationId xmlns:p14="http://schemas.microsoft.com/office/powerpoint/2010/main" val="3609999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 </a:t>
            </a:r>
            <a:endParaRPr lang="en-US" dirty="0"/>
          </a:p>
          <a:p>
            <a:r>
              <a:rPr lang="en-US" b="1" u="sng" dirty="0"/>
              <a:t>Coosa County- Family Festival 2016 Coosa’s Strength: Our Families</a:t>
            </a:r>
            <a:endParaRPr lang="en-US" dirty="0"/>
          </a:p>
          <a:p>
            <a:r>
              <a:rPr lang="en-US" dirty="0"/>
              <a:t>In conjunction with the Coosa County Children’s Policy Council, Coosa County Schools, and Coosa Pride, the Coalition help sponsored a family festival for the county.  The festival was held to give families an opportunity to network and receive services from area agencies and free health screenings.  In addition, Dr. Shannon Murphy, pediatrician from Birmingham, AL provided information on children and diabetes, drugs and other adolescents related health issues.  Approximately, 22 agencies participated as vendors and more than 148 individuals participated.  Coalition members were on hand disseminating diabetes related publications, including nutrition information.  Each participant was given a measuring cup to aid them with portion control. Below are photos from the family festival.</a:t>
            </a:r>
          </a:p>
          <a:p>
            <a:endParaRPr lang="en-US" dirty="0"/>
          </a:p>
        </p:txBody>
      </p:sp>
      <p:sp>
        <p:nvSpPr>
          <p:cNvPr id="4" name="Slide Number Placeholder 3"/>
          <p:cNvSpPr>
            <a:spLocks noGrp="1"/>
          </p:cNvSpPr>
          <p:nvPr>
            <p:ph type="sldNum" sz="quarter" idx="10"/>
          </p:nvPr>
        </p:nvSpPr>
        <p:spPr/>
        <p:txBody>
          <a:bodyPr/>
          <a:lstStyle/>
          <a:p>
            <a:fld id="{0AD61433-9BBA-4B09-9880-A2C1962C7F28}" type="slidenum">
              <a:rPr lang="en-US" smtClean="0"/>
              <a:t>9</a:t>
            </a:fld>
            <a:endParaRPr lang="en-US"/>
          </a:p>
        </p:txBody>
      </p:sp>
    </p:spTree>
    <p:extLst>
      <p:ext uri="{BB962C8B-B14F-4D97-AF65-F5344CB8AC3E}">
        <p14:creationId xmlns:p14="http://schemas.microsoft.com/office/powerpoint/2010/main" val="706164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Family Matters: Diabetes and You Conference was held May 14</a:t>
            </a:r>
            <a:r>
              <a:rPr lang="en-US" baseline="30000" dirty="0"/>
              <a:t>th</a:t>
            </a:r>
            <a:r>
              <a:rPr lang="en-US" dirty="0"/>
              <a:t> to increase awareness and promote the importance of family and health issues, especially diabetes education and cancer awareness.  The conference was open to all interested persons, with emphasis placed on faith-based organizations.  Several health related topics were addressed, by Guest Speakers: Dr. Clayton Yates of Tuskegee University and Deborah Griffin, R.N. with Alabama Department of Public Health.</a:t>
            </a:r>
          </a:p>
          <a:p>
            <a:endParaRPr lang="en-US" dirty="0"/>
          </a:p>
        </p:txBody>
      </p:sp>
      <p:sp>
        <p:nvSpPr>
          <p:cNvPr id="4" name="Slide Number Placeholder 3"/>
          <p:cNvSpPr>
            <a:spLocks noGrp="1"/>
          </p:cNvSpPr>
          <p:nvPr>
            <p:ph type="sldNum" sz="quarter" idx="10"/>
          </p:nvPr>
        </p:nvSpPr>
        <p:spPr/>
        <p:txBody>
          <a:bodyPr/>
          <a:lstStyle/>
          <a:p>
            <a:fld id="{0AD61433-9BBA-4B09-9880-A2C1962C7F28}" type="slidenum">
              <a:rPr lang="en-US" smtClean="0"/>
              <a:t>10</a:t>
            </a:fld>
            <a:endParaRPr lang="en-US"/>
          </a:p>
        </p:txBody>
      </p:sp>
    </p:spTree>
    <p:extLst>
      <p:ext uri="{BB962C8B-B14F-4D97-AF65-F5344CB8AC3E}">
        <p14:creationId xmlns:p14="http://schemas.microsoft.com/office/powerpoint/2010/main" val="3224956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Improvement of Food Environment- In addition to providing education, the coalition also wanted to let residents know about the access and availability of healthier foods that would enable rural communities in the county to improve and develop healthy sustainable foods needed to combat diabetes, obesity and other chronic diseases.</a:t>
            </a:r>
            <a:endParaRPr lang="en-US" dirty="0"/>
          </a:p>
        </p:txBody>
      </p:sp>
      <p:sp>
        <p:nvSpPr>
          <p:cNvPr id="4" name="Slide Number Placeholder 3"/>
          <p:cNvSpPr>
            <a:spLocks noGrp="1"/>
          </p:cNvSpPr>
          <p:nvPr>
            <p:ph type="sldNum" sz="quarter" idx="10"/>
          </p:nvPr>
        </p:nvSpPr>
        <p:spPr/>
        <p:txBody>
          <a:bodyPr/>
          <a:lstStyle/>
          <a:p>
            <a:fld id="{0AD61433-9BBA-4B09-9880-A2C1962C7F28}" type="slidenum">
              <a:rPr lang="en-US" smtClean="0"/>
              <a:t>15</a:t>
            </a:fld>
            <a:endParaRPr lang="en-US"/>
          </a:p>
        </p:txBody>
      </p:sp>
    </p:spTree>
    <p:extLst>
      <p:ext uri="{BB962C8B-B14F-4D97-AF65-F5344CB8AC3E}">
        <p14:creationId xmlns:p14="http://schemas.microsoft.com/office/powerpoint/2010/main" val="1166118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C089D20-CF5B-42DB-9818-6C889503D02C}" type="datetimeFigureOut">
              <a:rPr lang="en-US" smtClean="0"/>
              <a:t>10/6/2016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E729B-6725-457A-BC98-0F5B0E1B7F63}" type="slidenum">
              <a:rPr lang="en-US" smtClean="0"/>
              <a:t>‹#›</a:t>
            </a:fld>
            <a:endParaRPr lang="en-US"/>
          </a:p>
        </p:txBody>
      </p:sp>
    </p:spTree>
    <p:extLst>
      <p:ext uri="{BB962C8B-B14F-4D97-AF65-F5344CB8AC3E}">
        <p14:creationId xmlns:p14="http://schemas.microsoft.com/office/powerpoint/2010/main" val="305785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089D20-CF5B-42DB-9818-6C889503D02C}" type="datetimeFigureOut">
              <a:rPr lang="en-US" smtClean="0"/>
              <a:t>10/6/2016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E729B-6725-457A-BC98-0F5B0E1B7F63}" type="slidenum">
              <a:rPr lang="en-US" smtClean="0"/>
              <a:t>‹#›</a:t>
            </a:fld>
            <a:endParaRPr lang="en-US"/>
          </a:p>
        </p:txBody>
      </p:sp>
    </p:spTree>
    <p:extLst>
      <p:ext uri="{BB962C8B-B14F-4D97-AF65-F5344CB8AC3E}">
        <p14:creationId xmlns:p14="http://schemas.microsoft.com/office/powerpoint/2010/main" val="2483933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089D20-CF5B-42DB-9818-6C889503D02C}" type="datetimeFigureOut">
              <a:rPr lang="en-US" smtClean="0"/>
              <a:t>10/6/2016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E729B-6725-457A-BC98-0F5B0E1B7F63}" type="slidenum">
              <a:rPr lang="en-US" smtClean="0"/>
              <a:t>‹#›</a:t>
            </a:fld>
            <a:endParaRPr lang="en-US"/>
          </a:p>
        </p:txBody>
      </p:sp>
    </p:spTree>
    <p:extLst>
      <p:ext uri="{BB962C8B-B14F-4D97-AF65-F5344CB8AC3E}">
        <p14:creationId xmlns:p14="http://schemas.microsoft.com/office/powerpoint/2010/main" val="1936737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089D20-CF5B-42DB-9818-6C889503D02C}" type="datetimeFigureOut">
              <a:rPr lang="en-US" smtClean="0"/>
              <a:t>10/6/2016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E729B-6725-457A-BC98-0F5B0E1B7F63}" type="slidenum">
              <a:rPr lang="en-US" smtClean="0"/>
              <a:t>‹#›</a:t>
            </a:fld>
            <a:endParaRPr lang="en-US"/>
          </a:p>
        </p:txBody>
      </p:sp>
    </p:spTree>
    <p:extLst>
      <p:ext uri="{BB962C8B-B14F-4D97-AF65-F5344CB8AC3E}">
        <p14:creationId xmlns:p14="http://schemas.microsoft.com/office/powerpoint/2010/main" val="2216488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C089D20-CF5B-42DB-9818-6C889503D02C}" type="datetimeFigureOut">
              <a:rPr lang="en-US" smtClean="0"/>
              <a:t>10/6/2016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E729B-6725-457A-BC98-0F5B0E1B7F63}" type="slidenum">
              <a:rPr lang="en-US" smtClean="0"/>
              <a:t>‹#›</a:t>
            </a:fld>
            <a:endParaRPr lang="en-US"/>
          </a:p>
        </p:txBody>
      </p:sp>
    </p:spTree>
    <p:extLst>
      <p:ext uri="{BB962C8B-B14F-4D97-AF65-F5344CB8AC3E}">
        <p14:creationId xmlns:p14="http://schemas.microsoft.com/office/powerpoint/2010/main" val="29462275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C089D20-CF5B-42DB-9818-6C889503D02C}" type="datetimeFigureOut">
              <a:rPr lang="en-US" smtClean="0"/>
              <a:t>10/6/2016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9E729B-6725-457A-BC98-0F5B0E1B7F63}" type="slidenum">
              <a:rPr lang="en-US" smtClean="0"/>
              <a:t>‹#›</a:t>
            </a:fld>
            <a:endParaRPr lang="en-US"/>
          </a:p>
        </p:txBody>
      </p:sp>
    </p:spTree>
    <p:extLst>
      <p:ext uri="{BB962C8B-B14F-4D97-AF65-F5344CB8AC3E}">
        <p14:creationId xmlns:p14="http://schemas.microsoft.com/office/powerpoint/2010/main" val="3556822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C089D20-CF5B-42DB-9818-6C889503D02C}" type="datetimeFigureOut">
              <a:rPr lang="en-US" smtClean="0"/>
              <a:t>10/6/2016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9E729B-6725-457A-BC98-0F5B0E1B7F63}" type="slidenum">
              <a:rPr lang="en-US" smtClean="0"/>
              <a:t>‹#›</a:t>
            </a:fld>
            <a:endParaRPr lang="en-US"/>
          </a:p>
        </p:txBody>
      </p:sp>
    </p:spTree>
    <p:extLst>
      <p:ext uri="{BB962C8B-B14F-4D97-AF65-F5344CB8AC3E}">
        <p14:creationId xmlns:p14="http://schemas.microsoft.com/office/powerpoint/2010/main" val="3099766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C089D20-CF5B-42DB-9818-6C889503D02C}" type="datetimeFigureOut">
              <a:rPr lang="en-US" smtClean="0"/>
              <a:t>10/6/2016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9E729B-6725-457A-BC98-0F5B0E1B7F63}" type="slidenum">
              <a:rPr lang="en-US" smtClean="0"/>
              <a:t>‹#›</a:t>
            </a:fld>
            <a:endParaRPr lang="en-US"/>
          </a:p>
        </p:txBody>
      </p:sp>
    </p:spTree>
    <p:extLst>
      <p:ext uri="{BB962C8B-B14F-4D97-AF65-F5344CB8AC3E}">
        <p14:creationId xmlns:p14="http://schemas.microsoft.com/office/powerpoint/2010/main" val="83022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089D20-CF5B-42DB-9818-6C889503D02C}" type="datetimeFigureOut">
              <a:rPr lang="en-US" smtClean="0"/>
              <a:t>10/6/2016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9E729B-6725-457A-BC98-0F5B0E1B7F63}" type="slidenum">
              <a:rPr lang="en-US" smtClean="0"/>
              <a:t>‹#›</a:t>
            </a:fld>
            <a:endParaRPr lang="en-US"/>
          </a:p>
        </p:txBody>
      </p:sp>
    </p:spTree>
    <p:extLst>
      <p:ext uri="{BB962C8B-B14F-4D97-AF65-F5344CB8AC3E}">
        <p14:creationId xmlns:p14="http://schemas.microsoft.com/office/powerpoint/2010/main" val="27772364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C089D20-CF5B-42DB-9818-6C889503D02C}" type="datetimeFigureOut">
              <a:rPr lang="en-US" smtClean="0"/>
              <a:t>10/6/2016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9E729B-6725-457A-BC98-0F5B0E1B7F63}" type="slidenum">
              <a:rPr lang="en-US" smtClean="0"/>
              <a:t>‹#›</a:t>
            </a:fld>
            <a:endParaRPr lang="en-US"/>
          </a:p>
        </p:txBody>
      </p:sp>
    </p:spTree>
    <p:extLst>
      <p:ext uri="{BB962C8B-B14F-4D97-AF65-F5344CB8AC3E}">
        <p14:creationId xmlns:p14="http://schemas.microsoft.com/office/powerpoint/2010/main" val="230732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C089D20-CF5B-42DB-9818-6C889503D02C}" type="datetimeFigureOut">
              <a:rPr lang="en-US" smtClean="0"/>
              <a:t>10/6/2016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9E729B-6725-457A-BC98-0F5B0E1B7F63}" type="slidenum">
              <a:rPr lang="en-US" smtClean="0"/>
              <a:t>‹#›</a:t>
            </a:fld>
            <a:endParaRPr lang="en-US"/>
          </a:p>
        </p:txBody>
      </p:sp>
    </p:spTree>
    <p:extLst>
      <p:ext uri="{BB962C8B-B14F-4D97-AF65-F5344CB8AC3E}">
        <p14:creationId xmlns:p14="http://schemas.microsoft.com/office/powerpoint/2010/main" val="2502902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089D20-CF5B-42DB-9818-6C889503D02C}" type="datetimeFigureOut">
              <a:rPr lang="en-US" smtClean="0"/>
              <a:t>10/6/2016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9E729B-6725-457A-BC98-0F5B0E1B7F63}" type="slidenum">
              <a:rPr lang="en-US" smtClean="0"/>
              <a:t>‹#›</a:t>
            </a:fld>
            <a:endParaRPr lang="en-US"/>
          </a:p>
        </p:txBody>
      </p:sp>
    </p:spTree>
    <p:extLst>
      <p:ext uri="{BB962C8B-B14F-4D97-AF65-F5344CB8AC3E}">
        <p14:creationId xmlns:p14="http://schemas.microsoft.com/office/powerpoint/2010/main" val="31008941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7868" y="706582"/>
            <a:ext cx="9448801" cy="2668386"/>
          </a:xfrm>
        </p:spPr>
        <p:txBody>
          <a:bodyPr>
            <a:normAutofit/>
          </a:bodyPr>
          <a:lstStyle/>
          <a:p>
            <a:r>
              <a:rPr lang="en-US" sz="4400" b="1" dirty="0" smtClean="0"/>
              <a:t>Coosa County New Leaf Health Coalition</a:t>
            </a:r>
            <a:r>
              <a:rPr lang="en-US" sz="4800" b="1" dirty="0" smtClean="0"/>
              <a:t> </a:t>
            </a:r>
            <a:r>
              <a:rPr lang="en-US" sz="4400" b="1" i="1" dirty="0" smtClean="0"/>
              <a:t>Bringing and Educating</a:t>
            </a:r>
            <a:br>
              <a:rPr lang="en-US" sz="4400" b="1" i="1" dirty="0" smtClean="0"/>
            </a:br>
            <a:r>
              <a:rPr lang="en-US" sz="4400" b="1" i="1" dirty="0" smtClean="0"/>
              <a:t>Alabamians Together to Prevent Diabetes </a:t>
            </a:r>
            <a:r>
              <a:rPr lang="en-US" sz="4000" b="1" i="1" dirty="0" smtClean="0"/>
              <a:t>”BEAT-PD”</a:t>
            </a:r>
            <a:endParaRPr lang="en-US" sz="4000" b="1" i="1" dirty="0"/>
          </a:p>
        </p:txBody>
      </p:sp>
      <p:sp>
        <p:nvSpPr>
          <p:cNvPr id="3" name="Subtitle 2"/>
          <p:cNvSpPr>
            <a:spLocks noGrp="1"/>
          </p:cNvSpPr>
          <p:nvPr>
            <p:ph type="subTitle" idx="1"/>
          </p:nvPr>
        </p:nvSpPr>
        <p:spPr>
          <a:xfrm>
            <a:off x="1577026" y="4736060"/>
            <a:ext cx="8792095" cy="1043247"/>
          </a:xfrm>
        </p:spPr>
        <p:txBody>
          <a:bodyPr/>
          <a:lstStyle/>
          <a:p>
            <a:pPr>
              <a:lnSpc>
                <a:spcPct val="100000"/>
              </a:lnSpc>
            </a:pPr>
            <a:r>
              <a:rPr lang="en-US" dirty="0" smtClean="0"/>
              <a:t>Sharon A. Haynes</a:t>
            </a:r>
          </a:p>
          <a:p>
            <a:pPr>
              <a:lnSpc>
                <a:spcPct val="100000"/>
              </a:lnSpc>
            </a:pPr>
            <a:r>
              <a:rPr lang="en-US" dirty="0" smtClean="0"/>
              <a:t>Coosa County Extension Coordinator</a:t>
            </a:r>
          </a:p>
          <a:p>
            <a:endParaRPr lang="en-US" dirty="0"/>
          </a:p>
        </p:txBody>
      </p:sp>
      <p:pic>
        <p:nvPicPr>
          <p:cNvPr id="1026" name="Picture 1" descr="New Leaf Program.ALT Tex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5755" y="3549536"/>
            <a:ext cx="2054639" cy="85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42368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u="sng" dirty="0" smtClean="0"/>
              <a:t/>
            </a:r>
            <a:br>
              <a:rPr lang="en-US" b="1" u="sng" dirty="0" smtClean="0"/>
            </a:br>
            <a:r>
              <a:rPr lang="en-US" b="1" dirty="0" smtClean="0"/>
              <a:t>Family </a:t>
            </a:r>
            <a:r>
              <a:rPr lang="en-US" b="1" dirty="0"/>
              <a:t>Matters: Diabetes and You </a:t>
            </a:r>
            <a:r>
              <a:rPr lang="en-US" b="1" dirty="0" smtClean="0"/>
              <a:t>Conference</a:t>
            </a:r>
            <a:r>
              <a:rPr lang="en-US" dirty="0"/>
              <a:t/>
            </a:r>
            <a:br>
              <a:rPr lang="en-US" dirty="0"/>
            </a:br>
            <a:endParaRPr lang="en-US" dirty="0"/>
          </a:p>
        </p:txBody>
      </p:sp>
      <p:pic>
        <p:nvPicPr>
          <p:cNvPr id="4" name="Content Placeholder 3"/>
          <p:cNvPicPr>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10789" y="1945177"/>
            <a:ext cx="3931919" cy="3920045"/>
          </a:xfrm>
          <a:prstGeom prst="rect">
            <a:avLst/>
          </a:prstGeom>
        </p:spPr>
      </p:pic>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6096000" y="2303812"/>
            <a:ext cx="3646516" cy="3665913"/>
          </a:xfrm>
          <a:prstGeom prst="rect">
            <a:avLst/>
          </a:prstGeom>
        </p:spPr>
      </p:pic>
    </p:spTree>
    <p:extLst>
      <p:ext uri="{BB962C8B-B14F-4D97-AF65-F5344CB8AC3E}">
        <p14:creationId xmlns:p14="http://schemas.microsoft.com/office/powerpoint/2010/main" val="13893669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t>Community Health Fair</a:t>
            </a:r>
            <a:endParaRPr lang="en-US" sz="4000" b="1"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2324" y="1404851"/>
            <a:ext cx="3430386" cy="2572789"/>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7425" y="1404852"/>
            <a:ext cx="3430385" cy="257278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48052" y="4231310"/>
            <a:ext cx="3350029" cy="2512521"/>
          </a:xfrm>
          <a:prstGeom prst="rect">
            <a:avLst/>
          </a:prstGeom>
        </p:spPr>
      </p:pic>
    </p:spTree>
    <p:extLst>
      <p:ext uri="{BB962C8B-B14F-4D97-AF65-F5344CB8AC3E}">
        <p14:creationId xmlns:p14="http://schemas.microsoft.com/office/powerpoint/2010/main" val="26755351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Diabetes and Breast Cancer</a:t>
            </a:r>
            <a:endParaRPr lang="en-US" b="1"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3509" y="1958891"/>
            <a:ext cx="5492231" cy="4102222"/>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7107" y="1958891"/>
            <a:ext cx="5492231" cy="4102222"/>
          </a:xfrm>
          <a:prstGeom prst="rect">
            <a:avLst/>
          </a:prstGeom>
        </p:spPr>
      </p:pic>
    </p:spTree>
    <p:extLst>
      <p:ext uri="{BB962C8B-B14F-4D97-AF65-F5344CB8AC3E}">
        <p14:creationId xmlns:p14="http://schemas.microsoft.com/office/powerpoint/2010/main" val="2641927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77805" y="1452588"/>
            <a:ext cx="6858001" cy="5143501"/>
          </a:xfrm>
          <a:prstGeom prst="rect">
            <a:avLst/>
          </a:prstGeom>
        </p:spPr>
      </p:pic>
      <p:sp>
        <p:nvSpPr>
          <p:cNvPr id="3" name="Title 2"/>
          <p:cNvSpPr>
            <a:spLocks noGrp="1"/>
          </p:cNvSpPr>
          <p:nvPr>
            <p:ph type="title"/>
          </p:nvPr>
        </p:nvSpPr>
        <p:spPr>
          <a:xfrm>
            <a:off x="788561" y="299811"/>
            <a:ext cx="10236490" cy="1152777"/>
          </a:xfrm>
        </p:spPr>
        <p:txBody>
          <a:bodyPr/>
          <a:lstStyle/>
          <a:p>
            <a:pPr algn="ctr"/>
            <a:r>
              <a:rPr lang="en-US" b="1" dirty="0" smtClean="0"/>
              <a:t>Diabetes and Breast Cancer</a:t>
            </a:r>
            <a:endParaRPr lang="en-US" b="1" dirty="0"/>
          </a:p>
        </p:txBody>
      </p:sp>
    </p:spTree>
    <p:extLst>
      <p:ext uri="{BB962C8B-B14F-4D97-AF65-F5344CB8AC3E}">
        <p14:creationId xmlns:p14="http://schemas.microsoft.com/office/powerpoint/2010/main" val="259674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 Taking it </a:t>
            </a:r>
            <a:r>
              <a:rPr lang="en-US" b="1" dirty="0"/>
              <a:t>t</a:t>
            </a:r>
            <a:r>
              <a:rPr lang="en-US" b="1" dirty="0" smtClean="0"/>
              <a:t>o The People Southern Style</a:t>
            </a:r>
            <a:r>
              <a:rPr lang="en-US" dirty="0" smtClean="0"/>
              <a:t/>
            </a:r>
            <a:br>
              <a:rPr lang="en-US" dirty="0" smtClean="0"/>
            </a:br>
            <a:r>
              <a:rPr lang="en-US" b="1" i="1" dirty="0" smtClean="0"/>
              <a:t>AU- TIPSS</a:t>
            </a: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2721" y="2048691"/>
            <a:ext cx="6535782" cy="4639491"/>
          </a:xfrm>
          <a:prstGeom prst="rect">
            <a:avLst/>
          </a:prstGeom>
        </p:spPr>
      </p:pic>
    </p:spTree>
    <p:extLst>
      <p:ext uri="{BB962C8B-B14F-4D97-AF65-F5344CB8AC3E}">
        <p14:creationId xmlns:p14="http://schemas.microsoft.com/office/powerpoint/2010/main" val="1175662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Improvement of Food Environment</a:t>
            </a:r>
            <a:endParaRPr lang="en-US" b="1"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71929" y="2592521"/>
            <a:ext cx="4668454" cy="320861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02183" y="1862603"/>
            <a:ext cx="3226877" cy="4668452"/>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7266032" y="2443287"/>
            <a:ext cx="4679989" cy="3495547"/>
          </a:xfrm>
          <a:prstGeom prst="rect">
            <a:avLst/>
          </a:prstGeom>
        </p:spPr>
      </p:pic>
    </p:spTree>
    <p:extLst>
      <p:ext uri="{BB962C8B-B14F-4D97-AF65-F5344CB8AC3E}">
        <p14:creationId xmlns:p14="http://schemas.microsoft.com/office/powerpoint/2010/main" val="40578142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Market Day</a:t>
            </a:r>
            <a:endParaRPr lang="en-US" b="1"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2037805"/>
            <a:ext cx="10317480" cy="4127863"/>
          </a:xfrm>
        </p:spPr>
      </p:pic>
    </p:spTree>
    <p:extLst>
      <p:ext uri="{BB962C8B-B14F-4D97-AF65-F5344CB8AC3E}">
        <p14:creationId xmlns:p14="http://schemas.microsoft.com/office/powerpoint/2010/main" val="27685618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838200" y="365125"/>
            <a:ext cx="3550920" cy="73215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smtClean="0"/>
              <a:t>Market Day</a:t>
            </a:r>
            <a:endParaRPr lang="en-US" b="1" dirty="0"/>
          </a:p>
        </p:txBody>
      </p:sp>
      <p:pic>
        <p:nvPicPr>
          <p:cNvPr id="5"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0635" y="1474981"/>
            <a:ext cx="4855859" cy="470333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9984" y="1474981"/>
            <a:ext cx="4703816" cy="4811191"/>
          </a:xfrm>
          <a:prstGeom prst="rect">
            <a:avLst/>
          </a:prstGeom>
        </p:spPr>
      </p:pic>
    </p:spTree>
    <p:extLst>
      <p:ext uri="{BB962C8B-B14F-4D97-AF65-F5344CB8AC3E}">
        <p14:creationId xmlns:p14="http://schemas.microsoft.com/office/powerpoint/2010/main" val="8047885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Market Day</a:t>
            </a:r>
            <a:endParaRPr lang="en-US" b="1"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1919716"/>
            <a:ext cx="4119154" cy="418063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1919716"/>
            <a:ext cx="4119748" cy="4180637"/>
          </a:xfrm>
          <a:prstGeom prst="rect">
            <a:avLst/>
          </a:prstGeom>
        </p:spPr>
      </p:pic>
    </p:spTree>
    <p:extLst>
      <p:ext uri="{BB962C8B-B14F-4D97-AF65-F5344CB8AC3E}">
        <p14:creationId xmlns:p14="http://schemas.microsoft.com/office/powerpoint/2010/main" val="6667340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“WAY” Tour</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29761" y="1824414"/>
            <a:ext cx="4160696" cy="4210626"/>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5999" y="1690688"/>
            <a:ext cx="5095783" cy="4135346"/>
          </a:xfrm>
          <a:prstGeom prst="rect">
            <a:avLst/>
          </a:prstGeom>
        </p:spPr>
      </p:pic>
    </p:spTree>
    <p:extLst>
      <p:ext uri="{BB962C8B-B14F-4D97-AF65-F5344CB8AC3E}">
        <p14:creationId xmlns:p14="http://schemas.microsoft.com/office/powerpoint/2010/main" val="34549505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40626" y="4832321"/>
            <a:ext cx="9144000" cy="1655762"/>
          </a:xfrm>
        </p:spPr>
        <p:txBody>
          <a:bodyPr>
            <a:normAutofit fontScale="92500"/>
          </a:bodyPr>
          <a:lstStyle/>
          <a:p>
            <a:r>
              <a:rPr lang="en-US" b="1" dirty="0" smtClean="0"/>
              <a:t>Coosa County New Leaf Health Coalition Members</a:t>
            </a:r>
          </a:p>
          <a:p>
            <a:r>
              <a:rPr lang="en-US" sz="2200" dirty="0" smtClean="0"/>
              <a:t>Left to Right:  Belinda Catchings- AL Dept. of Public Health, Debra Ward- AL Cooperative Extension System, Cornelia Tuck- Faith-Based Organization, Judy Marbury-Faith-Based Organization and Sharon Haynes- AL Cooperative Extension System. Not pictured: Michelle Hunter- Rockford Senior Center Representative</a:t>
            </a:r>
            <a:endParaRPr lang="en-US" sz="22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9464" y="485027"/>
            <a:ext cx="5527460" cy="4128535"/>
          </a:xfrm>
          <a:prstGeom prst="rect">
            <a:avLst/>
          </a:prstGeom>
        </p:spPr>
      </p:pic>
    </p:spTree>
    <p:extLst>
      <p:ext uri="{BB962C8B-B14F-4D97-AF65-F5344CB8AC3E}">
        <p14:creationId xmlns:p14="http://schemas.microsoft.com/office/powerpoint/2010/main" val="6379736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“WAY” Tour</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4127" y="1690688"/>
            <a:ext cx="5233284" cy="432514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1846" y="1356144"/>
            <a:ext cx="6212920" cy="4659691"/>
          </a:xfrm>
          <a:prstGeom prst="rect">
            <a:avLst/>
          </a:prstGeom>
        </p:spPr>
      </p:pic>
    </p:spTree>
    <p:extLst>
      <p:ext uri="{BB962C8B-B14F-4D97-AF65-F5344CB8AC3E}">
        <p14:creationId xmlns:p14="http://schemas.microsoft.com/office/powerpoint/2010/main" val="34013916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t>The “WAY” Tour</a:t>
            </a:r>
            <a:br>
              <a:rPr lang="en-US" sz="4000" b="1" dirty="0" smtClean="0"/>
            </a:br>
            <a:r>
              <a:rPr lang="en-US" sz="4000" b="1" dirty="0" smtClean="0"/>
              <a:t>Eagle Roost Herb Farm</a:t>
            </a:r>
            <a:endParaRPr lang="en-US" sz="4000" b="1"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2050167"/>
            <a:ext cx="4517571" cy="4276634"/>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35133" y="2050167"/>
            <a:ext cx="4345336" cy="4402884"/>
          </a:xfrm>
          <a:prstGeom prst="rect">
            <a:avLst/>
          </a:prstGeom>
        </p:spPr>
      </p:pic>
    </p:spTree>
    <p:extLst>
      <p:ext uri="{BB962C8B-B14F-4D97-AF65-F5344CB8AC3E}">
        <p14:creationId xmlns:p14="http://schemas.microsoft.com/office/powerpoint/2010/main" val="26592196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Increase Physical Activity</a:t>
            </a:r>
            <a:endParaRPr lang="en-US" b="1"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1426" y="1459475"/>
            <a:ext cx="4642539" cy="420980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4122" y="1690688"/>
            <a:ext cx="4577715" cy="4577715"/>
          </a:xfrm>
          <a:prstGeom prst="rect">
            <a:avLst/>
          </a:prstGeom>
        </p:spPr>
      </p:pic>
    </p:spTree>
    <p:extLst>
      <p:ext uri="{BB962C8B-B14F-4D97-AF65-F5344CB8AC3E}">
        <p14:creationId xmlns:p14="http://schemas.microsoft.com/office/powerpoint/2010/main" val="7166646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2" y="1315517"/>
            <a:ext cx="3877738" cy="3838826"/>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5749" y="1162551"/>
            <a:ext cx="3388481" cy="4536644"/>
          </a:xfrm>
          <a:prstGeom prst="rect">
            <a:avLst/>
          </a:prstGeom>
        </p:spPr>
      </p:pic>
    </p:spTree>
    <p:extLst>
      <p:ext uri="{BB962C8B-B14F-4D97-AF65-F5344CB8AC3E}">
        <p14:creationId xmlns:p14="http://schemas.microsoft.com/office/powerpoint/2010/main" val="20809388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2398" y="1093361"/>
            <a:ext cx="6925056" cy="5193792"/>
          </a:xfrm>
          <a:prstGeom prst="rect">
            <a:avLst/>
          </a:prstGeom>
        </p:spPr>
      </p:pic>
    </p:spTree>
    <p:extLst>
      <p:ext uri="{BB962C8B-B14F-4D97-AF65-F5344CB8AC3E}">
        <p14:creationId xmlns:p14="http://schemas.microsoft.com/office/powerpoint/2010/main" val="31441000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Partners and Sponsors</a:t>
            </a:r>
            <a:endParaRPr lang="en-US" b="1" dirty="0"/>
          </a:p>
        </p:txBody>
      </p:sp>
      <p:sp>
        <p:nvSpPr>
          <p:cNvPr id="3" name="Content Placeholder 2"/>
          <p:cNvSpPr>
            <a:spLocks noGrp="1"/>
          </p:cNvSpPr>
          <p:nvPr>
            <p:ph idx="1"/>
          </p:nvPr>
        </p:nvSpPr>
        <p:spPr>
          <a:xfrm>
            <a:off x="838200" y="1690688"/>
            <a:ext cx="10515600" cy="4351338"/>
          </a:xfrm>
        </p:spPr>
        <p:txBody>
          <a:bodyPr/>
          <a:lstStyle/>
          <a:p>
            <a:r>
              <a:rPr lang="en-US" dirty="0" smtClean="0"/>
              <a:t>Alabama Cooperative Extension System-Auburn University</a:t>
            </a:r>
          </a:p>
          <a:p>
            <a:r>
              <a:rPr lang="en-US" dirty="0" smtClean="0"/>
              <a:t>Auburn University School of Nursing</a:t>
            </a:r>
          </a:p>
          <a:p>
            <a:r>
              <a:rPr lang="en-US" dirty="0" smtClean="0"/>
              <a:t>Auburn University Office of Outreach Education</a:t>
            </a:r>
          </a:p>
          <a:p>
            <a:r>
              <a:rPr lang="en-US" dirty="0" smtClean="0"/>
              <a:t>Town of Rockford and Other County Government Entities</a:t>
            </a:r>
          </a:p>
          <a:p>
            <a:r>
              <a:rPr lang="en-US" dirty="0" smtClean="0"/>
              <a:t>Faith-Based Churches</a:t>
            </a:r>
          </a:p>
          <a:p>
            <a:r>
              <a:rPr lang="en-US" dirty="0" smtClean="0"/>
              <a:t>AL Department of Public Health</a:t>
            </a:r>
          </a:p>
          <a:p>
            <a:r>
              <a:rPr lang="en-US" dirty="0" smtClean="0"/>
              <a:t>Coosa County ALProHealth Coalition</a:t>
            </a:r>
          </a:p>
          <a:p>
            <a:r>
              <a:rPr lang="en-US" dirty="0" smtClean="0"/>
              <a:t>Coosa Valley Medical Center and Russell Medical Center</a:t>
            </a:r>
          </a:p>
          <a:p>
            <a:endParaRPr lang="en-US" dirty="0"/>
          </a:p>
        </p:txBody>
      </p:sp>
    </p:spTree>
    <p:extLst>
      <p:ext uri="{BB962C8B-B14F-4D97-AF65-F5344CB8AC3E}">
        <p14:creationId xmlns:p14="http://schemas.microsoft.com/office/powerpoint/2010/main" val="1857586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County Profile</a:t>
            </a:r>
            <a:endParaRPr lang="en-US" b="1" dirty="0">
              <a:solidFill>
                <a:srgbClr val="FF0000"/>
              </a:solidFill>
            </a:endParaRPr>
          </a:p>
        </p:txBody>
      </p:sp>
      <p:sp>
        <p:nvSpPr>
          <p:cNvPr id="3" name="Content Placeholder 2"/>
          <p:cNvSpPr>
            <a:spLocks noGrp="1"/>
          </p:cNvSpPr>
          <p:nvPr>
            <p:ph sz="half" idx="1"/>
          </p:nvPr>
        </p:nvSpPr>
        <p:spPr>
          <a:xfrm>
            <a:off x="838200" y="1825625"/>
            <a:ext cx="5181600" cy="4558550"/>
          </a:xfrm>
        </p:spPr>
        <p:txBody>
          <a:bodyPr>
            <a:normAutofit fontScale="92500" lnSpcReduction="10000"/>
          </a:bodyPr>
          <a:lstStyle/>
          <a:p>
            <a:r>
              <a:rPr lang="en-US" dirty="0" smtClean="0"/>
              <a:t>Population: Approx. 10,816</a:t>
            </a:r>
          </a:p>
          <a:p>
            <a:pPr>
              <a:buFontTx/>
              <a:buChar char="-"/>
            </a:pPr>
            <a:r>
              <a:rPr lang="en-US" dirty="0" smtClean="0"/>
              <a:t>Mostly 55 years of age and older</a:t>
            </a:r>
          </a:p>
          <a:p>
            <a:r>
              <a:rPr lang="en-US" dirty="0" smtClean="0"/>
              <a:t>Unemployment: 5.7%</a:t>
            </a:r>
          </a:p>
          <a:p>
            <a:r>
              <a:rPr lang="en-US" dirty="0" smtClean="0"/>
              <a:t>No major industry, school and local government major employers</a:t>
            </a:r>
          </a:p>
          <a:p>
            <a:r>
              <a:rPr lang="en-US" dirty="0" smtClean="0"/>
              <a:t>One School System in the entire county approx. 2,017 students</a:t>
            </a:r>
          </a:p>
          <a:p>
            <a:r>
              <a:rPr lang="en-US" dirty="0" smtClean="0"/>
              <a:t>No Grocery Stores in County Seat, nearest grocery store is 21 miles one way.</a:t>
            </a:r>
          </a:p>
        </p:txBody>
      </p:sp>
      <p:sp>
        <p:nvSpPr>
          <p:cNvPr id="4" name="Content Placeholder 3"/>
          <p:cNvSpPr>
            <a:spLocks noGrp="1"/>
          </p:cNvSpPr>
          <p:nvPr>
            <p:ph sz="half" idx="2"/>
          </p:nvPr>
        </p:nvSpPr>
        <p:spPr/>
        <p:txBody>
          <a:bodyPr>
            <a:normAutofit fontScale="92500" lnSpcReduction="10000"/>
          </a:bodyPr>
          <a:lstStyle/>
          <a:p>
            <a:r>
              <a:rPr lang="en-US" dirty="0" smtClean="0"/>
              <a:t>Only 1 dentist in the entire county</a:t>
            </a:r>
          </a:p>
          <a:p>
            <a:r>
              <a:rPr lang="en-US" dirty="0" smtClean="0"/>
              <a:t>2 Clinics in the entire county (only Nurse Practitioners) </a:t>
            </a:r>
          </a:p>
          <a:p>
            <a:r>
              <a:rPr lang="en-US" dirty="0" smtClean="0"/>
              <a:t>No Restaurants in County Seat, nearest 10 miles</a:t>
            </a:r>
          </a:p>
          <a:p>
            <a:r>
              <a:rPr lang="en-US" dirty="0" smtClean="0"/>
              <a:t>Consumer Shopping: Dollar General (3) stores</a:t>
            </a:r>
          </a:p>
          <a:p>
            <a:r>
              <a:rPr lang="en-US" dirty="0" smtClean="0"/>
              <a:t>Two (2) Food Pantries</a:t>
            </a:r>
          </a:p>
          <a:p>
            <a:r>
              <a:rPr lang="en-US" dirty="0" smtClean="0"/>
              <a:t>Two (2) City Parks </a:t>
            </a:r>
          </a:p>
          <a:p>
            <a:r>
              <a:rPr lang="en-US" dirty="0" smtClean="0"/>
              <a:t>Over 64 Faith-Based Churches </a:t>
            </a:r>
          </a:p>
          <a:p>
            <a:pPr marL="0" indent="0">
              <a:buNone/>
            </a:pPr>
            <a:endParaRPr lang="en-US" dirty="0"/>
          </a:p>
        </p:txBody>
      </p:sp>
    </p:spTree>
    <p:extLst>
      <p:ext uri="{BB962C8B-B14F-4D97-AF65-F5344CB8AC3E}">
        <p14:creationId xmlns:p14="http://schemas.microsoft.com/office/powerpoint/2010/main" val="13652581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1023100"/>
          </a:xfrm>
        </p:spPr>
        <p:txBody>
          <a:bodyPr>
            <a:normAutofit/>
          </a:bodyPr>
          <a:lstStyle/>
          <a:p>
            <a:pPr algn="ctr"/>
            <a:r>
              <a:rPr lang="en-US" b="1" dirty="0" smtClean="0"/>
              <a:t>Program Strategies</a:t>
            </a:r>
            <a:endParaRPr lang="en-US" b="1" dirty="0"/>
          </a:p>
        </p:txBody>
      </p:sp>
      <p:sp>
        <p:nvSpPr>
          <p:cNvPr id="5" name="Content Placeholder 4"/>
          <p:cNvSpPr>
            <a:spLocks noGrp="1"/>
          </p:cNvSpPr>
          <p:nvPr>
            <p:ph idx="1"/>
          </p:nvPr>
        </p:nvSpPr>
        <p:spPr>
          <a:xfrm>
            <a:off x="838200" y="1476491"/>
            <a:ext cx="10515600" cy="4351338"/>
          </a:xfrm>
        </p:spPr>
        <p:txBody>
          <a:bodyPr>
            <a:normAutofit/>
          </a:bodyPr>
          <a:lstStyle/>
          <a:p>
            <a:r>
              <a:rPr lang="en-US" sz="3900" b="1" dirty="0" smtClean="0"/>
              <a:t>Improve Community Setting/Outreach Education</a:t>
            </a:r>
          </a:p>
          <a:p>
            <a:pPr marL="0" indent="0">
              <a:buNone/>
            </a:pPr>
            <a:r>
              <a:rPr lang="en-US" dirty="0"/>
              <a:t>-</a:t>
            </a:r>
            <a:r>
              <a:rPr lang="en-US" dirty="0" smtClean="0"/>
              <a:t> Community Health Fair, Family Festival, Diabetes Empowerment Education Program (DEEP) and Diabetes and You Conference</a:t>
            </a:r>
          </a:p>
          <a:p>
            <a:r>
              <a:rPr lang="en-US" sz="3900" b="1" dirty="0" smtClean="0"/>
              <a:t>Improvement of Food Environment</a:t>
            </a:r>
          </a:p>
          <a:p>
            <a:pPr>
              <a:buFontTx/>
              <a:buChar char="-"/>
            </a:pPr>
            <a:r>
              <a:rPr lang="en-US" dirty="0" smtClean="0"/>
              <a:t>Market Day and Expansion of Two Localized Food Pantries</a:t>
            </a:r>
          </a:p>
          <a:p>
            <a:r>
              <a:rPr lang="en-US" sz="3900" b="1" dirty="0" smtClean="0"/>
              <a:t>Increase Opportunities for Physical Activity</a:t>
            </a:r>
          </a:p>
          <a:p>
            <a:pPr>
              <a:buFontTx/>
              <a:buChar char="-"/>
            </a:pPr>
            <a:r>
              <a:rPr lang="en-US" dirty="0" smtClean="0"/>
              <a:t>Scale Back Alabama Program, Revitalization of City Park and Hiking Trails</a:t>
            </a:r>
            <a:endParaRPr lang="en-US" dirty="0"/>
          </a:p>
        </p:txBody>
      </p:sp>
    </p:spTree>
    <p:extLst>
      <p:ext uri="{BB962C8B-B14F-4D97-AF65-F5344CB8AC3E}">
        <p14:creationId xmlns:p14="http://schemas.microsoft.com/office/powerpoint/2010/main" val="34927276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3262" y="597882"/>
            <a:ext cx="9901844" cy="532650"/>
          </a:xfrm>
        </p:spPr>
        <p:txBody>
          <a:bodyPr>
            <a:noAutofit/>
          </a:bodyPr>
          <a:lstStyle/>
          <a:p>
            <a:r>
              <a:rPr lang="en-US" sz="3600" b="1" dirty="0" smtClean="0"/>
              <a:t>Community Setting</a:t>
            </a:r>
            <a:endParaRPr lang="en-US" sz="3600" b="1" dirty="0"/>
          </a:p>
        </p:txBody>
      </p:sp>
      <p:sp>
        <p:nvSpPr>
          <p:cNvPr id="5" name="Content Placeholder 4"/>
          <p:cNvSpPr>
            <a:spLocks noGrp="1"/>
          </p:cNvSpPr>
          <p:nvPr>
            <p:ph idx="1"/>
          </p:nvPr>
        </p:nvSpPr>
        <p:spPr>
          <a:xfrm>
            <a:off x="738447" y="1235421"/>
            <a:ext cx="10515600" cy="5423074"/>
          </a:xfrm>
        </p:spPr>
        <p:txBody>
          <a:bodyPr>
            <a:normAutofit fontScale="92500" lnSpcReduction="20000"/>
          </a:bodyPr>
          <a:lstStyle/>
          <a:p>
            <a:pPr marL="0" indent="0">
              <a:buNone/>
            </a:pPr>
            <a:r>
              <a:rPr lang="en-US" b="1" u="sng" dirty="0" smtClean="0"/>
              <a:t>Diabetes </a:t>
            </a:r>
            <a:r>
              <a:rPr lang="en-US" b="1" u="sng" dirty="0"/>
              <a:t>Empowerment Education Program (DEEP)</a:t>
            </a:r>
            <a:endParaRPr lang="en-US" dirty="0"/>
          </a:p>
          <a:p>
            <a:pPr marL="0" indent="0">
              <a:buNone/>
            </a:pPr>
            <a:r>
              <a:rPr lang="en-US" dirty="0"/>
              <a:t>Coosa County New Leaf Health Coalition completed its’ six weeks Diabetes Empowerment Education Program-DEEP at the Coosa County Community Life Center. </a:t>
            </a:r>
            <a:r>
              <a:rPr lang="en-US" dirty="0" smtClean="0"/>
              <a:t> DEEP- </a:t>
            </a:r>
            <a:r>
              <a:rPr lang="en-US" dirty="0"/>
              <a:t>diabetes self-management education classes were taught by certified </a:t>
            </a:r>
            <a:r>
              <a:rPr lang="en-US" dirty="0" smtClean="0"/>
              <a:t>instructors.  </a:t>
            </a:r>
            <a:r>
              <a:rPr lang="en-US" dirty="0"/>
              <a:t>The following modules were taught: </a:t>
            </a:r>
            <a:endParaRPr lang="en-US" dirty="0" smtClean="0"/>
          </a:p>
          <a:p>
            <a:pPr>
              <a:buFont typeface="Wingdings" panose="05000000000000000000" pitchFamily="2" charset="2"/>
              <a:buChar char="Ø"/>
            </a:pPr>
            <a:r>
              <a:rPr lang="en-US" dirty="0" smtClean="0"/>
              <a:t>Understanding </a:t>
            </a:r>
            <a:r>
              <a:rPr lang="en-US" dirty="0"/>
              <a:t>the human body and diabetes, </a:t>
            </a:r>
            <a:endParaRPr lang="en-US" dirty="0" smtClean="0"/>
          </a:p>
          <a:p>
            <a:pPr>
              <a:buFont typeface="Wingdings" panose="05000000000000000000" pitchFamily="2" charset="2"/>
              <a:buChar char="Ø"/>
            </a:pPr>
            <a:r>
              <a:rPr lang="en-US" dirty="0" smtClean="0"/>
              <a:t>Monitoring </a:t>
            </a:r>
            <a:r>
              <a:rPr lang="en-US" dirty="0"/>
              <a:t>your body, </a:t>
            </a:r>
            <a:endParaRPr lang="en-US" dirty="0" smtClean="0"/>
          </a:p>
          <a:p>
            <a:pPr>
              <a:buFont typeface="Wingdings" panose="05000000000000000000" pitchFamily="2" charset="2"/>
              <a:buChar char="Ø"/>
            </a:pPr>
            <a:r>
              <a:rPr lang="en-US" dirty="0" smtClean="0"/>
              <a:t>Get </a:t>
            </a:r>
            <a:r>
              <a:rPr lang="en-US" dirty="0"/>
              <a:t>up and move: diabetes and </a:t>
            </a:r>
            <a:r>
              <a:rPr lang="en-US" dirty="0" smtClean="0"/>
              <a:t>exercise</a:t>
            </a:r>
          </a:p>
          <a:p>
            <a:pPr>
              <a:buFont typeface="Wingdings" panose="05000000000000000000" pitchFamily="2" charset="2"/>
              <a:buChar char="Ø"/>
            </a:pPr>
            <a:r>
              <a:rPr lang="en-US" dirty="0"/>
              <a:t>N</a:t>
            </a:r>
            <a:r>
              <a:rPr lang="en-US" dirty="0" smtClean="0"/>
              <a:t>utrition </a:t>
            </a:r>
          </a:p>
          <a:p>
            <a:pPr>
              <a:buFont typeface="Wingdings" panose="05000000000000000000" pitchFamily="2" charset="2"/>
              <a:buChar char="Ø"/>
            </a:pPr>
            <a:r>
              <a:rPr lang="en-US" dirty="0" smtClean="0"/>
              <a:t>Preventing </a:t>
            </a:r>
            <a:r>
              <a:rPr lang="en-US" dirty="0"/>
              <a:t>diabetes complications </a:t>
            </a:r>
            <a:endParaRPr lang="en-US" dirty="0" smtClean="0"/>
          </a:p>
          <a:p>
            <a:pPr>
              <a:buFont typeface="Wingdings" panose="05000000000000000000" pitchFamily="2" charset="2"/>
              <a:buChar char="Ø"/>
            </a:pPr>
            <a:r>
              <a:rPr lang="en-US" dirty="0" smtClean="0"/>
              <a:t>Coping </a:t>
            </a:r>
            <a:r>
              <a:rPr lang="en-US" dirty="0"/>
              <a:t>with diabetes. </a:t>
            </a:r>
            <a:r>
              <a:rPr lang="en-US" dirty="0" smtClean="0"/>
              <a:t> </a:t>
            </a:r>
          </a:p>
          <a:p>
            <a:pPr marL="0" indent="0">
              <a:buNone/>
            </a:pPr>
            <a:endParaRPr lang="en-US" sz="1300" dirty="0"/>
          </a:p>
          <a:p>
            <a:pPr marL="0" indent="0">
              <a:buNone/>
            </a:pPr>
            <a:r>
              <a:rPr lang="en-US" dirty="0" smtClean="0"/>
              <a:t>Classes </a:t>
            </a:r>
            <a:r>
              <a:rPr lang="en-US" dirty="0"/>
              <a:t>were conducted for 60 to 80 minutes each session. A total of 12 participants started the class, with 9 completing the entire six weeks.  Program completion was April 14</a:t>
            </a:r>
            <a:r>
              <a:rPr lang="en-US" baseline="30000" dirty="0"/>
              <a:t>th</a:t>
            </a:r>
            <a:r>
              <a:rPr lang="en-US" dirty="0"/>
              <a:t>.     </a:t>
            </a:r>
          </a:p>
          <a:p>
            <a:endParaRPr lang="en-US" dirty="0"/>
          </a:p>
        </p:txBody>
      </p:sp>
    </p:spTree>
    <p:extLst>
      <p:ext uri="{BB962C8B-B14F-4D97-AF65-F5344CB8AC3E}">
        <p14:creationId xmlns:p14="http://schemas.microsoft.com/office/powerpoint/2010/main" val="32282983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4850" y="406517"/>
            <a:ext cx="8614361" cy="6434185"/>
          </a:xfrm>
          <a:prstGeom prst="rect">
            <a:avLst/>
          </a:prstGeom>
        </p:spPr>
      </p:pic>
    </p:spTree>
    <p:extLst>
      <p:ext uri="{BB962C8B-B14F-4D97-AF65-F5344CB8AC3E}">
        <p14:creationId xmlns:p14="http://schemas.microsoft.com/office/powerpoint/2010/main" val="20443302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82389" y="553914"/>
            <a:ext cx="6217919" cy="585095"/>
          </a:xfrm>
        </p:spPr>
        <p:txBody>
          <a:bodyPr>
            <a:normAutofit fontScale="90000"/>
          </a:bodyPr>
          <a:lstStyle/>
          <a:p>
            <a:pPr algn="ctr"/>
            <a:r>
              <a:rPr lang="en-US" sz="3600" b="1" dirty="0" smtClean="0"/>
              <a:t>DEEP Graduating Class 1</a:t>
            </a:r>
            <a:endParaRPr lang="en-US" sz="3600" b="1" dirty="0"/>
          </a:p>
        </p:txBody>
      </p:sp>
      <p:pic>
        <p:nvPicPr>
          <p:cNvPr id="5" name="Content Placeholder 4"/>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7569" y="1672045"/>
            <a:ext cx="7645334" cy="4924697"/>
          </a:xfrm>
          <a:prstGeom prst="rect">
            <a:avLst/>
          </a:prstGeom>
        </p:spPr>
      </p:pic>
    </p:spTree>
    <p:extLst>
      <p:ext uri="{BB962C8B-B14F-4D97-AF65-F5344CB8AC3E}">
        <p14:creationId xmlns:p14="http://schemas.microsoft.com/office/powerpoint/2010/main" val="6469486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64325" y="822960"/>
            <a:ext cx="10343606" cy="106367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smtClean="0"/>
              <a:t>Coosa County- Family Festival 2016 </a:t>
            </a:r>
            <a:br>
              <a:rPr lang="en-US" sz="3600" b="1" dirty="0" smtClean="0"/>
            </a:br>
            <a:r>
              <a:rPr lang="en-US" sz="3600" b="1" dirty="0" smtClean="0"/>
              <a:t>Coosa’s Strength: Our Families</a:t>
            </a:r>
            <a:r>
              <a:rPr lang="en-US" sz="3600" dirty="0" smtClean="0"/>
              <a:t/>
            </a:r>
            <a:br>
              <a:rPr lang="en-US" sz="3600" dirty="0" smtClean="0"/>
            </a:br>
            <a:endParaRPr lang="en-US" sz="3600" dirty="0"/>
          </a:p>
        </p:txBody>
      </p:sp>
      <p:pic>
        <p:nvPicPr>
          <p:cNvPr id="3" name="Content Placeholder 3"/>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966651" y="2050869"/>
            <a:ext cx="4558937" cy="4180114"/>
          </a:xfrm>
          <a:prstGeom prst="rect">
            <a:avLst/>
          </a:prstGeom>
        </p:spPr>
      </p:pic>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6400800" y="2050869"/>
            <a:ext cx="4624250" cy="4180114"/>
          </a:xfrm>
          <a:prstGeom prst="rect">
            <a:avLst/>
          </a:prstGeom>
        </p:spPr>
      </p:pic>
    </p:spTree>
    <p:extLst>
      <p:ext uri="{BB962C8B-B14F-4D97-AF65-F5344CB8AC3E}">
        <p14:creationId xmlns:p14="http://schemas.microsoft.com/office/powerpoint/2010/main" val="13700318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600" b="1" dirty="0" smtClean="0"/>
              <a:t/>
            </a:r>
            <a:br>
              <a:rPr lang="en-US" sz="3600" b="1" dirty="0" smtClean="0"/>
            </a:br>
            <a:r>
              <a:rPr lang="en-US" sz="3600" b="1" dirty="0" smtClean="0"/>
              <a:t>Coosa </a:t>
            </a:r>
            <a:r>
              <a:rPr lang="en-US" sz="3600" b="1" dirty="0"/>
              <a:t>County- Family Festival 2016 </a:t>
            </a:r>
            <a:r>
              <a:rPr lang="en-US" sz="3600" b="1" dirty="0" smtClean="0"/>
              <a:t/>
            </a:r>
            <a:br>
              <a:rPr lang="en-US" sz="3600" b="1" dirty="0" smtClean="0"/>
            </a:br>
            <a:r>
              <a:rPr lang="en-US" sz="3600" b="1" dirty="0" smtClean="0"/>
              <a:t>Coosa’s </a:t>
            </a:r>
            <a:r>
              <a:rPr lang="en-US" sz="3600" b="1" dirty="0"/>
              <a:t>Strength: Our Families</a:t>
            </a:r>
            <a:r>
              <a:rPr lang="en-US" sz="3600" dirty="0"/>
              <a:t/>
            </a:r>
            <a:br>
              <a:rPr lang="en-US" sz="3600" dirty="0"/>
            </a:br>
            <a:endParaRPr lang="en-US" sz="3600" dirty="0"/>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966651" y="1927312"/>
            <a:ext cx="4023359" cy="4107728"/>
          </a:xfrm>
          <a:prstGeom prst="rect">
            <a:avLst/>
          </a:prstGeom>
        </p:spPr>
      </p:pic>
      <p:pic>
        <p:nvPicPr>
          <p:cNvPr id="7" name="Picture 6"/>
          <p:cNvPicPr/>
          <p:nvPr/>
        </p:nvPicPr>
        <p:blipFill>
          <a:blip r:embed="rId4" cstate="print">
            <a:extLst>
              <a:ext uri="{28A0092B-C50C-407E-A947-70E740481C1C}">
                <a14:useLocalDpi xmlns:a14="http://schemas.microsoft.com/office/drawing/2010/main" val="0"/>
              </a:ext>
            </a:extLst>
          </a:blip>
          <a:stretch>
            <a:fillRect/>
          </a:stretch>
        </p:blipFill>
        <p:spPr>
          <a:xfrm>
            <a:off x="6096000" y="1927312"/>
            <a:ext cx="4393474" cy="4107728"/>
          </a:xfrm>
          <a:prstGeom prst="rect">
            <a:avLst/>
          </a:prstGeom>
        </p:spPr>
      </p:pic>
    </p:spTree>
    <p:extLst>
      <p:ext uri="{BB962C8B-B14F-4D97-AF65-F5344CB8AC3E}">
        <p14:creationId xmlns:p14="http://schemas.microsoft.com/office/powerpoint/2010/main" val="16162791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TotalTime>
  <Words>579</Words>
  <Application>Microsoft Office PowerPoint</Application>
  <PresentationFormat>Widescreen</PresentationFormat>
  <Paragraphs>71</Paragraphs>
  <Slides>25</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Calibri Light</vt:lpstr>
      <vt:lpstr>Wingdings</vt:lpstr>
      <vt:lpstr>Office Theme</vt:lpstr>
      <vt:lpstr>Coosa County New Leaf Health Coalition Bringing and Educating Alabamians Together to Prevent Diabetes ”BEAT-PD”</vt:lpstr>
      <vt:lpstr>PowerPoint Presentation</vt:lpstr>
      <vt:lpstr>County Profile</vt:lpstr>
      <vt:lpstr>Program Strategies</vt:lpstr>
      <vt:lpstr>Community Setting</vt:lpstr>
      <vt:lpstr>PowerPoint Presentation</vt:lpstr>
      <vt:lpstr>DEEP Graduating Class 1</vt:lpstr>
      <vt:lpstr>PowerPoint Presentation</vt:lpstr>
      <vt:lpstr> Coosa County- Family Festival 2016  Coosa’s Strength: Our Families </vt:lpstr>
      <vt:lpstr> Family Matters: Diabetes and You Conference </vt:lpstr>
      <vt:lpstr>Community Health Fair</vt:lpstr>
      <vt:lpstr>Diabetes and Breast Cancer</vt:lpstr>
      <vt:lpstr>Diabetes and Breast Cancer</vt:lpstr>
      <vt:lpstr> Taking it to The People Southern Style AU- TIPSS</vt:lpstr>
      <vt:lpstr>Improvement of Food Environment</vt:lpstr>
      <vt:lpstr>Market Day</vt:lpstr>
      <vt:lpstr>PowerPoint Presentation</vt:lpstr>
      <vt:lpstr>Market Day</vt:lpstr>
      <vt:lpstr>The “WAY” Tour</vt:lpstr>
      <vt:lpstr>The “WAY” Tour</vt:lpstr>
      <vt:lpstr>The “WAY” Tour Eagle Roost Herb Farm</vt:lpstr>
      <vt:lpstr>Increase Physical Activity</vt:lpstr>
      <vt:lpstr>PowerPoint Presentation</vt:lpstr>
      <vt:lpstr>PowerPoint Presentation</vt:lpstr>
      <vt:lpstr>Partners and Sponsors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Coosa County New Leaf Health Coalition: Bringing and Educating Alabamians Together to Prevent Diabetes “ “BEAT-PD”</dc:title>
  <dc:creator>Sharon Haynes</dc:creator>
  <cp:lastModifiedBy>Sharon Haynes</cp:lastModifiedBy>
  <cp:revision>27</cp:revision>
  <dcterms:created xsi:type="dcterms:W3CDTF">2016-10-03T16:52:10Z</dcterms:created>
  <dcterms:modified xsi:type="dcterms:W3CDTF">2016-10-06T12:13:33Z</dcterms:modified>
</cp:coreProperties>
</file>