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69" r:id="rId4"/>
    <p:sldId id="262" r:id="rId5"/>
    <p:sldId id="270" r:id="rId6"/>
    <p:sldId id="268" r:id="rId7"/>
    <p:sldId id="263" r:id="rId8"/>
    <p:sldId id="264" r:id="rId9"/>
    <p:sldId id="272" r:id="rId10"/>
    <p:sldId id="271" r:id="rId11"/>
    <p:sldId id="273" r:id="rId12"/>
    <p:sldId id="266" r:id="rId13"/>
    <p:sldId id="274" r:id="rId14"/>
    <p:sldId id="279" r:id="rId15"/>
    <p:sldId id="278" r:id="rId16"/>
    <p:sldId id="276" r:id="rId17"/>
    <p:sldId id="277" r:id="rId18"/>
    <p:sldId id="280" r:id="rId19"/>
    <p:sldId id="261"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68"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73DA53-EE2E-4739-B878-C82A31CDE862}" type="datetimeFigureOut">
              <a:rPr lang="en-US" smtClean="0"/>
              <a:t>9/27/2016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E0A286-F2CB-46DD-955D-7047654C2E08}" type="slidenum">
              <a:rPr lang="en-US" smtClean="0"/>
              <a:t>‹#›</a:t>
            </a:fld>
            <a:endParaRPr lang="en-US"/>
          </a:p>
        </p:txBody>
      </p:sp>
    </p:spTree>
    <p:extLst>
      <p:ext uri="{BB962C8B-B14F-4D97-AF65-F5344CB8AC3E}">
        <p14:creationId xmlns:p14="http://schemas.microsoft.com/office/powerpoint/2010/main" val="3830992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Original work plan</a:t>
            </a:r>
          </a:p>
          <a:p>
            <a:pPr lvl="1"/>
            <a:r>
              <a:rPr lang="en-US" dirty="0" smtClean="0"/>
              <a:t>Why it needed adjustment</a:t>
            </a:r>
          </a:p>
          <a:p>
            <a:r>
              <a:rPr lang="en-US" dirty="0" smtClean="0"/>
              <a:t>New work plan</a:t>
            </a:r>
          </a:p>
          <a:p>
            <a:pPr lvl="1"/>
            <a:r>
              <a:rPr lang="en-US" dirty="0" smtClean="0"/>
              <a:t>Gentle Yoga Training and classes</a:t>
            </a:r>
          </a:p>
          <a:p>
            <a:pPr lvl="1"/>
            <a:r>
              <a:rPr lang="en-US" dirty="0" smtClean="0"/>
              <a:t>TADSG</a:t>
            </a:r>
          </a:p>
          <a:p>
            <a:pPr lvl="1"/>
            <a:r>
              <a:rPr lang="en-US" dirty="0" smtClean="0"/>
              <a:t>Walking competitions</a:t>
            </a:r>
          </a:p>
          <a:p>
            <a:pPr lvl="1"/>
            <a:r>
              <a:rPr lang="en-US" dirty="0" smtClean="0"/>
              <a:t>Healthy Moments</a:t>
            </a:r>
          </a:p>
          <a:p>
            <a:endParaRPr lang="en-US" dirty="0"/>
          </a:p>
        </p:txBody>
      </p:sp>
      <p:sp>
        <p:nvSpPr>
          <p:cNvPr id="4" name="Slide Number Placeholder 3"/>
          <p:cNvSpPr>
            <a:spLocks noGrp="1"/>
          </p:cNvSpPr>
          <p:nvPr>
            <p:ph type="sldNum" sz="quarter" idx="10"/>
          </p:nvPr>
        </p:nvSpPr>
        <p:spPr/>
        <p:txBody>
          <a:bodyPr/>
          <a:lstStyle/>
          <a:p>
            <a:fld id="{BFE0A286-F2CB-46DD-955D-7047654C2E08}" type="slidenum">
              <a:rPr lang="en-US" smtClean="0"/>
              <a:t>5</a:t>
            </a:fld>
            <a:endParaRPr lang="en-US"/>
          </a:p>
        </p:txBody>
      </p:sp>
    </p:spTree>
    <p:extLst>
      <p:ext uri="{BB962C8B-B14F-4D97-AF65-F5344CB8AC3E}">
        <p14:creationId xmlns:p14="http://schemas.microsoft.com/office/powerpoint/2010/main" val="4245412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6AAAAC-99FD-48CB-A0F5-EB22C033FAB7}" type="datetimeFigureOut">
              <a:rPr lang="en-US" smtClean="0"/>
              <a:t>9/27/2016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F7BA71-2EDB-4EF7-9532-3148D799EF79}" type="slidenum">
              <a:rPr lang="en-US" smtClean="0"/>
              <a:t>‹#›</a:t>
            </a:fld>
            <a:endParaRPr lang="en-US"/>
          </a:p>
        </p:txBody>
      </p:sp>
    </p:spTree>
    <p:extLst>
      <p:ext uri="{BB962C8B-B14F-4D97-AF65-F5344CB8AC3E}">
        <p14:creationId xmlns:p14="http://schemas.microsoft.com/office/powerpoint/2010/main" val="3313933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6AAAAC-99FD-48CB-A0F5-EB22C033FAB7}" type="datetimeFigureOut">
              <a:rPr lang="en-US" smtClean="0"/>
              <a:t>9/27/2016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F7BA71-2EDB-4EF7-9532-3148D799EF79}" type="slidenum">
              <a:rPr lang="en-US" smtClean="0"/>
              <a:t>‹#›</a:t>
            </a:fld>
            <a:endParaRPr lang="en-US"/>
          </a:p>
        </p:txBody>
      </p:sp>
    </p:spTree>
    <p:extLst>
      <p:ext uri="{BB962C8B-B14F-4D97-AF65-F5344CB8AC3E}">
        <p14:creationId xmlns:p14="http://schemas.microsoft.com/office/powerpoint/2010/main" val="2264879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6AAAAC-99FD-48CB-A0F5-EB22C033FAB7}" type="datetimeFigureOut">
              <a:rPr lang="en-US" smtClean="0"/>
              <a:t>9/27/2016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F7BA71-2EDB-4EF7-9532-3148D799EF79}" type="slidenum">
              <a:rPr lang="en-US" smtClean="0"/>
              <a:t>‹#›</a:t>
            </a:fld>
            <a:endParaRPr lang="en-US"/>
          </a:p>
        </p:txBody>
      </p:sp>
    </p:spTree>
    <p:extLst>
      <p:ext uri="{BB962C8B-B14F-4D97-AF65-F5344CB8AC3E}">
        <p14:creationId xmlns:p14="http://schemas.microsoft.com/office/powerpoint/2010/main" val="4216488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6AAAAC-99FD-48CB-A0F5-EB22C033FAB7}" type="datetimeFigureOut">
              <a:rPr lang="en-US" smtClean="0"/>
              <a:t>9/27/2016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F7BA71-2EDB-4EF7-9532-3148D799EF79}" type="slidenum">
              <a:rPr lang="en-US" smtClean="0"/>
              <a:t>‹#›</a:t>
            </a:fld>
            <a:endParaRPr lang="en-US"/>
          </a:p>
        </p:txBody>
      </p:sp>
    </p:spTree>
    <p:extLst>
      <p:ext uri="{BB962C8B-B14F-4D97-AF65-F5344CB8AC3E}">
        <p14:creationId xmlns:p14="http://schemas.microsoft.com/office/powerpoint/2010/main" val="1990610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6AAAAC-99FD-48CB-A0F5-EB22C033FAB7}" type="datetimeFigureOut">
              <a:rPr lang="en-US" smtClean="0"/>
              <a:t>9/27/2016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F7BA71-2EDB-4EF7-9532-3148D799EF79}" type="slidenum">
              <a:rPr lang="en-US" smtClean="0"/>
              <a:t>‹#›</a:t>
            </a:fld>
            <a:endParaRPr lang="en-US"/>
          </a:p>
        </p:txBody>
      </p:sp>
    </p:spTree>
    <p:extLst>
      <p:ext uri="{BB962C8B-B14F-4D97-AF65-F5344CB8AC3E}">
        <p14:creationId xmlns:p14="http://schemas.microsoft.com/office/powerpoint/2010/main" val="3884513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6AAAAC-99FD-48CB-A0F5-EB22C033FAB7}" type="datetimeFigureOut">
              <a:rPr lang="en-US" smtClean="0"/>
              <a:t>9/27/2016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F7BA71-2EDB-4EF7-9532-3148D799EF79}" type="slidenum">
              <a:rPr lang="en-US" smtClean="0"/>
              <a:t>‹#›</a:t>
            </a:fld>
            <a:endParaRPr lang="en-US"/>
          </a:p>
        </p:txBody>
      </p:sp>
    </p:spTree>
    <p:extLst>
      <p:ext uri="{BB962C8B-B14F-4D97-AF65-F5344CB8AC3E}">
        <p14:creationId xmlns:p14="http://schemas.microsoft.com/office/powerpoint/2010/main" val="3243550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6AAAAC-99FD-48CB-A0F5-EB22C033FAB7}" type="datetimeFigureOut">
              <a:rPr lang="en-US" smtClean="0"/>
              <a:t>9/27/2016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F7BA71-2EDB-4EF7-9532-3148D799EF79}" type="slidenum">
              <a:rPr lang="en-US" smtClean="0"/>
              <a:t>‹#›</a:t>
            </a:fld>
            <a:endParaRPr lang="en-US"/>
          </a:p>
        </p:txBody>
      </p:sp>
    </p:spTree>
    <p:extLst>
      <p:ext uri="{BB962C8B-B14F-4D97-AF65-F5344CB8AC3E}">
        <p14:creationId xmlns:p14="http://schemas.microsoft.com/office/powerpoint/2010/main" val="1416300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6AAAAC-99FD-48CB-A0F5-EB22C033FAB7}" type="datetimeFigureOut">
              <a:rPr lang="en-US" smtClean="0"/>
              <a:t>9/27/2016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F7BA71-2EDB-4EF7-9532-3148D799EF79}" type="slidenum">
              <a:rPr lang="en-US" smtClean="0"/>
              <a:t>‹#›</a:t>
            </a:fld>
            <a:endParaRPr lang="en-US"/>
          </a:p>
        </p:txBody>
      </p:sp>
    </p:spTree>
    <p:extLst>
      <p:ext uri="{BB962C8B-B14F-4D97-AF65-F5344CB8AC3E}">
        <p14:creationId xmlns:p14="http://schemas.microsoft.com/office/powerpoint/2010/main" val="2007161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6AAAAC-99FD-48CB-A0F5-EB22C033FAB7}" type="datetimeFigureOut">
              <a:rPr lang="en-US" smtClean="0"/>
              <a:t>9/27/2016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F7BA71-2EDB-4EF7-9532-3148D799EF79}" type="slidenum">
              <a:rPr lang="en-US" smtClean="0"/>
              <a:t>‹#›</a:t>
            </a:fld>
            <a:endParaRPr lang="en-US"/>
          </a:p>
        </p:txBody>
      </p:sp>
    </p:spTree>
    <p:extLst>
      <p:ext uri="{BB962C8B-B14F-4D97-AF65-F5344CB8AC3E}">
        <p14:creationId xmlns:p14="http://schemas.microsoft.com/office/powerpoint/2010/main" val="2255743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6AAAAC-99FD-48CB-A0F5-EB22C033FAB7}" type="datetimeFigureOut">
              <a:rPr lang="en-US" smtClean="0"/>
              <a:t>9/27/2016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F7BA71-2EDB-4EF7-9532-3148D799EF79}" type="slidenum">
              <a:rPr lang="en-US" smtClean="0"/>
              <a:t>‹#›</a:t>
            </a:fld>
            <a:endParaRPr lang="en-US"/>
          </a:p>
        </p:txBody>
      </p:sp>
    </p:spTree>
    <p:extLst>
      <p:ext uri="{BB962C8B-B14F-4D97-AF65-F5344CB8AC3E}">
        <p14:creationId xmlns:p14="http://schemas.microsoft.com/office/powerpoint/2010/main" val="2812247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6AAAAC-99FD-48CB-A0F5-EB22C033FAB7}" type="datetimeFigureOut">
              <a:rPr lang="en-US" smtClean="0"/>
              <a:t>9/27/2016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F7BA71-2EDB-4EF7-9532-3148D799EF79}" type="slidenum">
              <a:rPr lang="en-US" smtClean="0"/>
              <a:t>‹#›</a:t>
            </a:fld>
            <a:endParaRPr lang="en-US"/>
          </a:p>
        </p:txBody>
      </p:sp>
    </p:spTree>
    <p:extLst>
      <p:ext uri="{BB962C8B-B14F-4D97-AF65-F5344CB8AC3E}">
        <p14:creationId xmlns:p14="http://schemas.microsoft.com/office/powerpoint/2010/main" val="1167694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6AAAAC-99FD-48CB-A0F5-EB22C033FAB7}" type="datetimeFigureOut">
              <a:rPr lang="en-US" smtClean="0"/>
              <a:t>9/27/2016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F7BA71-2EDB-4EF7-9532-3148D799EF79}" type="slidenum">
              <a:rPr lang="en-US" smtClean="0"/>
              <a:t>‹#›</a:t>
            </a:fld>
            <a:endParaRPr lang="en-US"/>
          </a:p>
        </p:txBody>
      </p:sp>
    </p:spTree>
    <p:extLst>
      <p:ext uri="{BB962C8B-B14F-4D97-AF65-F5344CB8AC3E}">
        <p14:creationId xmlns:p14="http://schemas.microsoft.com/office/powerpoint/2010/main" val="16069356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image" Target="../media/image16.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17.emf"/></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2.jpeg"/><Relationship Id="rId1" Type="http://schemas.openxmlformats.org/officeDocument/2006/relationships/slideLayout" Target="../slideLayouts/slideLayout6.xml"/><Relationship Id="rId6" Type="http://schemas.openxmlformats.org/officeDocument/2006/relationships/image" Target="../media/image24.jpg"/><Relationship Id="rId5" Type="http://schemas.openxmlformats.org/officeDocument/2006/relationships/image" Target="../media/image23.jpe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25.emf"/><Relationship Id="rId4" Type="http://schemas.openxmlformats.org/officeDocument/2006/relationships/package" Target="../embeddings/Microsoft_Word_Document1.docx"/></Relationships>
</file>

<file path=ppt/slides/_rels/slide1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gif"/><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6.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28801"/>
            <a:ext cx="7696200" cy="1771650"/>
          </a:xfrm>
        </p:spPr>
        <p:txBody>
          <a:bodyPr>
            <a:normAutofit fontScale="90000"/>
          </a:bodyPr>
          <a:lstStyle/>
          <a:p>
            <a:r>
              <a:rPr lang="en-US" dirty="0"/>
              <a:t>Coalition Development to Encourage Healthy Living Healthy </a:t>
            </a:r>
            <a:r>
              <a:rPr lang="en-US" dirty="0" smtClean="0"/>
              <a:t>Habits</a:t>
            </a:r>
            <a:endParaRPr lang="en-US" dirty="0"/>
          </a:p>
        </p:txBody>
      </p:sp>
      <p:sp>
        <p:nvSpPr>
          <p:cNvPr id="3" name="Subtitle 2"/>
          <p:cNvSpPr>
            <a:spLocks noGrp="1"/>
          </p:cNvSpPr>
          <p:nvPr>
            <p:ph type="subTitle" idx="1"/>
          </p:nvPr>
        </p:nvSpPr>
        <p:spPr/>
        <p:txBody>
          <a:bodyPr>
            <a:normAutofit fontScale="92500"/>
          </a:bodyPr>
          <a:lstStyle/>
          <a:p>
            <a:r>
              <a:rPr lang="en-US" dirty="0" smtClean="0"/>
              <a:t>Faye Hall Jackson, </a:t>
            </a:r>
            <a:r>
              <a:rPr lang="en-US" dirty="0" err="1" smtClean="0"/>
              <a:t>Wylin</a:t>
            </a:r>
            <a:r>
              <a:rPr lang="en-US" dirty="0" smtClean="0"/>
              <a:t> Wilson, Sola </a:t>
            </a:r>
            <a:r>
              <a:rPr lang="en-US" dirty="0" err="1" smtClean="0"/>
              <a:t>Popoola</a:t>
            </a:r>
            <a:r>
              <a:rPr lang="en-US" dirty="0" smtClean="0"/>
              <a:t>, Joan Harrell, and Debra Griffin</a:t>
            </a:r>
          </a:p>
          <a:p>
            <a:r>
              <a:rPr lang="en-US" smtClean="0"/>
              <a:t>October 5, 2016</a:t>
            </a:r>
          </a:p>
          <a:p>
            <a:endParaRPr lang="en-US" dirty="0"/>
          </a:p>
        </p:txBody>
      </p:sp>
    </p:spTree>
    <p:extLst>
      <p:ext uri="{BB962C8B-B14F-4D97-AF65-F5344CB8AC3E}">
        <p14:creationId xmlns:p14="http://schemas.microsoft.com/office/powerpoint/2010/main" val="5226964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Walking Challenge Log</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565623606"/>
              </p:ext>
            </p:extLst>
          </p:nvPr>
        </p:nvGraphicFramePr>
        <p:xfrm>
          <a:off x="1676400" y="1371600"/>
          <a:ext cx="6096000" cy="6035675"/>
        </p:xfrm>
        <a:graphic>
          <a:graphicData uri="http://schemas.openxmlformats.org/presentationml/2006/ole">
            <mc:AlternateContent xmlns:mc="http://schemas.openxmlformats.org/markup-compatibility/2006">
              <mc:Choice xmlns:v="urn:schemas-microsoft-com:vml" Requires="v">
                <p:oleObj spid="_x0000_s4111" name="Acrobat Document" r:id="rId3" imgW="4663440" imgH="6035040" progId="AcroExch.Document.DC">
                  <p:embed/>
                </p:oleObj>
              </mc:Choice>
              <mc:Fallback>
                <p:oleObj name="Acrobat Document" r:id="rId3" imgW="4663440" imgH="6035040" progId="AcroExch.Document.DC">
                  <p:embed/>
                  <p:pic>
                    <p:nvPicPr>
                      <p:cNvPr id="0" name=""/>
                      <p:cNvPicPr/>
                      <p:nvPr/>
                    </p:nvPicPr>
                    <p:blipFill>
                      <a:blip r:embed="rId4"/>
                      <a:stretch>
                        <a:fillRect/>
                      </a:stretch>
                    </p:blipFill>
                    <p:spPr>
                      <a:xfrm>
                        <a:off x="1676400" y="1371600"/>
                        <a:ext cx="6096000" cy="6035675"/>
                      </a:xfrm>
                      <a:prstGeom prst="rect">
                        <a:avLst/>
                      </a:prstGeom>
                    </p:spPr>
                  </p:pic>
                </p:oleObj>
              </mc:Fallback>
            </mc:AlternateContent>
          </a:graphicData>
        </a:graphic>
      </p:graphicFrame>
    </p:spTree>
    <p:extLst>
      <p:ext uri="{BB962C8B-B14F-4D97-AF65-F5344CB8AC3E}">
        <p14:creationId xmlns:p14="http://schemas.microsoft.com/office/powerpoint/2010/main" val="22938992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Participant Statements</a:t>
            </a:r>
            <a:endParaRPr lang="en-US" dirty="0"/>
          </a:p>
        </p:txBody>
      </p:sp>
      <p:sp>
        <p:nvSpPr>
          <p:cNvPr id="6" name="Content Placeholder 5"/>
          <p:cNvSpPr>
            <a:spLocks noGrp="1"/>
          </p:cNvSpPr>
          <p:nvPr>
            <p:ph idx="1"/>
          </p:nvPr>
        </p:nvSpPr>
        <p:spPr/>
        <p:txBody>
          <a:bodyPr>
            <a:normAutofit fontScale="77500" lnSpcReduction="20000"/>
          </a:bodyPr>
          <a:lstStyle/>
          <a:p>
            <a:r>
              <a:rPr lang="en-US" dirty="0" smtClean="0"/>
              <a:t>As a result of your emphasis on "Walking to Las Vegas," I am using my treadmill and have "walked" a total of about 10 miles.  No that's not much, but I'm slowly gaining increased stamina and losing a little weight. Even worked out at Greenwood Baptist last Monday!  Yeah!</a:t>
            </a:r>
            <a:br>
              <a:rPr lang="en-US" dirty="0" smtClean="0"/>
            </a:br>
            <a:endParaRPr lang="en-US" dirty="0" smtClean="0"/>
          </a:p>
          <a:p>
            <a:r>
              <a:rPr lang="en-US" dirty="0" smtClean="0"/>
              <a:t>Walked another “mile” last evening</a:t>
            </a:r>
          </a:p>
          <a:p>
            <a:endParaRPr lang="en-US" dirty="0" smtClean="0"/>
          </a:p>
          <a:p>
            <a:r>
              <a:rPr lang="en-US" dirty="0" smtClean="0"/>
              <a:t>Thank you Link Faye for your enthusiasm and encouragement. You were very instrumental in helping us to achieve the Las Vegas goal and it was fun as well as heart healthy.</a:t>
            </a:r>
            <a:endParaRPr lang="en-US" dirty="0"/>
          </a:p>
        </p:txBody>
      </p:sp>
    </p:spTree>
    <p:extLst>
      <p:ext uri="{BB962C8B-B14F-4D97-AF65-F5344CB8AC3E}">
        <p14:creationId xmlns:p14="http://schemas.microsoft.com/office/powerpoint/2010/main" val="34717018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Gentle Yoga</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919590773"/>
              </p:ext>
            </p:extLst>
          </p:nvPr>
        </p:nvGraphicFramePr>
        <p:xfrm>
          <a:off x="1524000" y="1143000"/>
          <a:ext cx="5867400" cy="5380038"/>
        </p:xfrm>
        <a:graphic>
          <a:graphicData uri="http://schemas.openxmlformats.org/presentationml/2006/ole">
            <mc:AlternateContent xmlns:mc="http://schemas.openxmlformats.org/markup-compatibility/2006">
              <mc:Choice xmlns:v="urn:schemas-microsoft-com:vml" Requires="v">
                <p:oleObj spid="_x0000_s7183" name="Acrobat Document" r:id="rId3" imgW="4663440" imgH="6035040" progId="AcroExch.Document.DC">
                  <p:embed/>
                </p:oleObj>
              </mc:Choice>
              <mc:Fallback>
                <p:oleObj name="Acrobat Document" r:id="rId3" imgW="4663440" imgH="6035040" progId="AcroExch.Document.DC">
                  <p:embed/>
                  <p:pic>
                    <p:nvPicPr>
                      <p:cNvPr id="0" name=""/>
                      <p:cNvPicPr/>
                      <p:nvPr/>
                    </p:nvPicPr>
                    <p:blipFill>
                      <a:blip r:embed="rId4"/>
                      <a:stretch>
                        <a:fillRect/>
                      </a:stretch>
                    </p:blipFill>
                    <p:spPr>
                      <a:xfrm>
                        <a:off x="1524000" y="1143000"/>
                        <a:ext cx="5867400" cy="5380038"/>
                      </a:xfrm>
                      <a:prstGeom prst="rect">
                        <a:avLst/>
                      </a:prstGeom>
                    </p:spPr>
                  </p:pic>
                </p:oleObj>
              </mc:Fallback>
            </mc:AlternateContent>
          </a:graphicData>
        </a:graphic>
      </p:graphicFrame>
    </p:spTree>
    <p:extLst>
      <p:ext uri="{BB962C8B-B14F-4D97-AF65-F5344CB8AC3E}">
        <p14:creationId xmlns:p14="http://schemas.microsoft.com/office/powerpoint/2010/main" val="29892351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Gentle Yoga Leader Training and Classes</a:t>
            </a:r>
            <a:endParaRPr lang="en-US" dirty="0"/>
          </a:p>
        </p:txBody>
      </p:sp>
      <p:sp>
        <p:nvSpPr>
          <p:cNvPr id="4" name="Content Placeholder 3"/>
          <p:cNvSpPr>
            <a:spLocks noGrp="1"/>
          </p:cNvSpPr>
          <p:nvPr>
            <p:ph idx="1"/>
          </p:nvPr>
        </p:nvSpPr>
        <p:spPr>
          <a:xfrm>
            <a:off x="4724400" y="457201"/>
            <a:ext cx="3962400" cy="2971800"/>
          </a:xfrm>
        </p:spPr>
        <p:txBody>
          <a:bodyPr/>
          <a:lstStyle/>
          <a:p>
            <a:r>
              <a:rPr lang="en-US" dirty="0" smtClean="0"/>
              <a:t>Sessions conducted at area church</a:t>
            </a:r>
          </a:p>
          <a:p>
            <a:r>
              <a:rPr lang="en-US" dirty="0" smtClean="0"/>
              <a:t>Average attendance was 13 senior citizens</a:t>
            </a:r>
          </a:p>
          <a:p>
            <a:endParaRPr lang="en-US" dirty="0"/>
          </a:p>
        </p:txBody>
      </p:sp>
      <p:sp>
        <p:nvSpPr>
          <p:cNvPr id="5" name="Text Placeholder 4"/>
          <p:cNvSpPr>
            <a:spLocks noGrp="1"/>
          </p:cNvSpPr>
          <p:nvPr>
            <p:ph type="body" sz="half" idx="2"/>
          </p:nvPr>
        </p:nvSpPr>
        <p:spPr>
          <a:xfrm>
            <a:off x="457200" y="1524000"/>
            <a:ext cx="3886200" cy="4602163"/>
          </a:xfrm>
        </p:spPr>
        <p:txBody>
          <a:bodyPr/>
          <a:lstStyle/>
          <a:p>
            <a:endParaRPr lang="en-US" dirty="0"/>
          </a:p>
        </p:txBody>
      </p:sp>
      <p:pic>
        <p:nvPicPr>
          <p:cNvPr id="6" name="Picture 5" descr="C:\Users\TUSKEGEE UNIVERSITY\AppData\Local\Temp\20160727_143407.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447800"/>
            <a:ext cx="3276600" cy="2814637"/>
          </a:xfrm>
          <a:prstGeom prst="rect">
            <a:avLst/>
          </a:prstGeom>
          <a:noFill/>
          <a:ln>
            <a:noFill/>
          </a:ln>
        </p:spPr>
      </p:pic>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7354" y="3810000"/>
            <a:ext cx="4726645" cy="26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1" y="3810000"/>
            <a:ext cx="4022796" cy="3016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58422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Tuskegee Area Diabetes Support Group</a:t>
            </a:r>
            <a:endParaRPr lang="en-US" dirty="0"/>
          </a:p>
        </p:txBody>
      </p:sp>
      <p:pic>
        <p:nvPicPr>
          <p:cNvPr id="10242" name="Picture 2" descr="C:\Users\TUSKEGEE UNIVERSITY\AppData\Local\Microsoft\Windows\Temporary Internet Files\Content.IE5\MQ8YQD1P\diabetes-ribbo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130" y="1878330"/>
            <a:ext cx="1729740" cy="31013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TUSKEGEE UNIVERSITY\AppData\Local\Temp\20160226_123112.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3428998"/>
            <a:ext cx="2438400" cy="2209801"/>
          </a:xfrm>
          <a:prstGeom prst="rect">
            <a:avLst/>
          </a:prstGeom>
          <a:noFill/>
          <a:ln>
            <a:noFill/>
          </a:ln>
        </p:spPr>
      </p:pic>
      <p:pic>
        <p:nvPicPr>
          <p:cNvPr id="1024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870" y="4191000"/>
            <a:ext cx="3512513" cy="197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C:\Users\TUSKEGEE UNIVERSITY\AppData\Local\Temp\20160527_122719.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90600" y="1066800"/>
            <a:ext cx="2514600" cy="1976437"/>
          </a:xfrm>
          <a:prstGeom prst="rect">
            <a:avLst/>
          </a:prstGeom>
          <a:noFill/>
          <a:ln>
            <a:noFill/>
          </a:ln>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00800" y="990600"/>
            <a:ext cx="1752600" cy="3017363"/>
          </a:xfrm>
          <a:prstGeom prst="rect">
            <a:avLst/>
          </a:prstGeom>
        </p:spPr>
      </p:pic>
    </p:spTree>
    <p:extLst>
      <p:ext uri="{BB962C8B-B14F-4D97-AF65-F5344CB8AC3E}">
        <p14:creationId xmlns:p14="http://schemas.microsoft.com/office/powerpoint/2010/main" val="19863761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3401107823"/>
              </p:ext>
            </p:extLst>
          </p:nvPr>
        </p:nvGraphicFramePr>
        <p:xfrm>
          <a:off x="381000" y="457200"/>
          <a:ext cx="8686799" cy="5504548"/>
        </p:xfrm>
        <a:graphic>
          <a:graphicData uri="http://schemas.openxmlformats.org/drawingml/2006/table">
            <a:tbl>
              <a:tblPr firstRow="1" bandRow="1">
                <a:tableStyleId>{5C22544A-7EE6-4342-B048-85BDC9FD1C3A}</a:tableStyleId>
              </a:tblPr>
              <a:tblGrid>
                <a:gridCol w="1142999"/>
                <a:gridCol w="3683000"/>
                <a:gridCol w="3860800"/>
              </a:tblGrid>
              <a:tr h="399148">
                <a:tc>
                  <a:txBody>
                    <a:bodyPr/>
                    <a:lstStyle/>
                    <a:p>
                      <a:r>
                        <a:rPr lang="en-US" dirty="0" smtClean="0"/>
                        <a:t>MONTH</a:t>
                      </a:r>
                      <a:endParaRPr lang="en-US" dirty="0"/>
                    </a:p>
                  </a:txBody>
                  <a:tcPr/>
                </a:tc>
                <a:tc>
                  <a:txBody>
                    <a:bodyPr/>
                    <a:lstStyle/>
                    <a:p>
                      <a:r>
                        <a:rPr lang="en-US" dirty="0" smtClean="0"/>
                        <a:t>SPEAKER</a:t>
                      </a:r>
                      <a:endParaRPr lang="en-US" dirty="0"/>
                    </a:p>
                  </a:txBody>
                  <a:tcPr/>
                </a:tc>
                <a:tc>
                  <a:txBody>
                    <a:bodyPr/>
                    <a:lstStyle/>
                    <a:p>
                      <a:r>
                        <a:rPr lang="en-US" dirty="0" smtClean="0"/>
                        <a:t>TOPIC</a:t>
                      </a:r>
                      <a:endParaRPr lang="en-US" dirty="0"/>
                    </a:p>
                  </a:txBody>
                  <a:tcPr/>
                </a:tc>
              </a:tr>
              <a:tr h="439052">
                <a:tc>
                  <a:txBody>
                    <a:bodyPr/>
                    <a:lstStyle/>
                    <a:p>
                      <a:r>
                        <a:rPr lang="en-US" sz="1600" dirty="0" smtClean="0"/>
                        <a:t>January</a:t>
                      </a:r>
                      <a:endParaRPr lang="en-US" sz="1600" dirty="0"/>
                    </a:p>
                  </a:txBody>
                  <a:tcPr/>
                </a:tc>
                <a:tc>
                  <a:txBody>
                    <a:bodyPr/>
                    <a:lstStyle/>
                    <a:p>
                      <a:r>
                        <a:rPr lang="en-US" sz="1600" dirty="0" smtClean="0"/>
                        <a:t>Rev. Dr. Otis Head, Visiting Scholar,</a:t>
                      </a:r>
                      <a:r>
                        <a:rPr lang="en-US" sz="1600" baseline="0" dirty="0" smtClean="0"/>
                        <a:t> TU</a:t>
                      </a:r>
                      <a:endParaRPr lang="en-US" sz="1600" dirty="0"/>
                    </a:p>
                  </a:txBody>
                  <a:tcPr/>
                </a:tc>
                <a:tc>
                  <a:txBody>
                    <a:bodyPr/>
                    <a:lstStyle/>
                    <a:p>
                      <a:r>
                        <a:rPr lang="en-US" sz="1600" dirty="0" smtClean="0"/>
                        <a:t>What is Your</a:t>
                      </a:r>
                      <a:r>
                        <a:rPr lang="en-US" sz="1600" baseline="0" dirty="0" smtClean="0"/>
                        <a:t> 2016 Declaration as a Diabetic</a:t>
                      </a:r>
                      <a:endParaRPr lang="en-US" sz="1600" dirty="0"/>
                    </a:p>
                  </a:txBody>
                  <a:tcPr/>
                </a:tc>
              </a:tr>
              <a:tr h="623328">
                <a:tc>
                  <a:txBody>
                    <a:bodyPr/>
                    <a:lstStyle/>
                    <a:p>
                      <a:r>
                        <a:rPr lang="en-US" sz="1600" dirty="0" smtClean="0"/>
                        <a:t>February</a:t>
                      </a:r>
                      <a:endParaRPr lang="en-US" sz="1600" dirty="0"/>
                    </a:p>
                  </a:txBody>
                  <a:tcPr/>
                </a:tc>
                <a:tc>
                  <a:txBody>
                    <a:bodyPr/>
                    <a:lstStyle/>
                    <a:p>
                      <a:r>
                        <a:rPr lang="en-US" sz="1600" dirty="0" smtClean="0"/>
                        <a:t>Dr. Reuben Warren, Director, National Center for Bioethics,</a:t>
                      </a:r>
                      <a:r>
                        <a:rPr lang="en-US" sz="1600" baseline="0" dirty="0" smtClean="0"/>
                        <a:t> TU</a:t>
                      </a:r>
                      <a:endParaRPr lang="en-US" sz="1600" dirty="0"/>
                    </a:p>
                  </a:txBody>
                  <a:tcPr/>
                </a:tc>
                <a:tc>
                  <a:txBody>
                    <a:bodyPr/>
                    <a:lstStyle/>
                    <a:p>
                      <a:r>
                        <a:rPr lang="en-US" sz="1600" dirty="0" smtClean="0"/>
                        <a:t>Oral and Systematic Health</a:t>
                      </a:r>
                      <a:endParaRPr lang="en-US" sz="1600" dirty="0"/>
                    </a:p>
                  </a:txBody>
                  <a:tcPr/>
                </a:tc>
              </a:tr>
              <a:tr h="623328">
                <a:tc>
                  <a:txBody>
                    <a:bodyPr/>
                    <a:lstStyle/>
                    <a:p>
                      <a:r>
                        <a:rPr lang="en-US" sz="1600" dirty="0" smtClean="0"/>
                        <a:t>March</a:t>
                      </a:r>
                      <a:endParaRPr lang="en-US" sz="1600" dirty="0"/>
                    </a:p>
                  </a:txBody>
                  <a:tcPr/>
                </a:tc>
                <a:tc>
                  <a:txBody>
                    <a:bodyPr/>
                    <a:lstStyle/>
                    <a:p>
                      <a:r>
                        <a:rPr lang="en-US" sz="1600" dirty="0" smtClean="0"/>
                        <a:t>Dr. </a:t>
                      </a:r>
                      <a:r>
                        <a:rPr lang="en-US" sz="1600" dirty="0" err="1" smtClean="0"/>
                        <a:t>Wylin</a:t>
                      </a:r>
                      <a:r>
                        <a:rPr lang="en-US" sz="1600" dirty="0" smtClean="0"/>
                        <a:t> Wilson, Assoc. Director, National Center for Bioethics,</a:t>
                      </a:r>
                      <a:r>
                        <a:rPr lang="en-US" sz="1600" baseline="0" dirty="0" smtClean="0"/>
                        <a:t> TU</a:t>
                      </a:r>
                      <a:endParaRPr lang="en-US" sz="1600" dirty="0"/>
                    </a:p>
                  </a:txBody>
                  <a:tcPr/>
                </a:tc>
                <a:tc>
                  <a:txBody>
                    <a:bodyPr/>
                    <a:lstStyle/>
                    <a:p>
                      <a:r>
                        <a:rPr lang="en-US" sz="1600" dirty="0" smtClean="0"/>
                        <a:t>Experiencing</a:t>
                      </a:r>
                      <a:r>
                        <a:rPr lang="en-US" sz="1600" baseline="0" dirty="0" smtClean="0"/>
                        <a:t> God’s Healing Power through Radical Service</a:t>
                      </a:r>
                      <a:endParaRPr lang="en-US" sz="1600" dirty="0"/>
                    </a:p>
                  </a:txBody>
                  <a:tcPr/>
                </a:tc>
              </a:tr>
              <a:tr h="623328">
                <a:tc>
                  <a:txBody>
                    <a:bodyPr/>
                    <a:lstStyle/>
                    <a:p>
                      <a:r>
                        <a:rPr lang="en-US" sz="1600" dirty="0" smtClean="0"/>
                        <a:t>April</a:t>
                      </a:r>
                      <a:endParaRPr lang="en-US" sz="1600" dirty="0"/>
                    </a:p>
                  </a:txBody>
                  <a:tcPr/>
                </a:tc>
                <a:tc>
                  <a:txBody>
                    <a:bodyPr/>
                    <a:lstStyle/>
                    <a:p>
                      <a:r>
                        <a:rPr lang="en-US" sz="1600" dirty="0" smtClean="0"/>
                        <a:t>Dr. </a:t>
                      </a:r>
                      <a:r>
                        <a:rPr lang="en-US" sz="1600" dirty="0" err="1" smtClean="0"/>
                        <a:t>Ralphenia</a:t>
                      </a:r>
                      <a:r>
                        <a:rPr lang="en-US" sz="1600" dirty="0" smtClean="0"/>
                        <a:t> Pace, Prof. &amp; Head, Nutritional Science, TU</a:t>
                      </a:r>
                      <a:endParaRPr lang="en-US" sz="1600" dirty="0"/>
                    </a:p>
                  </a:txBody>
                  <a:tcPr/>
                </a:tc>
                <a:tc>
                  <a:txBody>
                    <a:bodyPr/>
                    <a:lstStyle/>
                    <a:p>
                      <a:r>
                        <a:rPr lang="en-US" sz="1600" dirty="0" smtClean="0"/>
                        <a:t>Glycemic</a:t>
                      </a:r>
                      <a:r>
                        <a:rPr lang="en-US" sz="1600" baseline="0" dirty="0" smtClean="0"/>
                        <a:t> Index and Glycemic Loads: What Does it mean for the Diabetic</a:t>
                      </a:r>
                      <a:endParaRPr lang="en-US" sz="1600" dirty="0"/>
                    </a:p>
                  </a:txBody>
                  <a:tcPr/>
                </a:tc>
              </a:tr>
              <a:tr h="416016">
                <a:tc>
                  <a:txBody>
                    <a:bodyPr/>
                    <a:lstStyle/>
                    <a:p>
                      <a:r>
                        <a:rPr lang="en-US" sz="1600" dirty="0" smtClean="0"/>
                        <a:t>May</a:t>
                      </a:r>
                      <a:endParaRPr lang="en-US" sz="1600" dirty="0"/>
                    </a:p>
                  </a:txBody>
                  <a:tcPr/>
                </a:tc>
                <a:tc>
                  <a:txBody>
                    <a:bodyPr/>
                    <a:lstStyle/>
                    <a:p>
                      <a:r>
                        <a:rPr lang="en-US" sz="1600" dirty="0" smtClean="0"/>
                        <a:t>Dr. Jessica Stokes, Psychologist, CAVHCS</a:t>
                      </a:r>
                      <a:endParaRPr lang="en-US" sz="1600" dirty="0"/>
                    </a:p>
                  </a:txBody>
                  <a:tcPr/>
                </a:tc>
                <a:tc>
                  <a:txBody>
                    <a:bodyPr/>
                    <a:lstStyle/>
                    <a:p>
                      <a:r>
                        <a:rPr lang="en-US" sz="1600" dirty="0" smtClean="0"/>
                        <a:t>Diabetes</a:t>
                      </a:r>
                      <a:r>
                        <a:rPr lang="en-US" sz="1600" baseline="0" dirty="0" smtClean="0"/>
                        <a:t> and Depression</a:t>
                      </a:r>
                      <a:endParaRPr lang="en-US" sz="1600" dirty="0"/>
                    </a:p>
                  </a:txBody>
                  <a:tcPr/>
                </a:tc>
              </a:tr>
              <a:tr h="399148">
                <a:tc>
                  <a:txBody>
                    <a:bodyPr/>
                    <a:lstStyle/>
                    <a:p>
                      <a:r>
                        <a:rPr lang="en-US" sz="1600" dirty="0" smtClean="0"/>
                        <a:t>June</a:t>
                      </a:r>
                      <a:endParaRPr lang="en-US" sz="1600" dirty="0"/>
                    </a:p>
                  </a:txBody>
                  <a:tcPr/>
                </a:tc>
                <a:tc>
                  <a:txBody>
                    <a:bodyPr/>
                    <a:lstStyle/>
                    <a:p>
                      <a:r>
                        <a:rPr lang="en-US" sz="1600" dirty="0" smtClean="0"/>
                        <a:t>Diabetes</a:t>
                      </a:r>
                      <a:r>
                        <a:rPr lang="en-US" sz="1600" baseline="0" dirty="0" smtClean="0"/>
                        <a:t> Symposium</a:t>
                      </a:r>
                      <a:endParaRPr lang="en-US" sz="1600" dirty="0"/>
                    </a:p>
                  </a:txBody>
                  <a:tcPr/>
                </a:tc>
                <a:tc>
                  <a:txBody>
                    <a:bodyPr/>
                    <a:lstStyle/>
                    <a:p>
                      <a:r>
                        <a:rPr lang="en-US" sz="1600" dirty="0" smtClean="0"/>
                        <a:t>Tusk. Area Healthcare Educ. Cent.</a:t>
                      </a:r>
                      <a:endParaRPr lang="en-US" sz="1600" dirty="0"/>
                    </a:p>
                  </a:txBody>
                  <a:tcPr/>
                </a:tc>
              </a:tr>
              <a:tr h="591452">
                <a:tc>
                  <a:txBody>
                    <a:bodyPr/>
                    <a:lstStyle/>
                    <a:p>
                      <a:r>
                        <a:rPr lang="en-US" sz="1600" dirty="0" smtClean="0"/>
                        <a:t>July</a:t>
                      </a:r>
                      <a:endParaRPr lang="en-US" sz="1600" dirty="0"/>
                    </a:p>
                  </a:txBody>
                  <a:tcPr/>
                </a:tc>
                <a:tc>
                  <a:txBody>
                    <a:bodyPr/>
                    <a:lstStyle/>
                    <a:p>
                      <a:r>
                        <a:rPr lang="en-US" sz="1600" dirty="0" smtClean="0"/>
                        <a:t>Dr. Joan Harrell, Sr. Assoc. Ed., </a:t>
                      </a:r>
                      <a:r>
                        <a:rPr lang="en-US" sz="1600" dirty="0" err="1" smtClean="0"/>
                        <a:t>Jrnl</a:t>
                      </a:r>
                      <a:r>
                        <a:rPr lang="en-US" sz="1600" dirty="0" smtClean="0"/>
                        <a:t>. Of Healthcare, Science and the</a:t>
                      </a:r>
                      <a:r>
                        <a:rPr lang="en-US" sz="1600" baseline="0" dirty="0" smtClean="0"/>
                        <a:t> Humanities</a:t>
                      </a:r>
                      <a:endParaRPr lang="en-US" sz="1600" dirty="0"/>
                    </a:p>
                  </a:txBody>
                  <a:tcPr/>
                </a:tc>
                <a:tc>
                  <a:txBody>
                    <a:bodyPr/>
                    <a:lstStyle/>
                    <a:p>
                      <a:r>
                        <a:rPr lang="en-US" sz="1600" dirty="0" smtClean="0"/>
                        <a:t>Connecting God and Health</a:t>
                      </a:r>
                      <a:endParaRPr lang="en-US" sz="1600" dirty="0"/>
                    </a:p>
                  </a:txBody>
                  <a:tcPr/>
                </a:tc>
              </a:tr>
              <a:tr h="623328">
                <a:tc>
                  <a:txBody>
                    <a:bodyPr/>
                    <a:lstStyle/>
                    <a:p>
                      <a:r>
                        <a:rPr lang="en-US" sz="1600" dirty="0" smtClean="0"/>
                        <a:t>August</a:t>
                      </a:r>
                      <a:endParaRPr lang="en-US" sz="1600" dirty="0"/>
                    </a:p>
                  </a:txBody>
                  <a:tcPr/>
                </a:tc>
                <a:tc>
                  <a:txBody>
                    <a:bodyPr/>
                    <a:lstStyle/>
                    <a:p>
                      <a:r>
                        <a:rPr lang="en-US" sz="1600" dirty="0" smtClean="0"/>
                        <a:t>Dr. Faye Hall</a:t>
                      </a:r>
                      <a:r>
                        <a:rPr lang="en-US" sz="1600" baseline="0" dirty="0" smtClean="0"/>
                        <a:t> Jackson, Prof. &amp; Head, Management Department, TU</a:t>
                      </a:r>
                      <a:endParaRPr lang="en-US" sz="1600" dirty="0"/>
                    </a:p>
                  </a:txBody>
                  <a:tcPr/>
                </a:tc>
                <a:tc>
                  <a:txBody>
                    <a:bodyPr/>
                    <a:lstStyle/>
                    <a:p>
                      <a:r>
                        <a:rPr lang="en-US" sz="1600" dirty="0" smtClean="0"/>
                        <a:t>Relaxation and Diabetes</a:t>
                      </a:r>
                      <a:endParaRPr lang="en-US" sz="1600" dirty="0"/>
                    </a:p>
                  </a:txBody>
                  <a:tcPr/>
                </a:tc>
              </a:tr>
              <a:tr h="367272">
                <a:tc>
                  <a:txBody>
                    <a:bodyPr/>
                    <a:lstStyle/>
                    <a:p>
                      <a:r>
                        <a:rPr lang="en-US" sz="1600" dirty="0" smtClean="0"/>
                        <a:t>September</a:t>
                      </a:r>
                      <a:endParaRPr lang="en-US" sz="1600" dirty="0"/>
                    </a:p>
                  </a:txBody>
                  <a:tcPr/>
                </a:tc>
                <a:tc>
                  <a:txBody>
                    <a:bodyPr/>
                    <a:lstStyle/>
                    <a:p>
                      <a:r>
                        <a:rPr lang="en-US" sz="1600" dirty="0" smtClean="0"/>
                        <a:t>Dr. Mary</a:t>
                      </a:r>
                      <a:r>
                        <a:rPr lang="en-US" sz="1600" baseline="0" dirty="0" smtClean="0"/>
                        <a:t> Joyce </a:t>
                      </a:r>
                      <a:r>
                        <a:rPr lang="en-US" sz="1600" baseline="0" dirty="0" err="1" smtClean="0"/>
                        <a:t>Wingler</a:t>
                      </a:r>
                      <a:r>
                        <a:rPr lang="en-US" sz="1600" baseline="0" dirty="0" smtClean="0"/>
                        <a:t>, Pharm Res. EAMC</a:t>
                      </a:r>
                      <a:endParaRPr lang="en-US" sz="1600" dirty="0"/>
                    </a:p>
                  </a:txBody>
                  <a:tcPr/>
                </a:tc>
                <a:tc>
                  <a:txBody>
                    <a:bodyPr/>
                    <a:lstStyle/>
                    <a:p>
                      <a:r>
                        <a:rPr lang="en-US" sz="1600" dirty="0" smtClean="0"/>
                        <a:t>Your Medication and You</a:t>
                      </a:r>
                      <a:endParaRPr lang="en-US" sz="1600" dirty="0"/>
                    </a:p>
                  </a:txBody>
                  <a:tcPr/>
                </a:tc>
              </a:tr>
              <a:tr h="399148">
                <a:tc>
                  <a:txBody>
                    <a:bodyPr/>
                    <a:lstStyle/>
                    <a:p>
                      <a:r>
                        <a:rPr lang="en-US" sz="1600" dirty="0" smtClean="0"/>
                        <a:t>October </a:t>
                      </a:r>
                      <a:endParaRPr lang="en-US" sz="1600" dirty="0"/>
                    </a:p>
                  </a:txBody>
                  <a:tcPr/>
                </a:tc>
                <a:tc>
                  <a:txBody>
                    <a:bodyPr/>
                    <a:lstStyle/>
                    <a:p>
                      <a:r>
                        <a:rPr lang="en-US" sz="1600" dirty="0" smtClean="0"/>
                        <a:t>Dr. Kathy </a:t>
                      </a:r>
                      <a:r>
                        <a:rPr lang="en-US" sz="1600" dirty="0" err="1" smtClean="0"/>
                        <a:t>Eddison</a:t>
                      </a:r>
                      <a:endParaRPr lang="en-US" sz="1600" dirty="0"/>
                    </a:p>
                  </a:txBody>
                  <a:tcPr/>
                </a:tc>
                <a:tc>
                  <a:txBody>
                    <a:bodyPr/>
                    <a:lstStyle/>
                    <a:p>
                      <a:r>
                        <a:rPr lang="en-US" sz="1600" smtClean="0"/>
                        <a:t>Maintaining</a:t>
                      </a:r>
                      <a:r>
                        <a:rPr lang="en-US" sz="1600" baseline="0" smtClean="0"/>
                        <a:t> Your Memory</a:t>
                      </a:r>
                      <a:endParaRPr lang="en-US" sz="1600" dirty="0"/>
                    </a:p>
                  </a:txBody>
                  <a:tcPr/>
                </a:tc>
              </a:tr>
            </a:tbl>
          </a:graphicData>
        </a:graphic>
      </p:graphicFrame>
      <p:sp>
        <p:nvSpPr>
          <p:cNvPr id="6" name="TextBox 5"/>
          <p:cNvSpPr txBox="1"/>
          <p:nvPr/>
        </p:nvSpPr>
        <p:spPr>
          <a:xfrm>
            <a:off x="2133600" y="6096000"/>
            <a:ext cx="4419600" cy="369332"/>
          </a:xfrm>
          <a:prstGeom prst="rect">
            <a:avLst/>
          </a:prstGeom>
          <a:noFill/>
        </p:spPr>
        <p:txBody>
          <a:bodyPr wrap="square" rtlCol="0">
            <a:spAutoFit/>
          </a:bodyPr>
          <a:lstStyle/>
          <a:p>
            <a:pPr algn="ctr"/>
            <a:r>
              <a:rPr lang="en-US" dirty="0" smtClean="0"/>
              <a:t>2016 TADSG Speakers</a:t>
            </a:r>
            <a:endParaRPr lang="en-US" dirty="0"/>
          </a:p>
        </p:txBody>
      </p:sp>
    </p:spTree>
    <p:extLst>
      <p:ext uri="{BB962C8B-B14F-4D97-AF65-F5344CB8AC3E}">
        <p14:creationId xmlns:p14="http://schemas.microsoft.com/office/powerpoint/2010/main" val="10259518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158550852"/>
              </p:ext>
            </p:extLst>
          </p:nvPr>
        </p:nvGraphicFramePr>
        <p:xfrm>
          <a:off x="2057400" y="762000"/>
          <a:ext cx="4292600" cy="5181600"/>
        </p:xfrm>
        <a:graphic>
          <a:graphicData uri="http://schemas.openxmlformats.org/presentationml/2006/ole">
            <mc:AlternateContent xmlns:mc="http://schemas.openxmlformats.org/markup-compatibility/2006">
              <mc:Choice xmlns:v="urn:schemas-microsoft-com:vml" Requires="v">
                <p:oleObj spid="_x0000_s9230" name="Document" r:id="rId4" imgW="6201770" imgH="8409243" progId="Word.Document.12">
                  <p:embed/>
                </p:oleObj>
              </mc:Choice>
              <mc:Fallback>
                <p:oleObj name="Document" r:id="rId4" imgW="6201770" imgH="8409243" progId="Word.Document.12">
                  <p:embed/>
                  <p:pic>
                    <p:nvPicPr>
                      <p:cNvPr id="0" name=""/>
                      <p:cNvPicPr/>
                      <p:nvPr/>
                    </p:nvPicPr>
                    <p:blipFill>
                      <a:blip r:embed="rId5"/>
                      <a:stretch>
                        <a:fillRect/>
                      </a:stretch>
                    </p:blipFill>
                    <p:spPr>
                      <a:xfrm>
                        <a:off x="2057400" y="762000"/>
                        <a:ext cx="4292600" cy="5181600"/>
                      </a:xfrm>
                      <a:prstGeom prst="rect">
                        <a:avLst/>
                      </a:prstGeom>
                    </p:spPr>
                  </p:pic>
                </p:oleObj>
              </mc:Fallback>
            </mc:AlternateContent>
          </a:graphicData>
        </a:graphic>
      </p:graphicFrame>
    </p:spTree>
    <p:extLst>
      <p:ext uri="{BB962C8B-B14F-4D97-AF65-F5344CB8AC3E}">
        <p14:creationId xmlns:p14="http://schemas.microsoft.com/office/powerpoint/2010/main" val="26929139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381000"/>
            <a:ext cx="5423636" cy="6351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79954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Blood Pressure Checks at TADSG</a:t>
            </a:r>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1143000"/>
            <a:ext cx="5181600" cy="2913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5265945" cy="296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09633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Upcoming projects</a:t>
            </a:r>
            <a:endParaRPr lang="en-US" dirty="0"/>
          </a:p>
        </p:txBody>
      </p:sp>
      <p:sp>
        <p:nvSpPr>
          <p:cNvPr id="3" name="Content Placeholder 2"/>
          <p:cNvSpPr>
            <a:spLocks noGrp="1"/>
          </p:cNvSpPr>
          <p:nvPr>
            <p:ph idx="1"/>
          </p:nvPr>
        </p:nvSpPr>
        <p:spPr/>
        <p:txBody>
          <a:bodyPr/>
          <a:lstStyle/>
          <a:p>
            <a:r>
              <a:rPr lang="en-US" dirty="0" smtClean="0"/>
              <a:t>Youth led gentle yoga</a:t>
            </a:r>
          </a:p>
          <a:p>
            <a:r>
              <a:rPr lang="en-US" dirty="0" smtClean="0"/>
              <a:t>Continued &amp; expanded blood pressure checks </a:t>
            </a:r>
          </a:p>
          <a:p>
            <a:r>
              <a:rPr lang="en-US" dirty="0" smtClean="0"/>
              <a:t>Gentle Yoga in two faith-based organizations and two social service organizations</a:t>
            </a:r>
          </a:p>
          <a:p>
            <a:r>
              <a:rPr lang="en-US" dirty="0" smtClean="0"/>
              <a:t>Shopping Matters</a:t>
            </a:r>
          </a:p>
          <a:p>
            <a:r>
              <a:rPr lang="en-US" dirty="0" smtClean="0"/>
              <a:t>Two manuscripts and two presentations</a:t>
            </a:r>
            <a:endParaRPr lang="en-US" dirty="0"/>
          </a:p>
        </p:txBody>
      </p:sp>
    </p:spTree>
    <p:extLst>
      <p:ext uri="{BB962C8B-B14F-4D97-AF65-F5344CB8AC3E}">
        <p14:creationId xmlns:p14="http://schemas.microsoft.com/office/powerpoint/2010/main" val="5897839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lstStyle/>
          <a:p>
            <a:r>
              <a:rPr lang="en-US" dirty="0" smtClean="0"/>
              <a:t>Identify the partnering organizations</a:t>
            </a:r>
          </a:p>
          <a:p>
            <a:r>
              <a:rPr lang="en-US" dirty="0" smtClean="0"/>
              <a:t>Discuss evolution of work plan and leadership team</a:t>
            </a:r>
          </a:p>
          <a:p>
            <a:r>
              <a:rPr lang="en-US" dirty="0" smtClean="0"/>
              <a:t>Identify year one signature projects</a:t>
            </a:r>
          </a:p>
          <a:p>
            <a:r>
              <a:rPr lang="en-US" dirty="0" smtClean="0"/>
              <a:t>Discuss goals for upcoming programming year</a:t>
            </a:r>
          </a:p>
          <a:p>
            <a:endParaRPr lang="en-US" dirty="0" smtClean="0"/>
          </a:p>
          <a:p>
            <a:endParaRPr lang="en-US" dirty="0" smtClean="0"/>
          </a:p>
          <a:p>
            <a:endParaRPr lang="en-US" dirty="0"/>
          </a:p>
        </p:txBody>
      </p:sp>
    </p:spTree>
    <p:extLst>
      <p:ext uri="{BB962C8B-B14F-4D97-AF65-F5344CB8AC3E}">
        <p14:creationId xmlns:p14="http://schemas.microsoft.com/office/powerpoint/2010/main" val="39986498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Our Coalition is Born</a:t>
            </a:r>
            <a:endParaRPr lang="en-US" dirty="0"/>
          </a:p>
        </p:txBody>
      </p:sp>
      <p:pic>
        <p:nvPicPr>
          <p:cNvPr id="5" name="Picture 4" descr="C:\Users\TUSKEGEE UNIVERSITY\AppData\Local\Microsoft\Windows\Temporary Internet Files\Content.Word\20150812_11420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1757362"/>
            <a:ext cx="5943600" cy="3343275"/>
          </a:xfrm>
          <a:prstGeom prst="rect">
            <a:avLst/>
          </a:prstGeom>
          <a:noFill/>
          <a:ln>
            <a:noFill/>
          </a:ln>
        </p:spPr>
      </p:pic>
      <p:sp>
        <p:nvSpPr>
          <p:cNvPr id="6" name="TextBox 5"/>
          <p:cNvSpPr txBox="1"/>
          <p:nvPr/>
        </p:nvSpPr>
        <p:spPr>
          <a:xfrm>
            <a:off x="3429000" y="5486400"/>
            <a:ext cx="1413207" cy="369332"/>
          </a:xfrm>
          <a:prstGeom prst="rect">
            <a:avLst/>
          </a:prstGeom>
          <a:noFill/>
        </p:spPr>
        <p:txBody>
          <a:bodyPr wrap="none" rtlCol="0">
            <a:spAutoFit/>
          </a:bodyPr>
          <a:lstStyle/>
          <a:p>
            <a:r>
              <a:rPr lang="en-US" dirty="0" smtClean="0"/>
              <a:t>August, 2015</a:t>
            </a:r>
            <a:endParaRPr lang="en-US" dirty="0"/>
          </a:p>
        </p:txBody>
      </p:sp>
    </p:spTree>
    <p:extLst>
      <p:ext uri="{BB962C8B-B14F-4D97-AF65-F5344CB8AC3E}">
        <p14:creationId xmlns:p14="http://schemas.microsoft.com/office/powerpoint/2010/main" val="35891984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Partnering Organizations</a:t>
            </a:r>
            <a:endParaRPr lang="en-US" dirty="0"/>
          </a:p>
        </p:txBody>
      </p:sp>
      <p:pic>
        <p:nvPicPr>
          <p:cNvPr id="3" name="Picture 2" descr="TuskegeeHeader.jpg"/>
          <p:cNvPicPr/>
          <p:nvPr/>
        </p:nvPicPr>
        <p:blipFill rotWithShape="1">
          <a:blip r:embed="rId2" cstate="print">
            <a:extLst>
              <a:ext uri="{28A0092B-C50C-407E-A947-70E740481C1C}">
                <a14:useLocalDpi xmlns:a14="http://schemas.microsoft.com/office/drawing/2010/main" val="0"/>
              </a:ext>
            </a:extLst>
          </a:blip>
          <a:srcRect b="50286"/>
          <a:stretch/>
        </p:blipFill>
        <p:spPr bwMode="auto">
          <a:xfrm>
            <a:off x="1600200" y="4038600"/>
            <a:ext cx="2956560" cy="644207"/>
          </a:xfrm>
          <a:prstGeom prst="rect">
            <a:avLst/>
          </a:prstGeom>
          <a:ln>
            <a:noFill/>
          </a:ln>
          <a:extLst>
            <a:ext uri="{53640926-AAD7-44D8-BBD7-CCE9431645EC}">
              <a14:shadowObscured xmlns:a14="http://schemas.microsoft.com/office/drawing/2010/main"/>
            </a:ext>
          </a:extLst>
        </p:spPr>
      </p:pic>
      <p:pic>
        <p:nvPicPr>
          <p:cNvPr id="1026" name="Picture 2" descr="http://www.tuskegeeareachamber.org/images/tuskegee_chamber_r1_c1.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1493" y="3407576"/>
            <a:ext cx="3720365" cy="34764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tse3.mm.bing.net/th?id=OIP.M9474aeb55ac22317958e39a03cd97d0cH0&amp;pid=15.1&amp;P=0&amp;w=217&amp;h=1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0363" y="1885932"/>
            <a:ext cx="2066925" cy="15240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tse1.mm.bing.net/th?id=OIP.Mefbdccec3d356dc3cea423e6002710feo0&amp;pid=15.1&amp;P=0&amp;w=302&amp;h=1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9740" y="4547710"/>
            <a:ext cx="2857500" cy="129540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tse4.mm.bing.net/th?id=OIP.M1575435745999aa796bdbe8db5bf9c3cH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1493" y="1528607"/>
            <a:ext cx="1350962" cy="13509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http://tuskegeebioethics.org/wp-content/themes/Tuskegee2014/images/tuskegee_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5339" y="5259890"/>
            <a:ext cx="4086225" cy="7143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71599" y="2204088"/>
            <a:ext cx="4038601" cy="369332"/>
          </a:xfrm>
          <a:prstGeom prst="rect">
            <a:avLst/>
          </a:prstGeom>
          <a:noFill/>
        </p:spPr>
        <p:txBody>
          <a:bodyPr wrap="square" rtlCol="0">
            <a:spAutoFit/>
          </a:bodyPr>
          <a:lstStyle/>
          <a:p>
            <a:r>
              <a:rPr lang="en-US" dirty="0" smtClean="0"/>
              <a:t>Tuskegee Area Diabetes Support Group</a:t>
            </a:r>
            <a:endParaRPr lang="en-US" dirty="0"/>
          </a:p>
        </p:txBody>
      </p:sp>
      <p:sp>
        <p:nvSpPr>
          <p:cNvPr id="13" name="TextBox 12"/>
          <p:cNvSpPr txBox="1"/>
          <p:nvPr/>
        </p:nvSpPr>
        <p:spPr>
          <a:xfrm>
            <a:off x="5943599" y="3352954"/>
            <a:ext cx="2206245" cy="369332"/>
          </a:xfrm>
          <a:prstGeom prst="rect">
            <a:avLst/>
          </a:prstGeom>
          <a:noFill/>
        </p:spPr>
        <p:txBody>
          <a:bodyPr wrap="none" rtlCol="0">
            <a:spAutoFit/>
          </a:bodyPr>
          <a:lstStyle/>
          <a:p>
            <a:r>
              <a:rPr lang="en-US" dirty="0" smtClean="0"/>
              <a:t>Alpha Xi Zeta Chapter</a:t>
            </a:r>
            <a:endParaRPr lang="en-US" dirty="0"/>
          </a:p>
        </p:txBody>
      </p:sp>
      <p:sp>
        <p:nvSpPr>
          <p:cNvPr id="6" name="TextBox 5"/>
          <p:cNvSpPr txBox="1"/>
          <p:nvPr/>
        </p:nvSpPr>
        <p:spPr>
          <a:xfrm>
            <a:off x="5486400" y="5843111"/>
            <a:ext cx="1843838" cy="369332"/>
          </a:xfrm>
          <a:prstGeom prst="rect">
            <a:avLst/>
          </a:prstGeom>
          <a:noFill/>
        </p:spPr>
        <p:txBody>
          <a:bodyPr wrap="none" rtlCol="0">
            <a:spAutoFit/>
          </a:bodyPr>
          <a:lstStyle/>
          <a:p>
            <a:r>
              <a:rPr lang="en-US" dirty="0" smtClean="0"/>
              <a:t>Tuskegee Chapter</a:t>
            </a:r>
            <a:endParaRPr lang="en-US" dirty="0"/>
          </a:p>
        </p:txBody>
      </p:sp>
      <p:sp>
        <p:nvSpPr>
          <p:cNvPr id="7" name="TextBox 6"/>
          <p:cNvSpPr txBox="1"/>
          <p:nvPr/>
        </p:nvSpPr>
        <p:spPr>
          <a:xfrm>
            <a:off x="838200" y="4973598"/>
            <a:ext cx="3048000" cy="369332"/>
          </a:xfrm>
          <a:prstGeom prst="rect">
            <a:avLst/>
          </a:prstGeom>
          <a:noFill/>
        </p:spPr>
        <p:txBody>
          <a:bodyPr wrap="square" rtlCol="0">
            <a:spAutoFit/>
          </a:bodyPr>
          <a:lstStyle/>
          <a:p>
            <a:pPr algn="ctr"/>
            <a:r>
              <a:rPr lang="en-US" dirty="0" smtClean="0"/>
              <a:t>Youth Hope Builders</a:t>
            </a:r>
            <a:endParaRPr lang="en-US" dirty="0"/>
          </a:p>
        </p:txBody>
      </p:sp>
      <p:pic>
        <p:nvPicPr>
          <p:cNvPr id="1038" name="Picture 14" descr="https://tse4.mm.bing.net/th?id=OIP.M320712d3da5cacd3e5fc711c7b954d10o0&amp;pid=15.1&amp;P=0&amp;w=300&amp;h=30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91564" y="2979444"/>
            <a:ext cx="1116352" cy="1116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86943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Original Work Plan</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419533137"/>
              </p:ext>
            </p:extLst>
          </p:nvPr>
        </p:nvGraphicFramePr>
        <p:xfrm>
          <a:off x="1295400" y="1143000"/>
          <a:ext cx="6904038" cy="4587875"/>
        </p:xfrm>
        <a:graphic>
          <a:graphicData uri="http://schemas.openxmlformats.org/presentationml/2006/ole">
            <mc:AlternateContent xmlns:mc="http://schemas.openxmlformats.org/markup-compatibility/2006">
              <mc:Choice xmlns:v="urn:schemas-microsoft-com:vml" Requires="v">
                <p:oleObj spid="_x0000_s2065" name="Acrobat Document" r:id="rId4" imgW="6035040" imgH="4663440" progId="AcroExch.Document.DC">
                  <p:embed/>
                </p:oleObj>
              </mc:Choice>
              <mc:Fallback>
                <p:oleObj name="Acrobat Document" r:id="rId4" imgW="6035040" imgH="4663440" progId="AcroExch.Document.DC">
                  <p:embed/>
                  <p:pic>
                    <p:nvPicPr>
                      <p:cNvPr id="0" name=""/>
                      <p:cNvPicPr/>
                      <p:nvPr/>
                    </p:nvPicPr>
                    <p:blipFill>
                      <a:blip r:embed="rId5"/>
                      <a:stretch>
                        <a:fillRect/>
                      </a:stretch>
                    </p:blipFill>
                    <p:spPr>
                      <a:xfrm>
                        <a:off x="1295400" y="1143000"/>
                        <a:ext cx="6904038" cy="4587875"/>
                      </a:xfrm>
                      <a:prstGeom prst="rect">
                        <a:avLst/>
                      </a:prstGeom>
                    </p:spPr>
                  </p:pic>
                </p:oleObj>
              </mc:Fallback>
            </mc:AlternateContent>
          </a:graphicData>
        </a:graphic>
      </p:graphicFrame>
    </p:spTree>
    <p:extLst>
      <p:ext uri="{BB962C8B-B14F-4D97-AF65-F5344CB8AC3E}">
        <p14:creationId xmlns:p14="http://schemas.microsoft.com/office/powerpoint/2010/main" val="16814477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Adjusted Work Plan</a:t>
            </a:r>
            <a:endParaRPr lang="en-US" dirty="0"/>
          </a:p>
        </p:txBody>
      </p:sp>
      <p:sp>
        <p:nvSpPr>
          <p:cNvPr id="3" name="Content Placeholder 2"/>
          <p:cNvSpPr>
            <a:spLocks noGrp="1"/>
          </p:cNvSpPr>
          <p:nvPr>
            <p:ph idx="1"/>
          </p:nvPr>
        </p:nvSpPr>
        <p:spPr/>
        <p:txBody>
          <a:bodyPr/>
          <a:lstStyle/>
          <a:p>
            <a:r>
              <a:rPr lang="en-US" dirty="0" smtClean="0"/>
              <a:t>Gentle Yoga</a:t>
            </a:r>
          </a:p>
          <a:p>
            <a:r>
              <a:rPr lang="en-US" dirty="0" smtClean="0"/>
              <a:t>Walking Competitions</a:t>
            </a:r>
          </a:p>
          <a:p>
            <a:r>
              <a:rPr lang="en-US" dirty="0" smtClean="0"/>
              <a:t>Tuskegee Area Diabetes Support Group</a:t>
            </a:r>
            <a:endParaRPr lang="en-US" dirty="0"/>
          </a:p>
        </p:txBody>
      </p:sp>
      <p:pic>
        <p:nvPicPr>
          <p:cNvPr id="3074" name="Picture 2" descr="C:\Users\TUSKEGEE UNIVERSITY\AppData\Local\Microsoft\Windows\Temporary Internet Files\Content.IE5\C31WTZ2G\Yoga-Tree-Logo[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505200"/>
            <a:ext cx="150876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TUSKEGEE UNIVERSITY\AppData\Local\Microsoft\Windows\Temporary Internet Files\Content.IE5\OWH1XI05\more-footprint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3799395"/>
            <a:ext cx="1397000" cy="226726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TUSKEGEE UNIVERSITY\AppData\Local\Microsoft\Windows\Temporary Internet Files\Content.IE5\MQ8YQD1P\diabetes-ribbon[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3781720"/>
            <a:ext cx="1193125" cy="2139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02090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2015-2016 Activities</a:t>
            </a:r>
            <a:endParaRPr lang="en-US" dirty="0"/>
          </a:p>
        </p:txBody>
      </p:sp>
      <p:sp>
        <p:nvSpPr>
          <p:cNvPr id="3" name="Content Placeholder 2"/>
          <p:cNvSpPr>
            <a:spLocks noGrp="1"/>
          </p:cNvSpPr>
          <p:nvPr>
            <p:ph idx="1"/>
          </p:nvPr>
        </p:nvSpPr>
        <p:spPr/>
        <p:txBody>
          <a:bodyPr/>
          <a:lstStyle/>
          <a:p>
            <a:r>
              <a:rPr lang="en-US" dirty="0" smtClean="0"/>
              <a:t>Alabama Diabetes Network Conference</a:t>
            </a:r>
          </a:p>
          <a:p>
            <a:r>
              <a:rPr lang="en-US" dirty="0"/>
              <a:t>Youth Gentle Yoga Training</a:t>
            </a:r>
          </a:p>
          <a:p>
            <a:r>
              <a:rPr lang="en-US" dirty="0" smtClean="0"/>
              <a:t>Healthy snack lesson</a:t>
            </a:r>
          </a:p>
          <a:p>
            <a:r>
              <a:rPr lang="en-US" dirty="0" smtClean="0"/>
              <a:t>Health Moment</a:t>
            </a:r>
          </a:p>
        </p:txBody>
      </p:sp>
      <p:pic>
        <p:nvPicPr>
          <p:cNvPr id="4" name="Picture 3" descr="C:\Users\TUSKEGEE UNIVERSITY\Downloads\IMG_957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2814637"/>
            <a:ext cx="3657600" cy="3352800"/>
          </a:xfrm>
          <a:prstGeom prst="rect">
            <a:avLst/>
          </a:prstGeom>
          <a:noFill/>
          <a:ln>
            <a:noFill/>
          </a:ln>
        </p:spPr>
      </p:pic>
      <p:pic>
        <p:nvPicPr>
          <p:cNvPr id="5" name="Picture 4" descr="C:\Users\TUSKEGEE UNIVERSITY\AppData\Local\Microsoft\Windows\Temporary Internet Files\Content.Word\20151120_105518.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4114800"/>
            <a:ext cx="2971800" cy="2052637"/>
          </a:xfrm>
          <a:prstGeom prst="rect">
            <a:avLst/>
          </a:prstGeom>
          <a:noFill/>
          <a:ln>
            <a:noFill/>
          </a:ln>
        </p:spPr>
      </p:pic>
    </p:spTree>
    <p:extLst>
      <p:ext uri="{BB962C8B-B14F-4D97-AF65-F5344CB8AC3E}">
        <p14:creationId xmlns:p14="http://schemas.microsoft.com/office/powerpoint/2010/main" val="1775294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Walking Challenge</a:t>
            </a:r>
            <a:endParaRPr lang="en-US" dirty="0"/>
          </a:p>
        </p:txBody>
      </p:sp>
      <p:sp>
        <p:nvSpPr>
          <p:cNvPr id="3" name="Content Placeholder 2"/>
          <p:cNvSpPr>
            <a:spLocks noGrp="1"/>
          </p:cNvSpPr>
          <p:nvPr>
            <p:ph idx="1"/>
          </p:nvPr>
        </p:nvSpPr>
        <p:spPr/>
        <p:txBody>
          <a:bodyPr/>
          <a:lstStyle/>
          <a:p>
            <a:r>
              <a:rPr lang="en-US" dirty="0" smtClean="0"/>
              <a:t>Walk to national assembly - 17 participants walk 1900 miles in 12 weeks</a:t>
            </a:r>
          </a:p>
          <a:p>
            <a:r>
              <a:rPr lang="en-US" dirty="0" smtClean="0"/>
              <a:t>20-20 challenge (walk 20 miles in 20 days)</a:t>
            </a:r>
          </a:p>
          <a:p>
            <a:pPr lvl="1"/>
            <a:r>
              <a:rPr lang="en-US" dirty="0" smtClean="0"/>
              <a:t>Bioethics scholars – 31 participants</a:t>
            </a:r>
          </a:p>
          <a:p>
            <a:pPr lvl="1"/>
            <a:r>
              <a:rPr lang="en-US" dirty="0" smtClean="0"/>
              <a:t>CBIS – 9 faculty participants</a:t>
            </a:r>
          </a:p>
          <a:p>
            <a:pPr lvl="1"/>
            <a:r>
              <a:rPr lang="en-US" dirty="0" smtClean="0"/>
              <a:t>School of Nursing – 8 participants</a:t>
            </a:r>
            <a:endParaRPr lang="en-US" dirty="0"/>
          </a:p>
        </p:txBody>
      </p:sp>
    </p:spTree>
    <p:extLst>
      <p:ext uri="{BB962C8B-B14F-4D97-AF65-F5344CB8AC3E}">
        <p14:creationId xmlns:p14="http://schemas.microsoft.com/office/powerpoint/2010/main" val="27593933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r>
              <a:rPr lang="en-US" dirty="0" smtClean="0"/>
              <a:t>Enrollment Form</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2316040320"/>
              </p:ext>
            </p:extLst>
          </p:nvPr>
        </p:nvGraphicFramePr>
        <p:xfrm>
          <a:off x="2239963" y="411163"/>
          <a:ext cx="4664075" cy="6035675"/>
        </p:xfrm>
        <a:graphic>
          <a:graphicData uri="http://schemas.openxmlformats.org/presentationml/2006/ole">
            <mc:AlternateContent xmlns:mc="http://schemas.openxmlformats.org/markup-compatibility/2006">
              <mc:Choice xmlns:v="urn:schemas-microsoft-com:vml" Requires="v">
                <p:oleObj spid="_x0000_s6157" name="Acrobat Document" r:id="rId3" imgW="4663440" imgH="6035040" progId="AcroExch.Document.DC">
                  <p:embed/>
                </p:oleObj>
              </mc:Choice>
              <mc:Fallback>
                <p:oleObj name="Acrobat Document" r:id="rId3" imgW="4663440" imgH="6035040" progId="AcroExch.Document.DC">
                  <p:embed/>
                  <p:pic>
                    <p:nvPicPr>
                      <p:cNvPr id="0" name=""/>
                      <p:cNvPicPr/>
                      <p:nvPr/>
                    </p:nvPicPr>
                    <p:blipFill>
                      <a:blip r:embed="rId4"/>
                      <a:stretch>
                        <a:fillRect/>
                      </a:stretch>
                    </p:blipFill>
                    <p:spPr>
                      <a:xfrm>
                        <a:off x="2239963" y="411163"/>
                        <a:ext cx="4664075" cy="6035675"/>
                      </a:xfrm>
                      <a:prstGeom prst="rect">
                        <a:avLst/>
                      </a:prstGeom>
                    </p:spPr>
                  </p:pic>
                </p:oleObj>
              </mc:Fallback>
            </mc:AlternateContent>
          </a:graphicData>
        </a:graphic>
      </p:graphicFrame>
      <p:sp>
        <p:nvSpPr>
          <p:cNvPr id="4" name="TextBox 3"/>
          <p:cNvSpPr txBox="1"/>
          <p:nvPr/>
        </p:nvSpPr>
        <p:spPr>
          <a:xfrm>
            <a:off x="1066800" y="1219200"/>
            <a:ext cx="381836" cy="4524315"/>
          </a:xfrm>
          <a:prstGeom prst="rect">
            <a:avLst/>
          </a:prstGeom>
          <a:noFill/>
        </p:spPr>
        <p:txBody>
          <a:bodyPr wrap="none" rtlCol="0">
            <a:spAutoFit/>
          </a:bodyPr>
          <a:lstStyle/>
          <a:p>
            <a:r>
              <a:rPr lang="en-US" dirty="0" smtClean="0"/>
              <a:t>E</a:t>
            </a:r>
          </a:p>
          <a:p>
            <a:r>
              <a:rPr lang="en-US" dirty="0" smtClean="0"/>
              <a:t>N</a:t>
            </a:r>
          </a:p>
          <a:p>
            <a:r>
              <a:rPr lang="en-US" dirty="0" smtClean="0"/>
              <a:t>R</a:t>
            </a:r>
          </a:p>
          <a:p>
            <a:r>
              <a:rPr lang="en-US" dirty="0" smtClean="0"/>
              <a:t>O</a:t>
            </a:r>
          </a:p>
          <a:p>
            <a:r>
              <a:rPr lang="en-US" dirty="0" smtClean="0"/>
              <a:t>L</a:t>
            </a:r>
          </a:p>
          <a:p>
            <a:r>
              <a:rPr lang="en-US" dirty="0" smtClean="0"/>
              <a:t>L</a:t>
            </a:r>
          </a:p>
          <a:p>
            <a:r>
              <a:rPr lang="en-US" dirty="0" smtClean="0"/>
              <a:t>M</a:t>
            </a:r>
          </a:p>
          <a:p>
            <a:r>
              <a:rPr lang="en-US" dirty="0" smtClean="0"/>
              <a:t>E</a:t>
            </a:r>
          </a:p>
          <a:p>
            <a:r>
              <a:rPr lang="en-US" dirty="0" smtClean="0"/>
              <a:t>N</a:t>
            </a:r>
          </a:p>
          <a:p>
            <a:r>
              <a:rPr lang="en-US" dirty="0" smtClean="0"/>
              <a:t>T</a:t>
            </a:r>
          </a:p>
          <a:p>
            <a:endParaRPr lang="en-US" dirty="0"/>
          </a:p>
          <a:p>
            <a:endParaRPr lang="en-US" dirty="0" smtClean="0"/>
          </a:p>
          <a:p>
            <a:r>
              <a:rPr lang="en-US" dirty="0" smtClean="0"/>
              <a:t>F</a:t>
            </a:r>
          </a:p>
          <a:p>
            <a:r>
              <a:rPr lang="en-US" dirty="0" smtClean="0"/>
              <a:t>O</a:t>
            </a:r>
          </a:p>
          <a:p>
            <a:r>
              <a:rPr lang="en-US" dirty="0" smtClean="0"/>
              <a:t>R</a:t>
            </a:r>
          </a:p>
          <a:p>
            <a:r>
              <a:rPr lang="en-US" dirty="0"/>
              <a:t>M</a:t>
            </a:r>
          </a:p>
        </p:txBody>
      </p:sp>
    </p:spTree>
    <p:extLst>
      <p:ext uri="{BB962C8B-B14F-4D97-AF65-F5344CB8AC3E}">
        <p14:creationId xmlns:p14="http://schemas.microsoft.com/office/powerpoint/2010/main" val="28320297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1674</TotalTime>
  <Words>462</Words>
  <Application>Microsoft Office PowerPoint</Application>
  <PresentationFormat>On-screen Show (4:3)</PresentationFormat>
  <Paragraphs>109</Paragraphs>
  <Slides>19</Slides>
  <Notes>1</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2</vt:i4>
      </vt:variant>
      <vt:variant>
        <vt:lpstr>Slide Titles</vt:lpstr>
      </vt:variant>
      <vt:variant>
        <vt:i4>19</vt:i4>
      </vt:variant>
    </vt:vector>
  </HeadingPairs>
  <TitlesOfParts>
    <vt:vector size="24" baseType="lpstr">
      <vt:lpstr>Arial</vt:lpstr>
      <vt:lpstr>Calibri</vt:lpstr>
      <vt:lpstr>Office Theme</vt:lpstr>
      <vt:lpstr>Acrobat Document</vt:lpstr>
      <vt:lpstr>Document</vt:lpstr>
      <vt:lpstr>Coalition Development to Encourage Healthy Living Healthy Habits</vt:lpstr>
      <vt:lpstr>Objectives</vt:lpstr>
      <vt:lpstr>Our Coalition is Born</vt:lpstr>
      <vt:lpstr>Partnering Organizations</vt:lpstr>
      <vt:lpstr>Original Work Plan</vt:lpstr>
      <vt:lpstr>Adjusted Work Plan</vt:lpstr>
      <vt:lpstr>2015-2016 Activities</vt:lpstr>
      <vt:lpstr>Walking Challenge</vt:lpstr>
      <vt:lpstr>Enrollment Form</vt:lpstr>
      <vt:lpstr>Walking Challenge Log</vt:lpstr>
      <vt:lpstr>Participant Statements</vt:lpstr>
      <vt:lpstr>Gentle Yoga</vt:lpstr>
      <vt:lpstr>Gentle Yoga Leader Training and Classes</vt:lpstr>
      <vt:lpstr>Tuskegee Area Diabetes Support Group</vt:lpstr>
      <vt:lpstr>PowerPoint Presentation</vt:lpstr>
      <vt:lpstr>PowerPoint Presentation</vt:lpstr>
      <vt:lpstr>PowerPoint Presentation</vt:lpstr>
      <vt:lpstr>Blood Pressure Checks at TADSG</vt:lpstr>
      <vt:lpstr>Upcoming projects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Macon County, AL</dc:title>
  <dc:creator>TUSKEGEE UNIVERSITY</dc:creator>
  <cp:lastModifiedBy>Marie</cp:lastModifiedBy>
  <cp:revision>33</cp:revision>
  <dcterms:created xsi:type="dcterms:W3CDTF">2016-09-25T22:16:10Z</dcterms:created>
  <dcterms:modified xsi:type="dcterms:W3CDTF">2016-09-27T13:55:49Z</dcterms:modified>
</cp:coreProperties>
</file>