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5" r:id="rId4"/>
    <p:sldId id="266" r:id="rId5"/>
    <p:sldId id="273" r:id="rId6"/>
    <p:sldId id="263" r:id="rId7"/>
    <p:sldId id="258" r:id="rId8"/>
    <p:sldId id="267" r:id="rId9"/>
    <p:sldId id="268" r:id="rId10"/>
    <p:sldId id="269" r:id="rId11"/>
    <p:sldId id="271" r:id="rId12"/>
    <p:sldId id="261" r:id="rId13"/>
    <p:sldId id="274" r:id="rId14"/>
    <p:sldId id="272" r:id="rId15"/>
    <p:sldId id="262" r:id="rId16"/>
    <p:sldId id="26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3BABF5D-03A9-4912-827F-3813A8F9BE5D}"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1330047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BABF5D-03A9-4912-827F-3813A8F9BE5D}"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3694455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BABF5D-03A9-4912-827F-3813A8F9BE5D}"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7FEA68-74ED-4407-90B0-F8AE25F27721}"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5432225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BABF5D-03A9-4912-827F-3813A8F9BE5D}"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709659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BABF5D-03A9-4912-827F-3813A8F9BE5D}"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7FEA68-74ED-4407-90B0-F8AE25F27721}"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261358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BABF5D-03A9-4912-827F-3813A8F9BE5D}"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12634124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3BABF5D-03A9-4912-827F-3813A8F9BE5D}"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651505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3BABF5D-03A9-4912-827F-3813A8F9BE5D}"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1343890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3BABF5D-03A9-4912-827F-3813A8F9BE5D}"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884917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BABF5D-03A9-4912-827F-3813A8F9BE5D}"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3498299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3BABF5D-03A9-4912-827F-3813A8F9BE5D}" type="datetimeFigureOut">
              <a:rPr lang="en-US" smtClean="0"/>
              <a:t>10/3/2016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177935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3BABF5D-03A9-4912-827F-3813A8F9BE5D}" type="datetimeFigureOut">
              <a:rPr lang="en-US" smtClean="0"/>
              <a:t>10/3/2016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2844836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3BABF5D-03A9-4912-827F-3813A8F9BE5D}" type="datetimeFigureOut">
              <a:rPr lang="en-US" smtClean="0"/>
              <a:t>10/3/2016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2901911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BABF5D-03A9-4912-827F-3813A8F9BE5D}" type="datetimeFigureOut">
              <a:rPr lang="en-US" smtClean="0"/>
              <a:t>10/3/2016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643367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BABF5D-03A9-4912-827F-3813A8F9BE5D}" type="datetimeFigureOut">
              <a:rPr lang="en-US" smtClean="0"/>
              <a:t>10/3/2016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1508900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BABF5D-03A9-4912-827F-3813A8F9BE5D}" type="datetimeFigureOut">
              <a:rPr lang="en-US" smtClean="0"/>
              <a:t>10/3/2016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7FEA68-74ED-4407-90B0-F8AE25F27721}" type="slidenum">
              <a:rPr lang="en-US" smtClean="0"/>
              <a:t>‹#›</a:t>
            </a:fld>
            <a:endParaRPr lang="en-US"/>
          </a:p>
        </p:txBody>
      </p:sp>
    </p:spTree>
    <p:extLst>
      <p:ext uri="{BB962C8B-B14F-4D97-AF65-F5344CB8AC3E}">
        <p14:creationId xmlns:p14="http://schemas.microsoft.com/office/powerpoint/2010/main" val="3915573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3BABF5D-03A9-4912-827F-3813A8F9BE5D}" type="datetimeFigureOut">
              <a:rPr lang="en-US" smtClean="0"/>
              <a:t>10/3/2016</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17FEA68-74ED-4407-90B0-F8AE25F27721}" type="slidenum">
              <a:rPr lang="en-US" smtClean="0"/>
              <a:t>‹#›</a:t>
            </a:fld>
            <a:endParaRPr lang="en-US"/>
          </a:p>
        </p:txBody>
      </p:sp>
    </p:spTree>
    <p:extLst>
      <p:ext uri="{BB962C8B-B14F-4D97-AF65-F5344CB8AC3E}">
        <p14:creationId xmlns:p14="http://schemas.microsoft.com/office/powerpoint/2010/main" val="5048952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42149" y="5079533"/>
            <a:ext cx="7766936" cy="1096899"/>
          </a:xfrm>
        </p:spPr>
        <p:txBody>
          <a:bodyPr/>
          <a:lstStyle/>
          <a:p>
            <a:r>
              <a:rPr lang="en-US" dirty="0" smtClean="0"/>
              <a:t>Diabetes Today Conference</a:t>
            </a:r>
          </a:p>
          <a:p>
            <a:r>
              <a:rPr lang="en-US" dirty="0" smtClean="0"/>
              <a:t>October 5, 2016</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1211" y="967225"/>
            <a:ext cx="6040188" cy="4112308"/>
          </a:xfrm>
          <a:prstGeom prst="rect">
            <a:avLst/>
          </a:prstGeom>
        </p:spPr>
      </p:pic>
    </p:spTree>
    <p:extLst>
      <p:ext uri="{BB962C8B-B14F-4D97-AF65-F5344CB8AC3E}">
        <p14:creationId xmlns:p14="http://schemas.microsoft.com/office/powerpoint/2010/main" val="17072115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Athens County’s Plan to Prevent and Reduce Chronic Disease: Successes</a:t>
            </a:r>
          </a:p>
        </p:txBody>
      </p:sp>
      <p:sp>
        <p:nvSpPr>
          <p:cNvPr id="3" name="Content Placeholder 2"/>
          <p:cNvSpPr>
            <a:spLocks noGrp="1"/>
          </p:cNvSpPr>
          <p:nvPr>
            <p:ph idx="1"/>
          </p:nvPr>
        </p:nvSpPr>
        <p:spPr>
          <a:xfrm>
            <a:off x="677334" y="2160589"/>
            <a:ext cx="5141575" cy="3880773"/>
          </a:xfrm>
        </p:spPr>
        <p:txBody>
          <a:bodyPr/>
          <a:lstStyle/>
          <a:p>
            <a:r>
              <a:rPr lang="en-US" dirty="0" smtClean="0"/>
              <a:t>Worksite wellness activities</a:t>
            </a:r>
          </a:p>
          <a:p>
            <a:pPr lvl="1"/>
            <a:r>
              <a:rPr lang="en-US" dirty="0" smtClean="0"/>
              <a:t>Support for active commuting  and employee physical activity</a:t>
            </a:r>
          </a:p>
          <a:p>
            <a:pPr lvl="1"/>
            <a:r>
              <a:rPr lang="en-US" dirty="0" smtClean="0"/>
              <a:t>Water First for Thirst</a:t>
            </a:r>
          </a:p>
          <a:p>
            <a:pPr lvl="1"/>
            <a:r>
              <a:rPr lang="en-US" dirty="0" smtClean="0"/>
              <a:t>Adoption of worksite tobacco policies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9241" y="2160589"/>
            <a:ext cx="1892808" cy="2414016"/>
          </a:xfrm>
          <a:prstGeom prst="rect">
            <a:avLst/>
          </a:prstGeom>
        </p:spPr>
      </p:pic>
    </p:spTree>
    <p:extLst>
      <p:ext uri="{BB962C8B-B14F-4D97-AF65-F5344CB8AC3E}">
        <p14:creationId xmlns:p14="http://schemas.microsoft.com/office/powerpoint/2010/main" val="25981689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Athens County’s Plan to Prevent and Reduce Chronic </a:t>
            </a:r>
            <a:r>
              <a:rPr lang="en-US" dirty="0" smtClean="0"/>
              <a:t>Disease: Healthcare Success	</a:t>
            </a:r>
            <a:endParaRPr lang="en-US" dirty="0"/>
          </a:p>
        </p:txBody>
      </p:sp>
      <p:sp>
        <p:nvSpPr>
          <p:cNvPr id="3" name="Content Placeholder 2"/>
          <p:cNvSpPr>
            <a:spLocks noGrp="1"/>
          </p:cNvSpPr>
          <p:nvPr>
            <p:ph idx="1"/>
          </p:nvPr>
        </p:nvSpPr>
        <p:spPr>
          <a:xfrm>
            <a:off x="677334" y="2203191"/>
            <a:ext cx="3652211" cy="4032393"/>
          </a:xfrm>
        </p:spPr>
        <p:txBody>
          <a:bodyPr/>
          <a:lstStyle/>
          <a:p>
            <a:r>
              <a:rPr lang="en-US" dirty="0" smtClean="0"/>
              <a:t>Healthy Connections Clinic</a:t>
            </a:r>
          </a:p>
          <a:p>
            <a:r>
              <a:rPr lang="en-US" dirty="0" smtClean="0"/>
              <a:t>Community Health Workers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7864" y="1785472"/>
            <a:ext cx="3761508" cy="4867833"/>
          </a:xfrm>
          <a:prstGeom prst="rect">
            <a:avLst/>
          </a:prstGeom>
        </p:spPr>
      </p:pic>
    </p:spTree>
    <p:extLst>
      <p:ext uri="{BB962C8B-B14F-4D97-AF65-F5344CB8AC3E}">
        <p14:creationId xmlns:p14="http://schemas.microsoft.com/office/powerpoint/2010/main" val="37764476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Appalachian Health Summit</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77334" y="1452418"/>
            <a:ext cx="8596312" cy="3183011"/>
          </a:xfrm>
        </p:spPr>
      </p:pic>
      <p:sp>
        <p:nvSpPr>
          <p:cNvPr id="5" name="TextBox 4"/>
          <p:cNvSpPr txBox="1"/>
          <p:nvPr/>
        </p:nvSpPr>
        <p:spPr>
          <a:xfrm>
            <a:off x="677334" y="4946073"/>
            <a:ext cx="8596312" cy="923330"/>
          </a:xfrm>
          <a:prstGeom prst="rect">
            <a:avLst/>
          </a:prstGeom>
          <a:noFill/>
        </p:spPr>
        <p:txBody>
          <a:bodyPr wrap="square" rtlCol="0">
            <a:spAutoFit/>
          </a:bodyPr>
          <a:lstStyle/>
          <a:p>
            <a:r>
              <a:rPr lang="en-US" dirty="0" smtClean="0"/>
              <a:t>Event goals: Increase local enrollment in lifestyle change programs (DPP &amp; CHIP) by 5% through provider-based referrals based on information received at the Appalachian Health Summit</a:t>
            </a:r>
            <a:endParaRPr lang="en-US" dirty="0"/>
          </a:p>
        </p:txBody>
      </p:sp>
    </p:spTree>
    <p:extLst>
      <p:ext uri="{BB962C8B-B14F-4D97-AF65-F5344CB8AC3E}">
        <p14:creationId xmlns:p14="http://schemas.microsoft.com/office/powerpoint/2010/main" val="19847558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Lifestyle Change Programs</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942023" y="2181369"/>
            <a:ext cx="3583176" cy="3586162"/>
          </a:xfr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0525" y="2544107"/>
            <a:ext cx="5153024" cy="2672130"/>
          </a:xfrm>
          <a:prstGeom prst="rect">
            <a:avLst/>
          </a:prstGeom>
        </p:spPr>
      </p:pic>
    </p:spTree>
    <p:extLst>
      <p:ext uri="{BB962C8B-B14F-4D97-AF65-F5344CB8AC3E}">
        <p14:creationId xmlns:p14="http://schemas.microsoft.com/office/powerpoint/2010/main" val="16338028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Diabetes Prevention Toolkit</a:t>
            </a:r>
            <a:endParaRPr lang="en-US" dirty="0"/>
          </a:p>
        </p:txBody>
      </p:sp>
      <p:sp>
        <p:nvSpPr>
          <p:cNvPr id="3" name="Content Placeholder 2"/>
          <p:cNvSpPr>
            <a:spLocks noGrp="1"/>
          </p:cNvSpPr>
          <p:nvPr>
            <p:ph idx="1"/>
          </p:nvPr>
        </p:nvSpPr>
        <p:spPr>
          <a:xfrm>
            <a:off x="786322" y="1951976"/>
            <a:ext cx="5385878" cy="3825369"/>
          </a:xfrm>
        </p:spPr>
        <p:txBody>
          <a:bodyPr>
            <a:normAutofit/>
          </a:bodyPr>
          <a:lstStyle/>
          <a:p>
            <a:r>
              <a:rPr lang="en-US" dirty="0" smtClean="0"/>
              <a:t>Includes lifestyle change program referral form, Healthy Connections Clinic flyer, information on the Diabetes Prevention Program, information on the Complete Health Improvement Program, Check It Change It Control It resources, community health workers information, diabetes prevention information from the Rural Health Information Hub and the American Diabetes Association, local resource guides, etc.</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2200" y="1997978"/>
            <a:ext cx="3593415" cy="2775888"/>
          </a:xfrm>
          <a:prstGeom prst="rect">
            <a:avLst/>
          </a:prstGeom>
        </p:spPr>
      </p:pic>
    </p:spTree>
    <p:extLst>
      <p:ext uri="{BB962C8B-B14F-4D97-AF65-F5344CB8AC3E}">
        <p14:creationId xmlns:p14="http://schemas.microsoft.com/office/powerpoint/2010/main" val="10401745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Athens County Public Library Partnership</a:t>
            </a:r>
            <a:endParaRPr lang="en-US" dirty="0"/>
          </a:p>
        </p:txBody>
      </p:sp>
      <p:sp>
        <p:nvSpPr>
          <p:cNvPr id="3" name="Content Placeholder 2"/>
          <p:cNvSpPr>
            <a:spLocks noGrp="1"/>
          </p:cNvSpPr>
          <p:nvPr>
            <p:ph idx="1"/>
          </p:nvPr>
        </p:nvSpPr>
        <p:spPr>
          <a:xfrm>
            <a:off x="677334" y="2160589"/>
            <a:ext cx="4351866" cy="3880773"/>
          </a:xfrm>
        </p:spPr>
        <p:txBody>
          <a:bodyPr/>
          <a:lstStyle/>
          <a:p>
            <a:r>
              <a:rPr lang="en-US" dirty="0" smtClean="0"/>
              <a:t>Planned installation of </a:t>
            </a:r>
            <a:r>
              <a:rPr lang="en-US" dirty="0" err="1" smtClean="0"/>
              <a:t>iHealth</a:t>
            </a:r>
            <a:r>
              <a:rPr lang="en-US" dirty="0" smtClean="0"/>
              <a:t> blood pressure monitors at each of the seven branches in the Athens County Public Library system</a:t>
            </a:r>
          </a:p>
          <a:p>
            <a:r>
              <a:rPr lang="en-US" dirty="0" smtClean="0"/>
              <a:t>Train librarians on orienting community members to health-related resources at the library</a:t>
            </a:r>
          </a:p>
          <a:p>
            <a:r>
              <a:rPr lang="en-US" dirty="0" smtClean="0"/>
              <a:t>Kick-off events will be planned for each library with cooking demonstrations, physical activity, and unveiling of </a:t>
            </a:r>
            <a:r>
              <a:rPr lang="en-US" dirty="0" err="1" smtClean="0"/>
              <a:t>iHealth</a:t>
            </a:r>
            <a:r>
              <a:rPr lang="en-US" dirty="0" smtClean="0"/>
              <a:t> monitors</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89950" y="2632450"/>
            <a:ext cx="3577405" cy="2937049"/>
          </a:xfrm>
          <a:prstGeom prst="rect">
            <a:avLst/>
          </a:prstGeom>
        </p:spPr>
      </p:pic>
    </p:spTree>
    <p:extLst>
      <p:ext uri="{BB962C8B-B14F-4D97-AF65-F5344CB8AC3E}">
        <p14:creationId xmlns:p14="http://schemas.microsoft.com/office/powerpoint/2010/main" val="31236844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10" name="Content Placeholder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37792" y="2160588"/>
            <a:ext cx="5476454" cy="3881437"/>
          </a:xfrm>
        </p:spPr>
      </p:pic>
    </p:spTree>
    <p:extLst>
      <p:ext uri="{BB962C8B-B14F-4D97-AF65-F5344CB8AC3E}">
        <p14:creationId xmlns:p14="http://schemas.microsoft.com/office/powerpoint/2010/main" val="21202926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sp>
        <p:nvSpPr>
          <p:cNvPr id="3" name="Content Placeholder 2"/>
          <p:cNvSpPr>
            <a:spLocks noGrp="1"/>
          </p:cNvSpPr>
          <p:nvPr>
            <p:ph idx="1"/>
          </p:nvPr>
        </p:nvSpPr>
        <p:spPr/>
        <p:txBody>
          <a:bodyPr/>
          <a:lstStyle/>
          <a:p>
            <a:r>
              <a:rPr lang="en-US" dirty="0" smtClean="0"/>
              <a:t>Established in 2001, maintained with the Creating Healthy Communities grant administered by the Athens City-County Health Department with additional funding provided by the Communities Preventing Chronic Disease grant and the Appalachian Diabetes Translation and Control Project grant</a:t>
            </a:r>
            <a:endParaRPr lang="en-US" dirty="0"/>
          </a:p>
        </p:txBody>
      </p:sp>
    </p:spTree>
    <p:extLst>
      <p:ext uri="{BB962C8B-B14F-4D97-AF65-F5344CB8AC3E}">
        <p14:creationId xmlns:p14="http://schemas.microsoft.com/office/powerpoint/2010/main" val="9371633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Coalition Goals</a:t>
            </a:r>
            <a:endParaRPr lang="en-US" dirty="0"/>
          </a:p>
        </p:txBody>
      </p:sp>
      <p:sp>
        <p:nvSpPr>
          <p:cNvPr id="3" name="Content Placeholder 2"/>
          <p:cNvSpPr>
            <a:spLocks noGrp="1"/>
          </p:cNvSpPr>
          <p:nvPr>
            <p:ph idx="1"/>
          </p:nvPr>
        </p:nvSpPr>
        <p:spPr/>
        <p:txBody>
          <a:bodyPr/>
          <a:lstStyle/>
          <a:p>
            <a:r>
              <a:rPr lang="en-US" dirty="0" smtClean="0"/>
              <a:t>Policy, system, and environmental change </a:t>
            </a:r>
          </a:p>
          <a:p>
            <a:r>
              <a:rPr lang="en-US" dirty="0" smtClean="0"/>
              <a:t>Increase opportunities for physical activity</a:t>
            </a:r>
          </a:p>
          <a:p>
            <a:r>
              <a:rPr lang="en-US" dirty="0" smtClean="0"/>
              <a:t>Improve access to nutrition food</a:t>
            </a:r>
          </a:p>
          <a:p>
            <a:r>
              <a:rPr lang="en-US" dirty="0" smtClean="0"/>
              <a:t>Eliminate tobacco use</a:t>
            </a:r>
            <a:endParaRPr lang="en-US" dirty="0"/>
          </a:p>
        </p:txBody>
      </p:sp>
    </p:spTree>
    <p:extLst>
      <p:ext uri="{BB962C8B-B14F-4D97-AF65-F5344CB8AC3E}">
        <p14:creationId xmlns:p14="http://schemas.microsoft.com/office/powerpoint/2010/main" val="16840066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Geographic Focus: Athens County, OH</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0817" y="2160588"/>
            <a:ext cx="3570403" cy="3881437"/>
          </a:xfrm>
        </p:spPr>
      </p:pic>
    </p:spTree>
    <p:extLst>
      <p:ext uri="{BB962C8B-B14F-4D97-AF65-F5344CB8AC3E}">
        <p14:creationId xmlns:p14="http://schemas.microsoft.com/office/powerpoint/2010/main" val="31492205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Athens County Snapshot</a:t>
            </a:r>
            <a:endParaRPr lang="en-US" dirty="0"/>
          </a:p>
        </p:txBody>
      </p:sp>
      <p:sp>
        <p:nvSpPr>
          <p:cNvPr id="3" name="Content Placeholder 2"/>
          <p:cNvSpPr>
            <a:spLocks noGrp="1"/>
          </p:cNvSpPr>
          <p:nvPr>
            <p:ph idx="1"/>
          </p:nvPr>
        </p:nvSpPr>
        <p:spPr/>
        <p:txBody>
          <a:bodyPr/>
          <a:lstStyle/>
          <a:p>
            <a:r>
              <a:rPr lang="en-US" dirty="0" smtClean="0"/>
              <a:t>Ranked 72 of 88 of health behaviors (tobacco, obesity, food environment index, etc.)</a:t>
            </a:r>
          </a:p>
          <a:p>
            <a:r>
              <a:rPr lang="en-US" dirty="0" smtClean="0"/>
              <a:t>28% of Athens County adults are physically inactive</a:t>
            </a:r>
          </a:p>
          <a:p>
            <a:r>
              <a:rPr lang="en-US" dirty="0" smtClean="0"/>
              <a:t>30% of Athens County adults use tobacco products</a:t>
            </a:r>
          </a:p>
          <a:p>
            <a:r>
              <a:rPr lang="en-US" dirty="0" smtClean="0"/>
              <a:t>Food environment index is 5.2 (measuring access to healthy foods and percentage of population considered food insecure on a 0-10 scale)</a:t>
            </a:r>
            <a:endParaRPr lang="en-US" dirty="0"/>
          </a:p>
          <a:p>
            <a:endParaRPr lang="en-US" dirty="0" smtClean="0"/>
          </a:p>
          <a:p>
            <a:endParaRPr lang="en-US" dirty="0"/>
          </a:p>
        </p:txBody>
      </p:sp>
    </p:spTree>
    <p:extLst>
      <p:ext uri="{BB962C8B-B14F-4D97-AF65-F5344CB8AC3E}">
        <p14:creationId xmlns:p14="http://schemas.microsoft.com/office/powerpoint/2010/main" val="31744261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Membership</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01226210"/>
              </p:ext>
            </p:extLst>
          </p:nvPr>
        </p:nvGraphicFramePr>
        <p:xfrm>
          <a:off x="1478439" y="2397120"/>
          <a:ext cx="6995160" cy="3720030"/>
        </p:xfrm>
        <a:graphic>
          <a:graphicData uri="http://schemas.openxmlformats.org/drawingml/2006/table">
            <a:tbl>
              <a:tblPr firstRow="1" firstCol="1" bandRow="1">
                <a:tableStyleId>{5C22544A-7EE6-4342-B048-85BDC9FD1C3A}</a:tableStyleId>
              </a:tblPr>
              <a:tblGrid>
                <a:gridCol w="3497580"/>
                <a:gridCol w="3497580"/>
              </a:tblGrid>
              <a:tr h="0">
                <a:tc>
                  <a:txBody>
                    <a:bodyPr/>
                    <a:lstStyle/>
                    <a:p>
                      <a:pPr marL="0" marR="0" algn="ctr">
                        <a:lnSpc>
                          <a:spcPct val="107000"/>
                        </a:lnSpc>
                        <a:spcBef>
                          <a:spcPts val="0"/>
                        </a:spcBef>
                        <a:spcAft>
                          <a:spcPts val="0"/>
                        </a:spcAft>
                      </a:pPr>
                      <a:r>
                        <a:rPr lang="en-US" sz="2000" dirty="0" smtClean="0">
                          <a:effectLst/>
                          <a:latin typeface="Calibri" panose="020F0502020204030204" pitchFamily="34" charset="0"/>
                          <a:ea typeface="Calibri" panose="020F0502020204030204" pitchFamily="34" charset="0"/>
                          <a:cs typeface="Times New Roman" panose="02020603050405020304" pitchFamily="18" charset="0"/>
                        </a:rPr>
                        <a:t>Coalition Partners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dirty="0" smtClean="0">
                          <a:effectLst/>
                          <a:latin typeface="Calibri" panose="020F0502020204030204" pitchFamily="34" charset="0"/>
                          <a:ea typeface="Calibri" panose="020F0502020204030204" pitchFamily="34" charset="0"/>
                          <a:cs typeface="Times New Roman" panose="02020603050405020304" pitchFamily="18" charset="0"/>
                        </a:rPr>
                        <a:t>Associated</a:t>
                      </a:r>
                      <a:r>
                        <a:rPr lang="en-US" sz="2000" baseline="0" dirty="0" smtClean="0">
                          <a:effectLst/>
                          <a:latin typeface="Calibri" panose="020F0502020204030204" pitchFamily="34" charset="0"/>
                          <a:ea typeface="Calibri" panose="020F0502020204030204" pitchFamily="34" charset="0"/>
                          <a:cs typeface="Times New Roman" panose="02020603050405020304" pitchFamily="18" charset="0"/>
                        </a:rPr>
                        <a:t> Organizations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dirty="0" smtClean="0">
                          <a:effectLst/>
                        </a:rPr>
                        <a:t>Athens </a:t>
                      </a:r>
                      <a:r>
                        <a:rPr lang="en-US" sz="1100" dirty="0">
                          <a:effectLst/>
                        </a:rPr>
                        <a:t>City- County Health Department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dirty="0">
                          <a:effectLst/>
                        </a:rPr>
                        <a:t>Athens Food Policy Council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WellWorks at Ohio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dirty="0">
                          <a:effectLst/>
                        </a:rPr>
                        <a:t>Athens City </a:t>
                      </a:r>
                      <a:r>
                        <a:rPr lang="en-US" sz="1100" dirty="0" smtClean="0">
                          <a:effectLst/>
                        </a:rPr>
                        <a:t>Schools </a:t>
                      </a:r>
                      <a:r>
                        <a:rPr lang="en-US" sz="1100" dirty="0">
                          <a:effectLst/>
                        </a:rPr>
                        <a:t>Nutrition 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OUHCOM Community Health Programs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dirty="0">
                          <a:effectLst/>
                        </a:rPr>
                        <a:t>Athens County </a:t>
                      </a:r>
                      <a:r>
                        <a:rPr lang="en-US" sz="1100" dirty="0" smtClean="0">
                          <a:effectLst/>
                        </a:rPr>
                        <a:t>Public </a:t>
                      </a:r>
                      <a:r>
                        <a:rPr lang="en-US" sz="1100" dirty="0">
                          <a:effectLst/>
                        </a:rPr>
                        <a:t>Libraries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OUHCOM AmeriCorps Program (COMCorps)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Southeast Ohio Worksite Wellness Council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Live Healthy Appalachia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Robert Wood Johnson Foundation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Rural Action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Voinovich School of Leadership and Public Affairs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Community Food Initiatives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Trimble Bridge Builders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317 Board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Trimble Local School District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Village Bakery, Della Zona,  Catalyst Café</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Nelsonville-York School District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Ohio Health O’Bleness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Athens City School District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CHIP Alumni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Corporation for Ohio Appalachian Development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Athens County Commissioner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dirty="0" smtClean="0">
                          <a:effectLst/>
                        </a:rPr>
                        <a:t>ED MAP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Athens County Planner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Rocky Brands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Athens County Arts, Parks, and Recreation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Ohio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Frontier Nursing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dirty="0">
                          <a:effectLst/>
                        </a:rPr>
                        <a:t>Sikorski’s Home </a:t>
                      </a:r>
                      <a:r>
                        <a:rPr lang="en-US" sz="1100" dirty="0" smtClean="0">
                          <a:effectLst/>
                        </a:rPr>
                        <a:t>Plate Diner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Integrated Services for Behavioral Health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dirty="0">
                          <a:effectLst/>
                        </a:rPr>
                        <a:t>HAPCAP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Job and Family Services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Three Star Senior Center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Hopewell Health/WIC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a:effectLst/>
                        </a:rPr>
                        <a:t>Nelsonville Wesleyan Church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marL="0" marR="0" algn="l">
                        <a:lnSpc>
                          <a:spcPct val="107000"/>
                        </a:lnSpc>
                        <a:spcBef>
                          <a:spcPts val="0"/>
                        </a:spcBef>
                        <a:spcAft>
                          <a:spcPts val="0"/>
                        </a:spcAft>
                      </a:pPr>
                      <a:r>
                        <a:rPr lang="en-US" sz="1100">
                          <a:effectLst/>
                        </a:rPr>
                        <a:t>Ohio Department of Health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US" sz="1100" dirty="0">
                          <a:effectLst/>
                        </a:rPr>
                        <a:t>Nelsonville Head Start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4997077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a:t>
            </a:r>
            <a:endParaRPr lang="en-US" dirty="0"/>
          </a:p>
        </p:txBody>
      </p:sp>
      <p:sp>
        <p:nvSpPr>
          <p:cNvPr id="3" name="Content Placeholder 2"/>
          <p:cNvSpPr>
            <a:spLocks noGrp="1"/>
          </p:cNvSpPr>
          <p:nvPr>
            <p:ph idx="1"/>
          </p:nvPr>
        </p:nvSpPr>
        <p:spPr>
          <a:xfrm>
            <a:off x="677334" y="2160589"/>
            <a:ext cx="4788284" cy="3880773"/>
          </a:xfrm>
        </p:spPr>
        <p:txBody>
          <a:bodyPr/>
          <a:lstStyle/>
          <a:p>
            <a:r>
              <a:rPr lang="en-US" dirty="0" smtClean="0"/>
              <a:t>Leadership training provided by the Center for Creative Leadership and the Robert Wood Johnson Foundation (2013-2014)</a:t>
            </a:r>
          </a:p>
          <a:p>
            <a:pPr lvl="1"/>
            <a:r>
              <a:rPr lang="en-US" dirty="0" smtClean="0"/>
              <a:t>Focusing on boundary spanning leadership</a:t>
            </a:r>
          </a:p>
          <a:p>
            <a:r>
              <a:rPr lang="en-US" dirty="0" smtClean="0"/>
              <a:t>Community coaching provided by the University of Wisconsin and the Robert Wood Johnson Foundation (2015-2016)</a:t>
            </a:r>
          </a:p>
          <a:p>
            <a:pPr lvl="1"/>
            <a:r>
              <a:rPr lang="en-US" dirty="0" smtClean="0"/>
              <a:t>Focusing on schools as a hub for health</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4162" y="2160589"/>
            <a:ext cx="4336473" cy="3252355"/>
          </a:xfrm>
          <a:prstGeom prst="rect">
            <a:avLst/>
          </a:prstGeom>
        </p:spPr>
      </p:pic>
    </p:spTree>
    <p:extLst>
      <p:ext uri="{BB962C8B-B14F-4D97-AF65-F5344CB8AC3E}">
        <p14:creationId xmlns:p14="http://schemas.microsoft.com/office/powerpoint/2010/main" val="1922229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Athens County Plan to Prevent and Reduce Chronic Disease</a:t>
            </a:r>
            <a:endParaRPr lang="en-US" dirty="0"/>
          </a:p>
        </p:txBody>
      </p:sp>
      <p:sp>
        <p:nvSpPr>
          <p:cNvPr id="3" name="Content Placeholder 2"/>
          <p:cNvSpPr>
            <a:spLocks noGrp="1"/>
          </p:cNvSpPr>
          <p:nvPr>
            <p:ph idx="1"/>
          </p:nvPr>
        </p:nvSpPr>
        <p:spPr>
          <a:xfrm>
            <a:off x="677334" y="2160589"/>
            <a:ext cx="5120793" cy="3880773"/>
          </a:xfrm>
        </p:spPr>
        <p:txBody>
          <a:bodyPr/>
          <a:lstStyle/>
          <a:p>
            <a:r>
              <a:rPr lang="en-US" dirty="0" smtClean="0"/>
              <a:t>Adopted from Ohio’s Plan to Prevent and Reduce Chronic Disease</a:t>
            </a:r>
          </a:p>
          <a:p>
            <a:r>
              <a:rPr lang="en-US" dirty="0" smtClean="0"/>
              <a:t>Promotes policy, system, and environmental change related to health in five sectors:</a:t>
            </a:r>
          </a:p>
          <a:p>
            <a:pPr lvl="1"/>
            <a:r>
              <a:rPr lang="en-US" dirty="0" smtClean="0"/>
              <a:t>Community</a:t>
            </a:r>
          </a:p>
          <a:p>
            <a:pPr lvl="1"/>
            <a:r>
              <a:rPr lang="en-US" dirty="0" smtClean="0"/>
              <a:t>Government</a:t>
            </a:r>
          </a:p>
          <a:p>
            <a:pPr lvl="1"/>
            <a:r>
              <a:rPr lang="en-US" dirty="0" smtClean="0"/>
              <a:t>Worksites</a:t>
            </a:r>
          </a:p>
          <a:p>
            <a:pPr lvl="1"/>
            <a:r>
              <a:rPr lang="en-US" dirty="0" smtClean="0"/>
              <a:t>Healthcare</a:t>
            </a:r>
          </a:p>
          <a:p>
            <a:pPr lvl="1"/>
            <a:r>
              <a:rPr lang="en-US" dirty="0" smtClean="0"/>
              <a:t>Schools &amp; Universities</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9073" y="2160589"/>
            <a:ext cx="2697943" cy="3597258"/>
          </a:xfrm>
          <a:prstGeom prst="rect">
            <a:avLst/>
          </a:prstGeom>
        </p:spPr>
      </p:pic>
    </p:spTree>
    <p:extLst>
      <p:ext uri="{BB962C8B-B14F-4D97-AF65-F5344CB8AC3E}">
        <p14:creationId xmlns:p14="http://schemas.microsoft.com/office/powerpoint/2010/main" val="42133846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Athens County’s Plan to Prevent and Reduce Chronic Disease: Successes</a:t>
            </a:r>
            <a:endParaRPr lang="en-US" dirty="0"/>
          </a:p>
        </p:txBody>
      </p:sp>
      <p:sp>
        <p:nvSpPr>
          <p:cNvPr id="3" name="Content Placeholder 2"/>
          <p:cNvSpPr>
            <a:spLocks noGrp="1"/>
          </p:cNvSpPr>
          <p:nvPr>
            <p:ph idx="1"/>
          </p:nvPr>
        </p:nvSpPr>
        <p:spPr>
          <a:xfrm>
            <a:off x="677335" y="2160589"/>
            <a:ext cx="4601248" cy="3880773"/>
          </a:xfrm>
        </p:spPr>
        <p:txBody>
          <a:bodyPr>
            <a:normAutofit lnSpcReduction="10000"/>
          </a:bodyPr>
          <a:lstStyle/>
          <a:p>
            <a:r>
              <a:rPr lang="en-US" dirty="0" smtClean="0"/>
              <a:t>Partnership with Rural Action to bring Farm to School to local preschools and daycare centers</a:t>
            </a:r>
          </a:p>
          <a:p>
            <a:r>
              <a:rPr lang="en-US" dirty="0" smtClean="0"/>
              <a:t>Implementation of new mile marker signs on the bike path and new bike lanes to support active transportation</a:t>
            </a:r>
          </a:p>
          <a:p>
            <a:r>
              <a:rPr lang="en-US" dirty="0" smtClean="0"/>
              <a:t>Complete Streets workshop on October 19</a:t>
            </a:r>
          </a:p>
          <a:p>
            <a:r>
              <a:rPr lang="en-US" dirty="0" smtClean="0"/>
              <a:t>Healthy checkout lanes at local grocery stores</a:t>
            </a:r>
          </a:p>
          <a:p>
            <a:r>
              <a:rPr lang="en-US" dirty="0" smtClean="0"/>
              <a:t>Nelsonville Farmer’s Market and Athens City Schools Food Pantry</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2922" y="2198720"/>
            <a:ext cx="2047009" cy="2047009"/>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12679" b="14709"/>
          <a:stretch/>
        </p:blipFill>
        <p:spPr>
          <a:xfrm>
            <a:off x="8114270" y="2198720"/>
            <a:ext cx="1585759" cy="2047009"/>
          </a:xfrm>
          <a:prstGeom prst="rect">
            <a:avLst/>
          </a:prstGeom>
        </p:spPr>
      </p:pic>
      <p:pic>
        <p:nvPicPr>
          <p:cNvPr id="6" name="Content Placeholder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2796" y="4514049"/>
            <a:ext cx="2441348" cy="1831011"/>
          </a:xfrm>
          <a:prstGeom prst="rect">
            <a:avLst/>
          </a:prstGeom>
        </p:spPr>
      </p:pic>
    </p:spTree>
    <p:extLst>
      <p:ext uri="{BB962C8B-B14F-4D97-AF65-F5344CB8AC3E}">
        <p14:creationId xmlns:p14="http://schemas.microsoft.com/office/powerpoint/2010/main" val="849462802"/>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4418</TotalTime>
  <Words>650</Words>
  <Application>Microsoft Office PowerPoint</Application>
  <PresentationFormat>Widescreen</PresentationFormat>
  <Paragraphs>93</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Times New Roman</vt:lpstr>
      <vt:lpstr>Trebuchet MS</vt:lpstr>
      <vt:lpstr>Wingdings 3</vt:lpstr>
      <vt:lpstr>Facet</vt:lpstr>
      <vt:lpstr>PowerPoint Presentation</vt:lpstr>
      <vt:lpstr>History</vt:lpstr>
      <vt:lpstr>Coalition Goals</vt:lpstr>
      <vt:lpstr>Geographic Focus: Athens County, OH</vt:lpstr>
      <vt:lpstr>Athens County Snapshot</vt:lpstr>
      <vt:lpstr>Membership</vt:lpstr>
      <vt:lpstr>Development</vt:lpstr>
      <vt:lpstr>Athens County Plan to Prevent and Reduce Chronic Disease</vt:lpstr>
      <vt:lpstr>Athens County’s Plan to Prevent and Reduce Chronic Disease: Successes</vt:lpstr>
      <vt:lpstr>Athens County’s Plan to Prevent and Reduce Chronic Disease: Successes</vt:lpstr>
      <vt:lpstr>Athens County’s Plan to Prevent and Reduce Chronic Disease: Healthcare Success </vt:lpstr>
      <vt:lpstr>The Appalachian Health Summit</vt:lpstr>
      <vt:lpstr>Lifestyle Change Programs</vt:lpstr>
      <vt:lpstr>Diabetes Prevention Toolkit</vt:lpstr>
      <vt:lpstr>Athens County Public Library Partnership</vt:lpstr>
      <vt:lpstr>Questions?</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Sherri Oliver</dc:creator>
  <cp:lastModifiedBy>Sherri Oliver</cp:lastModifiedBy>
  <cp:revision>25</cp:revision>
  <dcterms:created xsi:type="dcterms:W3CDTF">2016-09-30T14:11:54Z</dcterms:created>
  <dcterms:modified xsi:type="dcterms:W3CDTF">2016-10-03T21:02:36Z</dcterms:modified>
</cp:coreProperties>
</file>