
<file path=[Content_Types].xml><?xml version="1.0" encoding="utf-8"?>
<Types xmlns="http://schemas.openxmlformats.org/package/2006/content-types">
  <Default Extension="png" ContentType="image/png"/>
  <Default Extension="tmp"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7" r:id="rId2"/>
    <p:sldId id="280" r:id="rId3"/>
    <p:sldId id="279" r:id="rId4"/>
    <p:sldId id="276" r:id="rId5"/>
    <p:sldId id="273" r:id="rId6"/>
    <p:sldId id="274" r:id="rId7"/>
    <p:sldId id="310" r:id="rId8"/>
    <p:sldId id="308" r:id="rId9"/>
    <p:sldId id="309" r:id="rId10"/>
    <p:sldId id="281" r:id="rId11"/>
    <p:sldId id="282" r:id="rId12"/>
    <p:sldId id="286" r:id="rId13"/>
    <p:sldId id="287" r:id="rId14"/>
    <p:sldId id="299" r:id="rId15"/>
    <p:sldId id="296" r:id="rId16"/>
    <p:sldId id="304" r:id="rId17"/>
    <p:sldId id="306" r:id="rId18"/>
    <p:sldId id="288" r:id="rId19"/>
    <p:sldId id="303" r:id="rId20"/>
    <p:sldId id="291" r:id="rId21"/>
    <p:sldId id="311" r:id="rId22"/>
    <p:sldId id="312" r:id="rId23"/>
    <p:sldId id="292" r:id="rId24"/>
    <p:sldId id="294" r:id="rId25"/>
    <p:sldId id="318" r:id="rId26"/>
    <p:sldId id="319" r:id="rId27"/>
    <p:sldId id="320" r:id="rId28"/>
    <p:sldId id="321" r:id="rId29"/>
    <p:sldId id="322" r:id="rId30"/>
    <p:sldId id="323" r:id="rId31"/>
    <p:sldId id="324" r:id="rId32"/>
    <p:sldId id="325" r:id="rId33"/>
    <p:sldId id="326" r:id="rId34"/>
    <p:sldId id="329" r:id="rId35"/>
    <p:sldId id="316" r:id="rId36"/>
    <p:sldId id="317" r:id="rId37"/>
    <p:sldId id="302" r:id="rId38"/>
    <p:sldId id="315" r:id="rId39"/>
    <p:sldId id="314" r:id="rId40"/>
    <p:sldId id="313" r:id="rId41"/>
    <p:sldId id="283" r:id="rId42"/>
    <p:sldId id="330" r:id="rId43"/>
    <p:sldId id="331" r:id="rId4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MS" initials="B" lastIdx="4"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74" d="100"/>
          <a:sy n="74" d="100"/>
        </p:scale>
        <p:origin x="126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0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fosterk:Dropbox:ASRL_Primary:ASRL_Project%20Folders:PGP:Tri-Cities%20SSB:Sales%20Analysis:July2016_RegressionData:PGP%20Sales%20Graphics_8.2.201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sz="1800" b="1" i="0" baseline="0">
                <a:effectLst/>
              </a:rPr>
              <a:t>Total SSB Sales Per Capita (in ounces) in Treatment and Control Counties Pre and Post Intervention</a:t>
            </a:r>
            <a:endParaRPr lang="en-US">
              <a:effectLst/>
            </a:endParaRPr>
          </a:p>
        </c:rich>
      </c:tx>
      <c:layout/>
      <c:overlay val="0"/>
    </c:title>
    <c:autoTitleDeleted val="0"/>
    <c:plotArea>
      <c:layout>
        <c:manualLayout>
          <c:layoutTarget val="inner"/>
          <c:xMode val="edge"/>
          <c:yMode val="edge"/>
          <c:x val="4.9576167152334302E-2"/>
          <c:y val="0.132865784564593"/>
          <c:w val="0.92560233120466195"/>
          <c:h val="0.75923484879842196"/>
        </c:manualLayout>
      </c:layout>
      <c:barChart>
        <c:barDir val="col"/>
        <c:grouping val="clustered"/>
        <c:varyColors val="0"/>
        <c:ser>
          <c:idx val="0"/>
          <c:order val="0"/>
          <c:tx>
            <c:strRef>
              <c:f>Sheet3!$I$26</c:f>
              <c:strCache>
                <c:ptCount val="1"/>
                <c:pt idx="0">
                  <c:v>Pre-Campaign</c:v>
                </c:pt>
              </c:strCache>
            </c:strRef>
          </c:tx>
          <c:spPr>
            <a:solidFill>
              <a:schemeClr val="accent1">
                <a:lumMod val="40000"/>
                <a:lumOff val="60000"/>
              </a:schemeClr>
            </a:solidFill>
            <a:ln>
              <a:solidFill>
                <a:schemeClr val="accent4">
                  <a:lumMod val="60000"/>
                  <a:lumOff val="40000"/>
                </a:schemeClr>
              </a:solid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Sheet3!$J$25:$K$25</c:f>
              <c:strCache>
                <c:ptCount val="2"/>
                <c:pt idx="0">
                  <c:v>Tri-Cities</c:v>
                </c:pt>
                <c:pt idx="1">
                  <c:v>Control</c:v>
                </c:pt>
              </c:strCache>
            </c:strRef>
          </c:cat>
          <c:val>
            <c:numRef>
              <c:f>Sheet3!$J$26:$K$26</c:f>
              <c:numCache>
                <c:formatCode>0.0</c:formatCode>
                <c:ptCount val="2"/>
                <c:pt idx="0">
                  <c:v>233.57400000000001</c:v>
                </c:pt>
                <c:pt idx="1">
                  <c:v>275.2473</c:v>
                </c:pt>
              </c:numCache>
            </c:numRef>
          </c:val>
        </c:ser>
        <c:ser>
          <c:idx val="1"/>
          <c:order val="1"/>
          <c:tx>
            <c:strRef>
              <c:f>Sheet3!$I$27</c:f>
              <c:strCache>
                <c:ptCount val="1"/>
                <c:pt idx="0">
                  <c:v>Post-Campaign</c:v>
                </c:pt>
              </c:strCache>
            </c:strRef>
          </c:tx>
          <c:spPr>
            <a:solidFill>
              <a:schemeClr val="accent1">
                <a:lumMod val="75000"/>
              </a:schemeClr>
            </a:solidFill>
            <a:ln>
              <a:solidFill>
                <a:schemeClr val="accent4">
                  <a:lumMod val="75000"/>
                </a:schemeClr>
              </a:solid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Sheet3!$J$25:$K$25</c:f>
              <c:strCache>
                <c:ptCount val="2"/>
                <c:pt idx="0">
                  <c:v>Tri-Cities</c:v>
                </c:pt>
                <c:pt idx="1">
                  <c:v>Control</c:v>
                </c:pt>
              </c:strCache>
            </c:strRef>
          </c:cat>
          <c:val>
            <c:numRef>
              <c:f>Sheet3!$J$27:$K$27</c:f>
              <c:numCache>
                <c:formatCode>0.0</c:formatCode>
                <c:ptCount val="2"/>
                <c:pt idx="0">
                  <c:v>229.62360000000001</c:v>
                </c:pt>
                <c:pt idx="1">
                  <c:v>279.90989999999999</c:v>
                </c:pt>
              </c:numCache>
            </c:numRef>
          </c:val>
        </c:ser>
        <c:dLbls>
          <c:showLegendKey val="0"/>
          <c:showVal val="1"/>
          <c:showCatName val="0"/>
          <c:showSerName val="0"/>
          <c:showPercent val="0"/>
          <c:showBubbleSize val="0"/>
        </c:dLbls>
        <c:gapWidth val="150"/>
        <c:axId val="499274288"/>
        <c:axId val="527832968"/>
      </c:barChart>
      <c:catAx>
        <c:axId val="499274288"/>
        <c:scaling>
          <c:orientation val="minMax"/>
        </c:scaling>
        <c:delete val="0"/>
        <c:axPos val="b"/>
        <c:numFmt formatCode="General" sourceLinked="0"/>
        <c:majorTickMark val="out"/>
        <c:minorTickMark val="none"/>
        <c:tickLblPos val="nextTo"/>
        <c:crossAx val="527832968"/>
        <c:crosses val="autoZero"/>
        <c:auto val="1"/>
        <c:lblAlgn val="ctr"/>
        <c:lblOffset val="100"/>
        <c:noMultiLvlLbl val="0"/>
      </c:catAx>
      <c:valAx>
        <c:axId val="527832968"/>
        <c:scaling>
          <c:orientation val="minMax"/>
          <c:min val="100"/>
        </c:scaling>
        <c:delete val="0"/>
        <c:axPos val="l"/>
        <c:numFmt formatCode="0.0" sourceLinked="1"/>
        <c:majorTickMark val="out"/>
        <c:minorTickMark val="none"/>
        <c:tickLblPos val="nextTo"/>
        <c:crossAx val="499274288"/>
        <c:crosses val="autoZero"/>
        <c:crossBetween val="between"/>
        <c:majorUnit val="10"/>
      </c:valAx>
    </c:plotArea>
    <c:legend>
      <c:legendPos val="b"/>
      <c:layout/>
      <c:overlay val="0"/>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9210EF-C98E-4152-98B7-9CF43286C78E}"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4F4C7435-16FD-4F08-8156-F77F072C629D}">
      <dgm:prSet phldrT="[Text]"/>
      <dgm:spPr>
        <a:solidFill>
          <a:srgbClr val="92D050"/>
        </a:solidFill>
      </dgm:spPr>
      <dgm:t>
        <a:bodyPr/>
        <a:lstStyle/>
        <a:p>
          <a:r>
            <a:rPr lang="en-US" dirty="0" smtClean="0"/>
            <a:t>1</a:t>
          </a:r>
          <a:endParaRPr lang="en-US" dirty="0"/>
        </a:p>
      </dgm:t>
    </dgm:pt>
    <dgm:pt modelId="{061BB330-2998-4F96-9A32-B575C1BE25EA}" type="parTrans" cxnId="{FFBA2AAC-41B8-459A-A23A-9474F0E1EB89}">
      <dgm:prSet/>
      <dgm:spPr/>
      <dgm:t>
        <a:bodyPr/>
        <a:lstStyle/>
        <a:p>
          <a:endParaRPr lang="en-US"/>
        </a:p>
      </dgm:t>
    </dgm:pt>
    <dgm:pt modelId="{2F7C5A39-99D4-49EB-9BBE-93C1DBEFD4B1}" type="sibTrans" cxnId="{FFBA2AAC-41B8-459A-A23A-9474F0E1EB89}">
      <dgm:prSet/>
      <dgm:spPr/>
      <dgm:t>
        <a:bodyPr/>
        <a:lstStyle/>
        <a:p>
          <a:endParaRPr lang="en-US"/>
        </a:p>
      </dgm:t>
    </dgm:pt>
    <dgm:pt modelId="{731F2453-E894-428E-B966-0B416AE8F45E}">
      <dgm:prSet phldrT="[Text]"/>
      <dgm:spPr/>
      <dgm:t>
        <a:bodyPr/>
        <a:lstStyle/>
        <a:p>
          <a:r>
            <a:rPr lang="en-US" dirty="0" smtClean="0"/>
            <a:t>Self-management</a:t>
          </a:r>
          <a:endParaRPr lang="en-US" dirty="0"/>
        </a:p>
      </dgm:t>
    </dgm:pt>
    <dgm:pt modelId="{DEBAEB17-602A-443B-918E-DD0B66858E78}" type="parTrans" cxnId="{BA34FDA4-92AD-416F-B130-8926C3DD056B}">
      <dgm:prSet/>
      <dgm:spPr/>
      <dgm:t>
        <a:bodyPr/>
        <a:lstStyle/>
        <a:p>
          <a:endParaRPr lang="en-US"/>
        </a:p>
      </dgm:t>
    </dgm:pt>
    <dgm:pt modelId="{D49564ED-A4E5-4BCA-B62B-4D68D3B85073}" type="sibTrans" cxnId="{BA34FDA4-92AD-416F-B130-8926C3DD056B}">
      <dgm:prSet/>
      <dgm:spPr/>
      <dgm:t>
        <a:bodyPr/>
        <a:lstStyle/>
        <a:p>
          <a:endParaRPr lang="en-US"/>
        </a:p>
      </dgm:t>
    </dgm:pt>
    <dgm:pt modelId="{2BDB964C-4EF5-4DF1-98F1-CDDD5B4D23A2}">
      <dgm:prSet phldrT="[Text]"/>
      <dgm:spPr/>
      <dgm:t>
        <a:bodyPr/>
        <a:lstStyle/>
        <a:p>
          <a:r>
            <a:rPr lang="en-US" dirty="0" smtClean="0"/>
            <a:t>Lifestyle, SMALL changes</a:t>
          </a:r>
          <a:endParaRPr lang="en-US" dirty="0"/>
        </a:p>
      </dgm:t>
    </dgm:pt>
    <dgm:pt modelId="{ADBD2A31-A8CB-487E-94F2-DFA8140C888A}" type="parTrans" cxnId="{5E3DD560-B176-4B6A-91BD-98B4CFB46C72}">
      <dgm:prSet/>
      <dgm:spPr/>
      <dgm:t>
        <a:bodyPr/>
        <a:lstStyle/>
        <a:p>
          <a:endParaRPr lang="en-US"/>
        </a:p>
      </dgm:t>
    </dgm:pt>
    <dgm:pt modelId="{5DA7E1DD-4CAB-47C6-A12B-576D1AD7C928}" type="sibTrans" cxnId="{5E3DD560-B176-4B6A-91BD-98B4CFB46C72}">
      <dgm:prSet/>
      <dgm:spPr/>
      <dgm:t>
        <a:bodyPr/>
        <a:lstStyle/>
        <a:p>
          <a:endParaRPr lang="en-US"/>
        </a:p>
      </dgm:t>
    </dgm:pt>
    <dgm:pt modelId="{D4C50B3A-1B24-460D-96AA-7DCEC420C34F}">
      <dgm:prSet phldrT="[Text]"/>
      <dgm:spPr>
        <a:solidFill>
          <a:srgbClr val="7030A0"/>
        </a:solidFill>
      </dgm:spPr>
      <dgm:t>
        <a:bodyPr/>
        <a:lstStyle/>
        <a:p>
          <a:r>
            <a:rPr lang="en-US" dirty="0" smtClean="0"/>
            <a:t>2</a:t>
          </a:r>
          <a:endParaRPr lang="en-US" dirty="0"/>
        </a:p>
      </dgm:t>
    </dgm:pt>
    <dgm:pt modelId="{5F2B5A9A-940B-4C0D-AC30-ED469882E755}" type="parTrans" cxnId="{215FE1B7-57DE-40A2-9929-FC14207EDA4B}">
      <dgm:prSet/>
      <dgm:spPr/>
      <dgm:t>
        <a:bodyPr/>
        <a:lstStyle/>
        <a:p>
          <a:endParaRPr lang="en-US"/>
        </a:p>
      </dgm:t>
    </dgm:pt>
    <dgm:pt modelId="{BF878582-35A8-480A-A408-0B3B33DF0D87}" type="sibTrans" cxnId="{215FE1B7-57DE-40A2-9929-FC14207EDA4B}">
      <dgm:prSet/>
      <dgm:spPr/>
      <dgm:t>
        <a:bodyPr/>
        <a:lstStyle/>
        <a:p>
          <a:endParaRPr lang="en-US"/>
        </a:p>
      </dgm:t>
    </dgm:pt>
    <dgm:pt modelId="{8D831562-FF76-46C1-9202-0B512ABD1E6E}">
      <dgm:prSet phldrT="[Text]"/>
      <dgm:spPr/>
      <dgm:t>
        <a:bodyPr/>
        <a:lstStyle/>
        <a:p>
          <a:r>
            <a:rPr lang="en-US" dirty="0" smtClean="0"/>
            <a:t>Self-management</a:t>
          </a:r>
          <a:endParaRPr lang="en-US" dirty="0"/>
        </a:p>
      </dgm:t>
    </dgm:pt>
    <dgm:pt modelId="{A91301C5-046D-4CAA-A0F3-2ECB632C9C0A}" type="parTrans" cxnId="{2A936B04-566F-4620-84A4-C6174E574F42}">
      <dgm:prSet/>
      <dgm:spPr/>
      <dgm:t>
        <a:bodyPr/>
        <a:lstStyle/>
        <a:p>
          <a:endParaRPr lang="en-US"/>
        </a:p>
      </dgm:t>
    </dgm:pt>
    <dgm:pt modelId="{14750AD2-0BB7-487A-9808-A5C17D7052F4}" type="sibTrans" cxnId="{2A936B04-566F-4620-84A4-C6174E574F42}">
      <dgm:prSet/>
      <dgm:spPr/>
      <dgm:t>
        <a:bodyPr/>
        <a:lstStyle/>
        <a:p>
          <a:endParaRPr lang="en-US"/>
        </a:p>
      </dgm:t>
    </dgm:pt>
    <dgm:pt modelId="{C56E86FF-AF26-4A2F-9529-099EFBAE4095}">
      <dgm:prSet phldrT="[Text]"/>
      <dgm:spPr>
        <a:solidFill>
          <a:schemeClr val="accent6"/>
        </a:solidFill>
      </dgm:spPr>
      <dgm:t>
        <a:bodyPr/>
        <a:lstStyle/>
        <a:p>
          <a:r>
            <a:rPr lang="en-US" dirty="0" smtClean="0"/>
            <a:t>3</a:t>
          </a:r>
          <a:endParaRPr lang="en-US" dirty="0"/>
        </a:p>
      </dgm:t>
    </dgm:pt>
    <dgm:pt modelId="{375DF724-4586-46FE-9C84-321ADF2B8E57}" type="parTrans" cxnId="{E8ECEC50-5F99-4F6C-9D86-5CFC63B071CD}">
      <dgm:prSet/>
      <dgm:spPr/>
      <dgm:t>
        <a:bodyPr/>
        <a:lstStyle/>
        <a:p>
          <a:endParaRPr lang="en-US"/>
        </a:p>
      </dgm:t>
    </dgm:pt>
    <dgm:pt modelId="{A81E2422-1E2E-41F3-9ED4-82A88B7E011D}" type="sibTrans" cxnId="{E8ECEC50-5F99-4F6C-9D86-5CFC63B071CD}">
      <dgm:prSet/>
      <dgm:spPr/>
      <dgm:t>
        <a:bodyPr/>
        <a:lstStyle/>
        <a:p>
          <a:endParaRPr lang="en-US"/>
        </a:p>
      </dgm:t>
    </dgm:pt>
    <dgm:pt modelId="{0358E107-7858-4456-8AB4-06FF72C4F007}">
      <dgm:prSet phldrT="[Text]"/>
      <dgm:spPr/>
      <dgm:t>
        <a:bodyPr/>
        <a:lstStyle/>
        <a:p>
          <a:r>
            <a:rPr lang="en-US" dirty="0" smtClean="0"/>
            <a:t>Cognitive behavioral therapy</a:t>
          </a:r>
          <a:endParaRPr lang="en-US" dirty="0"/>
        </a:p>
      </dgm:t>
    </dgm:pt>
    <dgm:pt modelId="{11FF2281-B39B-4553-B617-41ED04BF4F15}" type="parTrans" cxnId="{8586B86D-15AA-4859-AABF-CF53A37071EE}">
      <dgm:prSet/>
      <dgm:spPr/>
      <dgm:t>
        <a:bodyPr/>
        <a:lstStyle/>
        <a:p>
          <a:endParaRPr lang="en-US"/>
        </a:p>
      </dgm:t>
    </dgm:pt>
    <dgm:pt modelId="{399D062A-E4AB-4EC9-BC67-004C18EBB5D3}" type="sibTrans" cxnId="{8586B86D-15AA-4859-AABF-CF53A37071EE}">
      <dgm:prSet/>
      <dgm:spPr/>
      <dgm:t>
        <a:bodyPr/>
        <a:lstStyle/>
        <a:p>
          <a:endParaRPr lang="en-US"/>
        </a:p>
      </dgm:t>
    </dgm:pt>
    <dgm:pt modelId="{14FAEF36-F1BF-419D-BC80-A36223ADC2B0}">
      <dgm:prSet phldrT="[Text]"/>
      <dgm:spPr/>
      <dgm:t>
        <a:bodyPr/>
        <a:lstStyle/>
        <a:p>
          <a:r>
            <a:rPr lang="en-US" dirty="0" smtClean="0"/>
            <a:t>Problem-solving Therapy for Primary Care</a:t>
          </a:r>
          <a:endParaRPr lang="en-US" dirty="0"/>
        </a:p>
      </dgm:t>
    </dgm:pt>
    <dgm:pt modelId="{5962E162-C880-4F1E-99CB-66DF85BA125A}" type="parTrans" cxnId="{2AC888B0-30CA-4739-8EB7-F89D6925C16D}">
      <dgm:prSet/>
      <dgm:spPr/>
      <dgm:t>
        <a:bodyPr/>
        <a:lstStyle/>
        <a:p>
          <a:endParaRPr lang="en-US"/>
        </a:p>
      </dgm:t>
    </dgm:pt>
    <dgm:pt modelId="{39E54954-4FED-4436-A7DC-216FCB07C9B5}" type="sibTrans" cxnId="{2AC888B0-30CA-4739-8EB7-F89D6925C16D}">
      <dgm:prSet/>
      <dgm:spPr/>
      <dgm:t>
        <a:bodyPr/>
        <a:lstStyle/>
        <a:p>
          <a:endParaRPr lang="en-US"/>
        </a:p>
      </dgm:t>
    </dgm:pt>
    <dgm:pt modelId="{EFCC1613-4C94-4FD6-8614-DF2DB37BBCC7}" type="pres">
      <dgm:prSet presAssocID="{AA9210EF-C98E-4152-98B7-9CF43286C78E}" presName="linearFlow" presStyleCnt="0">
        <dgm:presLayoutVars>
          <dgm:dir/>
          <dgm:animLvl val="lvl"/>
          <dgm:resizeHandles val="exact"/>
        </dgm:presLayoutVars>
      </dgm:prSet>
      <dgm:spPr/>
      <dgm:t>
        <a:bodyPr/>
        <a:lstStyle/>
        <a:p>
          <a:endParaRPr lang="en-US"/>
        </a:p>
      </dgm:t>
    </dgm:pt>
    <dgm:pt modelId="{A093E0DB-59E1-4E55-8381-76931773D677}" type="pres">
      <dgm:prSet presAssocID="{4F4C7435-16FD-4F08-8156-F77F072C629D}" presName="composite" presStyleCnt="0"/>
      <dgm:spPr/>
    </dgm:pt>
    <dgm:pt modelId="{75B1D0D4-FF51-49EE-809D-5852F31A06B6}" type="pres">
      <dgm:prSet presAssocID="{4F4C7435-16FD-4F08-8156-F77F072C629D}" presName="parentText" presStyleLbl="alignNode1" presStyleIdx="0" presStyleCnt="3" custLinFactNeighborX="-1063">
        <dgm:presLayoutVars>
          <dgm:chMax val="1"/>
          <dgm:bulletEnabled val="1"/>
        </dgm:presLayoutVars>
      </dgm:prSet>
      <dgm:spPr/>
      <dgm:t>
        <a:bodyPr/>
        <a:lstStyle/>
        <a:p>
          <a:endParaRPr lang="en-US"/>
        </a:p>
      </dgm:t>
    </dgm:pt>
    <dgm:pt modelId="{ADA75042-5371-4E94-BF83-30BDEB4BD022}" type="pres">
      <dgm:prSet presAssocID="{4F4C7435-16FD-4F08-8156-F77F072C629D}" presName="descendantText" presStyleLbl="alignAcc1" presStyleIdx="0" presStyleCnt="3" custLinFactNeighborX="-597" custLinFactNeighborY="0">
        <dgm:presLayoutVars>
          <dgm:bulletEnabled val="1"/>
        </dgm:presLayoutVars>
      </dgm:prSet>
      <dgm:spPr/>
      <dgm:t>
        <a:bodyPr/>
        <a:lstStyle/>
        <a:p>
          <a:endParaRPr lang="en-US"/>
        </a:p>
      </dgm:t>
    </dgm:pt>
    <dgm:pt modelId="{426B79CC-4B47-4638-B114-7EAEBAD02A93}" type="pres">
      <dgm:prSet presAssocID="{2F7C5A39-99D4-49EB-9BBE-93C1DBEFD4B1}" presName="sp" presStyleCnt="0"/>
      <dgm:spPr/>
    </dgm:pt>
    <dgm:pt modelId="{4ED1C8F1-212E-41E0-BBB8-1502F8D5FE84}" type="pres">
      <dgm:prSet presAssocID="{D4C50B3A-1B24-460D-96AA-7DCEC420C34F}" presName="composite" presStyleCnt="0"/>
      <dgm:spPr/>
    </dgm:pt>
    <dgm:pt modelId="{3BE6D5E3-E45B-46D2-970E-CEF0897BE345}" type="pres">
      <dgm:prSet presAssocID="{D4C50B3A-1B24-460D-96AA-7DCEC420C34F}" presName="parentText" presStyleLbl="alignNode1" presStyleIdx="1" presStyleCnt="3" custLinFactNeighborX="-1063">
        <dgm:presLayoutVars>
          <dgm:chMax val="1"/>
          <dgm:bulletEnabled val="1"/>
        </dgm:presLayoutVars>
      </dgm:prSet>
      <dgm:spPr/>
      <dgm:t>
        <a:bodyPr/>
        <a:lstStyle/>
        <a:p>
          <a:endParaRPr lang="en-US"/>
        </a:p>
      </dgm:t>
    </dgm:pt>
    <dgm:pt modelId="{2614A59D-D598-4D82-A946-EB69FE7F9B09}" type="pres">
      <dgm:prSet presAssocID="{D4C50B3A-1B24-460D-96AA-7DCEC420C34F}" presName="descendantText" presStyleLbl="alignAcc1" presStyleIdx="1" presStyleCnt="3" custLinFactNeighborX="-597">
        <dgm:presLayoutVars>
          <dgm:bulletEnabled val="1"/>
        </dgm:presLayoutVars>
      </dgm:prSet>
      <dgm:spPr/>
      <dgm:t>
        <a:bodyPr/>
        <a:lstStyle/>
        <a:p>
          <a:endParaRPr lang="en-US"/>
        </a:p>
      </dgm:t>
    </dgm:pt>
    <dgm:pt modelId="{147BBC35-04F9-42B0-8041-551031AAC7E6}" type="pres">
      <dgm:prSet presAssocID="{BF878582-35A8-480A-A408-0B3B33DF0D87}" presName="sp" presStyleCnt="0"/>
      <dgm:spPr/>
    </dgm:pt>
    <dgm:pt modelId="{EB18C3F8-0D3E-4D7F-ABA9-EA7919AFBC25}" type="pres">
      <dgm:prSet presAssocID="{C56E86FF-AF26-4A2F-9529-099EFBAE4095}" presName="composite" presStyleCnt="0"/>
      <dgm:spPr/>
    </dgm:pt>
    <dgm:pt modelId="{E11154AC-3617-426B-A0F8-21F83B099942}" type="pres">
      <dgm:prSet presAssocID="{C56E86FF-AF26-4A2F-9529-099EFBAE4095}" presName="parentText" presStyleLbl="alignNode1" presStyleIdx="2" presStyleCnt="3">
        <dgm:presLayoutVars>
          <dgm:chMax val="1"/>
          <dgm:bulletEnabled val="1"/>
        </dgm:presLayoutVars>
      </dgm:prSet>
      <dgm:spPr/>
      <dgm:t>
        <a:bodyPr/>
        <a:lstStyle/>
        <a:p>
          <a:endParaRPr lang="en-US"/>
        </a:p>
      </dgm:t>
    </dgm:pt>
    <dgm:pt modelId="{317486C2-90CC-477B-805E-87871C2BB99F}" type="pres">
      <dgm:prSet presAssocID="{C56E86FF-AF26-4A2F-9529-099EFBAE4095}" presName="descendantText" presStyleLbl="alignAcc1" presStyleIdx="2" presStyleCnt="3">
        <dgm:presLayoutVars>
          <dgm:bulletEnabled val="1"/>
        </dgm:presLayoutVars>
      </dgm:prSet>
      <dgm:spPr/>
      <dgm:t>
        <a:bodyPr/>
        <a:lstStyle/>
        <a:p>
          <a:endParaRPr lang="en-US"/>
        </a:p>
      </dgm:t>
    </dgm:pt>
  </dgm:ptLst>
  <dgm:cxnLst>
    <dgm:cxn modelId="{3C3BF963-6E8F-4799-B95D-57FD96CF4ACD}" type="presOf" srcId="{AA9210EF-C98E-4152-98B7-9CF43286C78E}" destId="{EFCC1613-4C94-4FD6-8614-DF2DB37BBCC7}" srcOrd="0" destOrd="0" presId="urn:microsoft.com/office/officeart/2005/8/layout/chevron2"/>
    <dgm:cxn modelId="{7E426229-DF24-4AA2-A853-3183ABB81801}" type="presOf" srcId="{4F4C7435-16FD-4F08-8156-F77F072C629D}" destId="{75B1D0D4-FF51-49EE-809D-5852F31A06B6}" srcOrd="0" destOrd="0" presId="urn:microsoft.com/office/officeart/2005/8/layout/chevron2"/>
    <dgm:cxn modelId="{BA34FDA4-92AD-416F-B130-8926C3DD056B}" srcId="{4F4C7435-16FD-4F08-8156-F77F072C629D}" destId="{731F2453-E894-428E-B966-0B416AE8F45E}" srcOrd="0" destOrd="0" parTransId="{DEBAEB17-602A-443B-918E-DD0B66858E78}" sibTransId="{D49564ED-A4E5-4BCA-B62B-4D68D3B85073}"/>
    <dgm:cxn modelId="{44758D1D-517E-471D-B2B5-9A183214BFF8}" type="presOf" srcId="{0358E107-7858-4456-8AB4-06FF72C4F007}" destId="{317486C2-90CC-477B-805E-87871C2BB99F}" srcOrd="0" destOrd="0" presId="urn:microsoft.com/office/officeart/2005/8/layout/chevron2"/>
    <dgm:cxn modelId="{215FE1B7-57DE-40A2-9929-FC14207EDA4B}" srcId="{AA9210EF-C98E-4152-98B7-9CF43286C78E}" destId="{D4C50B3A-1B24-460D-96AA-7DCEC420C34F}" srcOrd="1" destOrd="0" parTransId="{5F2B5A9A-940B-4C0D-AC30-ED469882E755}" sibTransId="{BF878582-35A8-480A-A408-0B3B33DF0D87}"/>
    <dgm:cxn modelId="{5E3DD560-B176-4B6A-91BD-98B4CFB46C72}" srcId="{4F4C7435-16FD-4F08-8156-F77F072C629D}" destId="{2BDB964C-4EF5-4DF1-98F1-CDDD5B4D23A2}" srcOrd="1" destOrd="0" parTransId="{ADBD2A31-A8CB-487E-94F2-DFA8140C888A}" sibTransId="{5DA7E1DD-4CAB-47C6-A12B-576D1AD7C928}"/>
    <dgm:cxn modelId="{78CD5E31-F5B4-4C16-B90E-84DE526A217A}" type="presOf" srcId="{D4C50B3A-1B24-460D-96AA-7DCEC420C34F}" destId="{3BE6D5E3-E45B-46D2-970E-CEF0897BE345}" srcOrd="0" destOrd="0" presId="urn:microsoft.com/office/officeart/2005/8/layout/chevron2"/>
    <dgm:cxn modelId="{AC901937-BAE5-4FD6-A549-AA6C0EBE7B40}" type="presOf" srcId="{C56E86FF-AF26-4A2F-9529-099EFBAE4095}" destId="{E11154AC-3617-426B-A0F8-21F83B099942}" srcOrd="0" destOrd="0" presId="urn:microsoft.com/office/officeart/2005/8/layout/chevron2"/>
    <dgm:cxn modelId="{2AC888B0-30CA-4739-8EB7-F89D6925C16D}" srcId="{D4C50B3A-1B24-460D-96AA-7DCEC420C34F}" destId="{14FAEF36-F1BF-419D-BC80-A36223ADC2B0}" srcOrd="1" destOrd="0" parTransId="{5962E162-C880-4F1E-99CB-66DF85BA125A}" sibTransId="{39E54954-4FED-4436-A7DC-216FCB07C9B5}"/>
    <dgm:cxn modelId="{E8ECEC50-5F99-4F6C-9D86-5CFC63B071CD}" srcId="{AA9210EF-C98E-4152-98B7-9CF43286C78E}" destId="{C56E86FF-AF26-4A2F-9529-099EFBAE4095}" srcOrd="2" destOrd="0" parTransId="{375DF724-4586-46FE-9C84-321ADF2B8E57}" sibTransId="{A81E2422-1E2E-41F3-9ED4-82A88B7E011D}"/>
    <dgm:cxn modelId="{8586B86D-15AA-4859-AABF-CF53A37071EE}" srcId="{C56E86FF-AF26-4A2F-9529-099EFBAE4095}" destId="{0358E107-7858-4456-8AB4-06FF72C4F007}" srcOrd="0" destOrd="0" parTransId="{11FF2281-B39B-4553-B617-41ED04BF4F15}" sibTransId="{399D062A-E4AB-4EC9-BC67-004C18EBB5D3}"/>
    <dgm:cxn modelId="{9024D5AE-6EAB-4C32-8DA8-1F08B75FDD18}" type="presOf" srcId="{2BDB964C-4EF5-4DF1-98F1-CDDD5B4D23A2}" destId="{ADA75042-5371-4E94-BF83-30BDEB4BD022}" srcOrd="0" destOrd="1" presId="urn:microsoft.com/office/officeart/2005/8/layout/chevron2"/>
    <dgm:cxn modelId="{5546CB16-048C-4CDD-B771-2C1BC9A2449A}" type="presOf" srcId="{14FAEF36-F1BF-419D-BC80-A36223ADC2B0}" destId="{2614A59D-D598-4D82-A946-EB69FE7F9B09}" srcOrd="0" destOrd="1" presId="urn:microsoft.com/office/officeart/2005/8/layout/chevron2"/>
    <dgm:cxn modelId="{FFBA2AAC-41B8-459A-A23A-9474F0E1EB89}" srcId="{AA9210EF-C98E-4152-98B7-9CF43286C78E}" destId="{4F4C7435-16FD-4F08-8156-F77F072C629D}" srcOrd="0" destOrd="0" parTransId="{061BB330-2998-4F96-9A32-B575C1BE25EA}" sibTransId="{2F7C5A39-99D4-49EB-9BBE-93C1DBEFD4B1}"/>
    <dgm:cxn modelId="{9D335187-A6BA-4CAD-BC21-942195A2FE31}" type="presOf" srcId="{8D831562-FF76-46C1-9202-0B512ABD1E6E}" destId="{2614A59D-D598-4D82-A946-EB69FE7F9B09}" srcOrd="0" destOrd="0" presId="urn:microsoft.com/office/officeart/2005/8/layout/chevron2"/>
    <dgm:cxn modelId="{CD87C0EA-2228-4BF9-9FCC-3150BA4CA5C5}" type="presOf" srcId="{731F2453-E894-428E-B966-0B416AE8F45E}" destId="{ADA75042-5371-4E94-BF83-30BDEB4BD022}" srcOrd="0" destOrd="0" presId="urn:microsoft.com/office/officeart/2005/8/layout/chevron2"/>
    <dgm:cxn modelId="{2A936B04-566F-4620-84A4-C6174E574F42}" srcId="{D4C50B3A-1B24-460D-96AA-7DCEC420C34F}" destId="{8D831562-FF76-46C1-9202-0B512ABD1E6E}" srcOrd="0" destOrd="0" parTransId="{A91301C5-046D-4CAA-A0F3-2ECB632C9C0A}" sibTransId="{14750AD2-0BB7-487A-9808-A5C17D7052F4}"/>
    <dgm:cxn modelId="{6A49064D-A2CF-455F-8A27-35F23867582C}" type="presParOf" srcId="{EFCC1613-4C94-4FD6-8614-DF2DB37BBCC7}" destId="{A093E0DB-59E1-4E55-8381-76931773D677}" srcOrd="0" destOrd="0" presId="urn:microsoft.com/office/officeart/2005/8/layout/chevron2"/>
    <dgm:cxn modelId="{6A13BF15-23B1-437F-B73B-F6EA7E7696F8}" type="presParOf" srcId="{A093E0DB-59E1-4E55-8381-76931773D677}" destId="{75B1D0D4-FF51-49EE-809D-5852F31A06B6}" srcOrd="0" destOrd="0" presId="urn:microsoft.com/office/officeart/2005/8/layout/chevron2"/>
    <dgm:cxn modelId="{21481E94-C43C-43AA-8511-1DEDB3A9B379}" type="presParOf" srcId="{A093E0DB-59E1-4E55-8381-76931773D677}" destId="{ADA75042-5371-4E94-BF83-30BDEB4BD022}" srcOrd="1" destOrd="0" presId="urn:microsoft.com/office/officeart/2005/8/layout/chevron2"/>
    <dgm:cxn modelId="{E1E6B6D7-B3AE-42C6-8A16-5BAD36AA6366}" type="presParOf" srcId="{EFCC1613-4C94-4FD6-8614-DF2DB37BBCC7}" destId="{426B79CC-4B47-4638-B114-7EAEBAD02A93}" srcOrd="1" destOrd="0" presId="urn:microsoft.com/office/officeart/2005/8/layout/chevron2"/>
    <dgm:cxn modelId="{84DFD60F-E7EB-47CD-955F-B9729260054B}" type="presParOf" srcId="{EFCC1613-4C94-4FD6-8614-DF2DB37BBCC7}" destId="{4ED1C8F1-212E-41E0-BBB8-1502F8D5FE84}" srcOrd="2" destOrd="0" presId="urn:microsoft.com/office/officeart/2005/8/layout/chevron2"/>
    <dgm:cxn modelId="{8DA92436-2072-4040-BF0B-2A07B032CE35}" type="presParOf" srcId="{4ED1C8F1-212E-41E0-BBB8-1502F8D5FE84}" destId="{3BE6D5E3-E45B-46D2-970E-CEF0897BE345}" srcOrd="0" destOrd="0" presId="urn:microsoft.com/office/officeart/2005/8/layout/chevron2"/>
    <dgm:cxn modelId="{9F856248-1346-4DB7-8871-0F6524C54E60}" type="presParOf" srcId="{4ED1C8F1-212E-41E0-BBB8-1502F8D5FE84}" destId="{2614A59D-D598-4D82-A946-EB69FE7F9B09}" srcOrd="1" destOrd="0" presId="urn:microsoft.com/office/officeart/2005/8/layout/chevron2"/>
    <dgm:cxn modelId="{BB6697D4-EA1E-4C7A-AF29-4874F6370E90}" type="presParOf" srcId="{EFCC1613-4C94-4FD6-8614-DF2DB37BBCC7}" destId="{147BBC35-04F9-42B0-8041-551031AAC7E6}" srcOrd="3" destOrd="0" presId="urn:microsoft.com/office/officeart/2005/8/layout/chevron2"/>
    <dgm:cxn modelId="{019461C0-661F-40F9-9CA4-DB946597DC9E}" type="presParOf" srcId="{EFCC1613-4C94-4FD6-8614-DF2DB37BBCC7}" destId="{EB18C3F8-0D3E-4D7F-ABA9-EA7919AFBC25}" srcOrd="4" destOrd="0" presId="urn:microsoft.com/office/officeart/2005/8/layout/chevron2"/>
    <dgm:cxn modelId="{B87B3598-8BC6-46F6-AC0A-9DCDFAD3164F}" type="presParOf" srcId="{EB18C3F8-0D3E-4D7F-ABA9-EA7919AFBC25}" destId="{E11154AC-3617-426B-A0F8-21F83B099942}" srcOrd="0" destOrd="0" presId="urn:microsoft.com/office/officeart/2005/8/layout/chevron2"/>
    <dgm:cxn modelId="{25B273D1-43EE-477E-B954-ACD4344A3062}" type="presParOf" srcId="{EB18C3F8-0D3E-4D7F-ABA9-EA7919AFBC25}" destId="{317486C2-90CC-477B-805E-87871C2BB99F}"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A9210EF-C98E-4152-98B7-9CF43286C78E}"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4F4C7435-16FD-4F08-8156-F77F072C629D}">
      <dgm:prSet phldrT="[Text]"/>
      <dgm:spPr>
        <a:solidFill>
          <a:srgbClr val="92D050"/>
        </a:solidFill>
      </dgm:spPr>
      <dgm:t>
        <a:bodyPr/>
        <a:lstStyle/>
        <a:p>
          <a:r>
            <a:rPr lang="en-US" dirty="0" smtClean="0"/>
            <a:t>1</a:t>
          </a:r>
          <a:endParaRPr lang="en-US" dirty="0"/>
        </a:p>
      </dgm:t>
    </dgm:pt>
    <dgm:pt modelId="{061BB330-2998-4F96-9A32-B575C1BE25EA}" type="parTrans" cxnId="{FFBA2AAC-41B8-459A-A23A-9474F0E1EB89}">
      <dgm:prSet/>
      <dgm:spPr/>
      <dgm:t>
        <a:bodyPr/>
        <a:lstStyle/>
        <a:p>
          <a:endParaRPr lang="en-US"/>
        </a:p>
      </dgm:t>
    </dgm:pt>
    <dgm:pt modelId="{2F7C5A39-99D4-49EB-9BBE-93C1DBEFD4B1}" type="sibTrans" cxnId="{FFBA2AAC-41B8-459A-A23A-9474F0E1EB89}">
      <dgm:prSet/>
      <dgm:spPr/>
      <dgm:t>
        <a:bodyPr/>
        <a:lstStyle/>
        <a:p>
          <a:endParaRPr lang="en-US"/>
        </a:p>
      </dgm:t>
    </dgm:pt>
    <dgm:pt modelId="{731F2453-E894-428E-B966-0B416AE8F45E}">
      <dgm:prSet phldrT="[Text]" custT="1"/>
      <dgm:spPr/>
      <dgm:t>
        <a:bodyPr/>
        <a:lstStyle/>
        <a:p>
          <a:r>
            <a:rPr lang="en-US" sz="1200" dirty="0" smtClean="0"/>
            <a:t>Maintain current pharmacologic regimen </a:t>
          </a:r>
          <a:endParaRPr lang="en-US" sz="1200" dirty="0"/>
        </a:p>
      </dgm:t>
    </dgm:pt>
    <dgm:pt modelId="{DEBAEB17-602A-443B-918E-DD0B66858E78}" type="parTrans" cxnId="{BA34FDA4-92AD-416F-B130-8926C3DD056B}">
      <dgm:prSet/>
      <dgm:spPr/>
      <dgm:t>
        <a:bodyPr/>
        <a:lstStyle/>
        <a:p>
          <a:endParaRPr lang="en-US"/>
        </a:p>
      </dgm:t>
    </dgm:pt>
    <dgm:pt modelId="{D49564ED-A4E5-4BCA-B62B-4D68D3B85073}" type="sibTrans" cxnId="{BA34FDA4-92AD-416F-B130-8926C3DD056B}">
      <dgm:prSet/>
      <dgm:spPr/>
      <dgm:t>
        <a:bodyPr/>
        <a:lstStyle/>
        <a:p>
          <a:endParaRPr lang="en-US"/>
        </a:p>
      </dgm:t>
    </dgm:pt>
    <dgm:pt modelId="{D4C50B3A-1B24-460D-96AA-7DCEC420C34F}">
      <dgm:prSet phldrT="[Text]"/>
      <dgm:spPr>
        <a:solidFill>
          <a:srgbClr val="7030A0"/>
        </a:solidFill>
      </dgm:spPr>
      <dgm:t>
        <a:bodyPr/>
        <a:lstStyle/>
        <a:p>
          <a:r>
            <a:rPr lang="en-US" dirty="0" smtClean="0"/>
            <a:t>2</a:t>
          </a:r>
          <a:endParaRPr lang="en-US" dirty="0"/>
        </a:p>
      </dgm:t>
    </dgm:pt>
    <dgm:pt modelId="{5F2B5A9A-940B-4C0D-AC30-ED469882E755}" type="parTrans" cxnId="{215FE1B7-57DE-40A2-9929-FC14207EDA4B}">
      <dgm:prSet/>
      <dgm:spPr/>
      <dgm:t>
        <a:bodyPr/>
        <a:lstStyle/>
        <a:p>
          <a:endParaRPr lang="en-US"/>
        </a:p>
      </dgm:t>
    </dgm:pt>
    <dgm:pt modelId="{BF878582-35A8-480A-A408-0B3B33DF0D87}" type="sibTrans" cxnId="{215FE1B7-57DE-40A2-9929-FC14207EDA4B}">
      <dgm:prSet/>
      <dgm:spPr/>
      <dgm:t>
        <a:bodyPr/>
        <a:lstStyle/>
        <a:p>
          <a:endParaRPr lang="en-US"/>
        </a:p>
      </dgm:t>
    </dgm:pt>
    <dgm:pt modelId="{8D831562-FF76-46C1-9202-0B512ABD1E6E}">
      <dgm:prSet phldrT="[Text]" custT="1"/>
      <dgm:spPr/>
      <dgm:t>
        <a:bodyPr/>
        <a:lstStyle/>
        <a:p>
          <a:r>
            <a:rPr lang="en-US" sz="1200" dirty="0" smtClean="0"/>
            <a:t>Oral /injectable glucose-lowering Rx</a:t>
          </a:r>
          <a:endParaRPr lang="en-US" sz="1200" dirty="0"/>
        </a:p>
      </dgm:t>
    </dgm:pt>
    <dgm:pt modelId="{A91301C5-046D-4CAA-A0F3-2ECB632C9C0A}" type="parTrans" cxnId="{2A936B04-566F-4620-84A4-C6174E574F42}">
      <dgm:prSet/>
      <dgm:spPr/>
      <dgm:t>
        <a:bodyPr/>
        <a:lstStyle/>
        <a:p>
          <a:endParaRPr lang="en-US"/>
        </a:p>
      </dgm:t>
    </dgm:pt>
    <dgm:pt modelId="{14750AD2-0BB7-487A-9808-A5C17D7052F4}" type="sibTrans" cxnId="{2A936B04-566F-4620-84A4-C6174E574F42}">
      <dgm:prSet/>
      <dgm:spPr/>
      <dgm:t>
        <a:bodyPr/>
        <a:lstStyle/>
        <a:p>
          <a:endParaRPr lang="en-US"/>
        </a:p>
      </dgm:t>
    </dgm:pt>
    <dgm:pt modelId="{C56E86FF-AF26-4A2F-9529-099EFBAE4095}">
      <dgm:prSet phldrT="[Text]"/>
      <dgm:spPr>
        <a:solidFill>
          <a:schemeClr val="accent6"/>
        </a:solidFill>
      </dgm:spPr>
      <dgm:t>
        <a:bodyPr/>
        <a:lstStyle/>
        <a:p>
          <a:r>
            <a:rPr lang="en-US" dirty="0" smtClean="0"/>
            <a:t>3</a:t>
          </a:r>
          <a:endParaRPr lang="en-US" dirty="0"/>
        </a:p>
      </dgm:t>
    </dgm:pt>
    <dgm:pt modelId="{375DF724-4586-46FE-9C84-321ADF2B8E57}" type="parTrans" cxnId="{E8ECEC50-5F99-4F6C-9D86-5CFC63B071CD}">
      <dgm:prSet/>
      <dgm:spPr/>
      <dgm:t>
        <a:bodyPr/>
        <a:lstStyle/>
        <a:p>
          <a:endParaRPr lang="en-US"/>
        </a:p>
      </dgm:t>
    </dgm:pt>
    <dgm:pt modelId="{A81E2422-1E2E-41F3-9ED4-82A88B7E011D}" type="sibTrans" cxnId="{E8ECEC50-5F99-4F6C-9D86-5CFC63B071CD}">
      <dgm:prSet/>
      <dgm:spPr/>
      <dgm:t>
        <a:bodyPr/>
        <a:lstStyle/>
        <a:p>
          <a:endParaRPr lang="en-US"/>
        </a:p>
      </dgm:t>
    </dgm:pt>
    <dgm:pt modelId="{0358E107-7858-4456-8AB4-06FF72C4F007}">
      <dgm:prSet phldrT="[Text]" custT="1"/>
      <dgm:spPr/>
      <dgm:t>
        <a:bodyPr/>
        <a:lstStyle/>
        <a:p>
          <a:r>
            <a:rPr lang="en-US" sz="1200" dirty="0" smtClean="0"/>
            <a:t>Advancing doses</a:t>
          </a:r>
          <a:endParaRPr lang="en-US" sz="1200" dirty="0"/>
        </a:p>
      </dgm:t>
    </dgm:pt>
    <dgm:pt modelId="{11FF2281-B39B-4553-B617-41ED04BF4F15}" type="parTrans" cxnId="{8586B86D-15AA-4859-AABF-CF53A37071EE}">
      <dgm:prSet/>
      <dgm:spPr/>
      <dgm:t>
        <a:bodyPr/>
        <a:lstStyle/>
        <a:p>
          <a:endParaRPr lang="en-US"/>
        </a:p>
      </dgm:t>
    </dgm:pt>
    <dgm:pt modelId="{399D062A-E4AB-4EC9-BC67-004C18EBB5D3}" type="sibTrans" cxnId="{8586B86D-15AA-4859-AABF-CF53A37071EE}">
      <dgm:prSet/>
      <dgm:spPr/>
      <dgm:t>
        <a:bodyPr/>
        <a:lstStyle/>
        <a:p>
          <a:endParaRPr lang="en-US"/>
        </a:p>
      </dgm:t>
    </dgm:pt>
    <dgm:pt modelId="{9BAD270A-AAB0-4ED5-A365-1FC83F190EC1}">
      <dgm:prSet phldrT="[Text]" custT="1"/>
      <dgm:spPr/>
      <dgm:t>
        <a:bodyPr/>
        <a:lstStyle/>
        <a:p>
          <a:r>
            <a:rPr lang="en-US" sz="1200" dirty="0" smtClean="0"/>
            <a:t>Anti-depressant Rx</a:t>
          </a:r>
          <a:endParaRPr lang="en-US" sz="1200" dirty="0"/>
        </a:p>
      </dgm:t>
    </dgm:pt>
    <dgm:pt modelId="{D2AA2440-1F2D-4A8A-852E-24DDDF8578F8}" type="parTrans" cxnId="{9752B34F-C54E-428A-87B4-4252B255915B}">
      <dgm:prSet/>
      <dgm:spPr/>
      <dgm:t>
        <a:bodyPr/>
        <a:lstStyle/>
        <a:p>
          <a:endParaRPr lang="en-US"/>
        </a:p>
      </dgm:t>
    </dgm:pt>
    <dgm:pt modelId="{CEA2E15E-7303-4E49-9ACE-E92E4D5F6989}" type="sibTrans" cxnId="{9752B34F-C54E-428A-87B4-4252B255915B}">
      <dgm:prSet/>
      <dgm:spPr/>
      <dgm:t>
        <a:bodyPr/>
        <a:lstStyle/>
        <a:p>
          <a:endParaRPr lang="en-US"/>
        </a:p>
      </dgm:t>
    </dgm:pt>
    <dgm:pt modelId="{A1854C70-203A-475E-B9BB-3A6F283DCE9A}">
      <dgm:prSet phldrT="[Text]" custT="1"/>
      <dgm:spPr/>
      <dgm:t>
        <a:bodyPr/>
        <a:lstStyle/>
        <a:p>
          <a:r>
            <a:rPr lang="en-US" sz="1200" dirty="0" smtClean="0"/>
            <a:t>Add on additional Rx</a:t>
          </a:r>
          <a:endParaRPr lang="en-US" sz="1200" dirty="0"/>
        </a:p>
      </dgm:t>
    </dgm:pt>
    <dgm:pt modelId="{25352944-6BDB-4C30-BC8D-0BEF1ABB3130}" type="parTrans" cxnId="{B82B08E9-B2C7-412F-AFA2-676BE458C283}">
      <dgm:prSet/>
      <dgm:spPr/>
      <dgm:t>
        <a:bodyPr/>
        <a:lstStyle/>
        <a:p>
          <a:endParaRPr lang="en-US"/>
        </a:p>
      </dgm:t>
    </dgm:pt>
    <dgm:pt modelId="{9B1E550B-0868-413E-A4DE-622A3B5DF840}" type="sibTrans" cxnId="{B82B08E9-B2C7-412F-AFA2-676BE458C283}">
      <dgm:prSet/>
      <dgm:spPr/>
      <dgm:t>
        <a:bodyPr/>
        <a:lstStyle/>
        <a:p>
          <a:endParaRPr lang="en-US"/>
        </a:p>
      </dgm:t>
    </dgm:pt>
    <dgm:pt modelId="{EFCC1613-4C94-4FD6-8614-DF2DB37BBCC7}" type="pres">
      <dgm:prSet presAssocID="{AA9210EF-C98E-4152-98B7-9CF43286C78E}" presName="linearFlow" presStyleCnt="0">
        <dgm:presLayoutVars>
          <dgm:dir/>
          <dgm:animLvl val="lvl"/>
          <dgm:resizeHandles val="exact"/>
        </dgm:presLayoutVars>
      </dgm:prSet>
      <dgm:spPr/>
      <dgm:t>
        <a:bodyPr/>
        <a:lstStyle/>
        <a:p>
          <a:endParaRPr lang="en-US"/>
        </a:p>
      </dgm:t>
    </dgm:pt>
    <dgm:pt modelId="{A093E0DB-59E1-4E55-8381-76931773D677}" type="pres">
      <dgm:prSet presAssocID="{4F4C7435-16FD-4F08-8156-F77F072C629D}" presName="composite" presStyleCnt="0"/>
      <dgm:spPr/>
    </dgm:pt>
    <dgm:pt modelId="{75B1D0D4-FF51-49EE-809D-5852F31A06B6}" type="pres">
      <dgm:prSet presAssocID="{4F4C7435-16FD-4F08-8156-F77F072C629D}" presName="parentText" presStyleLbl="alignNode1" presStyleIdx="0" presStyleCnt="3" custLinFactNeighborX="-1063">
        <dgm:presLayoutVars>
          <dgm:chMax val="1"/>
          <dgm:bulletEnabled val="1"/>
        </dgm:presLayoutVars>
      </dgm:prSet>
      <dgm:spPr/>
      <dgm:t>
        <a:bodyPr/>
        <a:lstStyle/>
        <a:p>
          <a:endParaRPr lang="en-US"/>
        </a:p>
      </dgm:t>
    </dgm:pt>
    <dgm:pt modelId="{ADA75042-5371-4E94-BF83-30BDEB4BD022}" type="pres">
      <dgm:prSet presAssocID="{4F4C7435-16FD-4F08-8156-F77F072C629D}" presName="descendantText" presStyleLbl="alignAcc1" presStyleIdx="0" presStyleCnt="3" custLinFactNeighborX="-597" custLinFactNeighborY="0">
        <dgm:presLayoutVars>
          <dgm:bulletEnabled val="1"/>
        </dgm:presLayoutVars>
      </dgm:prSet>
      <dgm:spPr/>
      <dgm:t>
        <a:bodyPr/>
        <a:lstStyle/>
        <a:p>
          <a:endParaRPr lang="en-US"/>
        </a:p>
      </dgm:t>
    </dgm:pt>
    <dgm:pt modelId="{426B79CC-4B47-4638-B114-7EAEBAD02A93}" type="pres">
      <dgm:prSet presAssocID="{2F7C5A39-99D4-49EB-9BBE-93C1DBEFD4B1}" presName="sp" presStyleCnt="0"/>
      <dgm:spPr/>
    </dgm:pt>
    <dgm:pt modelId="{4ED1C8F1-212E-41E0-BBB8-1502F8D5FE84}" type="pres">
      <dgm:prSet presAssocID="{D4C50B3A-1B24-460D-96AA-7DCEC420C34F}" presName="composite" presStyleCnt="0"/>
      <dgm:spPr/>
    </dgm:pt>
    <dgm:pt modelId="{3BE6D5E3-E45B-46D2-970E-CEF0897BE345}" type="pres">
      <dgm:prSet presAssocID="{D4C50B3A-1B24-460D-96AA-7DCEC420C34F}" presName="parentText" presStyleLbl="alignNode1" presStyleIdx="1" presStyleCnt="3" custLinFactNeighborX="-1063">
        <dgm:presLayoutVars>
          <dgm:chMax val="1"/>
          <dgm:bulletEnabled val="1"/>
        </dgm:presLayoutVars>
      </dgm:prSet>
      <dgm:spPr/>
      <dgm:t>
        <a:bodyPr/>
        <a:lstStyle/>
        <a:p>
          <a:endParaRPr lang="en-US"/>
        </a:p>
      </dgm:t>
    </dgm:pt>
    <dgm:pt modelId="{2614A59D-D598-4D82-A946-EB69FE7F9B09}" type="pres">
      <dgm:prSet presAssocID="{D4C50B3A-1B24-460D-96AA-7DCEC420C34F}" presName="descendantText" presStyleLbl="alignAcc1" presStyleIdx="1" presStyleCnt="3" custLinFactNeighborX="-597">
        <dgm:presLayoutVars>
          <dgm:bulletEnabled val="1"/>
        </dgm:presLayoutVars>
      </dgm:prSet>
      <dgm:spPr/>
      <dgm:t>
        <a:bodyPr/>
        <a:lstStyle/>
        <a:p>
          <a:endParaRPr lang="en-US"/>
        </a:p>
      </dgm:t>
    </dgm:pt>
    <dgm:pt modelId="{147BBC35-04F9-42B0-8041-551031AAC7E6}" type="pres">
      <dgm:prSet presAssocID="{BF878582-35A8-480A-A408-0B3B33DF0D87}" presName="sp" presStyleCnt="0"/>
      <dgm:spPr/>
    </dgm:pt>
    <dgm:pt modelId="{EB18C3F8-0D3E-4D7F-ABA9-EA7919AFBC25}" type="pres">
      <dgm:prSet presAssocID="{C56E86FF-AF26-4A2F-9529-099EFBAE4095}" presName="composite" presStyleCnt="0"/>
      <dgm:spPr/>
    </dgm:pt>
    <dgm:pt modelId="{E11154AC-3617-426B-A0F8-21F83B099942}" type="pres">
      <dgm:prSet presAssocID="{C56E86FF-AF26-4A2F-9529-099EFBAE4095}" presName="parentText" presStyleLbl="alignNode1" presStyleIdx="2" presStyleCnt="3">
        <dgm:presLayoutVars>
          <dgm:chMax val="1"/>
          <dgm:bulletEnabled val="1"/>
        </dgm:presLayoutVars>
      </dgm:prSet>
      <dgm:spPr/>
      <dgm:t>
        <a:bodyPr/>
        <a:lstStyle/>
        <a:p>
          <a:endParaRPr lang="en-US"/>
        </a:p>
      </dgm:t>
    </dgm:pt>
    <dgm:pt modelId="{317486C2-90CC-477B-805E-87871C2BB99F}" type="pres">
      <dgm:prSet presAssocID="{C56E86FF-AF26-4A2F-9529-099EFBAE4095}" presName="descendantText" presStyleLbl="alignAcc1" presStyleIdx="2" presStyleCnt="3">
        <dgm:presLayoutVars>
          <dgm:bulletEnabled val="1"/>
        </dgm:presLayoutVars>
      </dgm:prSet>
      <dgm:spPr/>
      <dgm:t>
        <a:bodyPr/>
        <a:lstStyle/>
        <a:p>
          <a:endParaRPr lang="en-US"/>
        </a:p>
      </dgm:t>
    </dgm:pt>
  </dgm:ptLst>
  <dgm:cxnLst>
    <dgm:cxn modelId="{9752B34F-C54E-428A-87B4-4252B255915B}" srcId="{D4C50B3A-1B24-460D-96AA-7DCEC420C34F}" destId="{9BAD270A-AAB0-4ED5-A365-1FC83F190EC1}" srcOrd="1" destOrd="0" parTransId="{D2AA2440-1F2D-4A8A-852E-24DDDF8578F8}" sibTransId="{CEA2E15E-7303-4E49-9ACE-E92E4D5F6989}"/>
    <dgm:cxn modelId="{516670AB-4F46-404F-B09B-B4B73156C4E0}" type="presOf" srcId="{D4C50B3A-1B24-460D-96AA-7DCEC420C34F}" destId="{3BE6D5E3-E45B-46D2-970E-CEF0897BE345}" srcOrd="0" destOrd="0" presId="urn:microsoft.com/office/officeart/2005/8/layout/chevron2"/>
    <dgm:cxn modelId="{BA34FDA4-92AD-416F-B130-8926C3DD056B}" srcId="{4F4C7435-16FD-4F08-8156-F77F072C629D}" destId="{731F2453-E894-428E-B966-0B416AE8F45E}" srcOrd="0" destOrd="0" parTransId="{DEBAEB17-602A-443B-918E-DD0B66858E78}" sibTransId="{D49564ED-A4E5-4BCA-B62B-4D68D3B85073}"/>
    <dgm:cxn modelId="{EF3252AA-9DE9-4AAA-8784-ED9931BEC621}" type="presOf" srcId="{4F4C7435-16FD-4F08-8156-F77F072C629D}" destId="{75B1D0D4-FF51-49EE-809D-5852F31A06B6}" srcOrd="0" destOrd="0" presId="urn:microsoft.com/office/officeart/2005/8/layout/chevron2"/>
    <dgm:cxn modelId="{02B9BF94-792A-4F43-B217-2405C3164F62}" type="presOf" srcId="{C56E86FF-AF26-4A2F-9529-099EFBAE4095}" destId="{E11154AC-3617-426B-A0F8-21F83B099942}" srcOrd="0" destOrd="0" presId="urn:microsoft.com/office/officeart/2005/8/layout/chevron2"/>
    <dgm:cxn modelId="{215FE1B7-57DE-40A2-9929-FC14207EDA4B}" srcId="{AA9210EF-C98E-4152-98B7-9CF43286C78E}" destId="{D4C50B3A-1B24-460D-96AA-7DCEC420C34F}" srcOrd="1" destOrd="0" parTransId="{5F2B5A9A-940B-4C0D-AC30-ED469882E755}" sibTransId="{BF878582-35A8-480A-A408-0B3B33DF0D87}"/>
    <dgm:cxn modelId="{E7B7D565-FA11-47D6-8DE3-8F2EC73A1BA4}" type="presOf" srcId="{0358E107-7858-4456-8AB4-06FF72C4F007}" destId="{317486C2-90CC-477B-805E-87871C2BB99F}" srcOrd="0" destOrd="0" presId="urn:microsoft.com/office/officeart/2005/8/layout/chevron2"/>
    <dgm:cxn modelId="{1E3A0E90-B443-43CB-9009-CC22A52FA26B}" type="presOf" srcId="{731F2453-E894-428E-B966-0B416AE8F45E}" destId="{ADA75042-5371-4E94-BF83-30BDEB4BD022}" srcOrd="0" destOrd="0" presId="urn:microsoft.com/office/officeart/2005/8/layout/chevron2"/>
    <dgm:cxn modelId="{61D4D347-F5A5-415F-B1D7-D0B68B04D1FB}" type="presOf" srcId="{9BAD270A-AAB0-4ED5-A365-1FC83F190EC1}" destId="{2614A59D-D598-4D82-A946-EB69FE7F9B09}" srcOrd="0" destOrd="1" presId="urn:microsoft.com/office/officeart/2005/8/layout/chevron2"/>
    <dgm:cxn modelId="{3449AE15-D9DC-4122-BC02-39ACEF4603F5}" type="presOf" srcId="{8D831562-FF76-46C1-9202-0B512ABD1E6E}" destId="{2614A59D-D598-4D82-A946-EB69FE7F9B09}" srcOrd="0" destOrd="0" presId="urn:microsoft.com/office/officeart/2005/8/layout/chevron2"/>
    <dgm:cxn modelId="{AF6BAE0E-4468-4BC3-BB0F-02F9051C54A7}" type="presOf" srcId="{A1854C70-203A-475E-B9BB-3A6F283DCE9A}" destId="{317486C2-90CC-477B-805E-87871C2BB99F}" srcOrd="0" destOrd="1" presId="urn:microsoft.com/office/officeart/2005/8/layout/chevron2"/>
    <dgm:cxn modelId="{E8ECEC50-5F99-4F6C-9D86-5CFC63B071CD}" srcId="{AA9210EF-C98E-4152-98B7-9CF43286C78E}" destId="{C56E86FF-AF26-4A2F-9529-099EFBAE4095}" srcOrd="2" destOrd="0" parTransId="{375DF724-4586-46FE-9C84-321ADF2B8E57}" sibTransId="{A81E2422-1E2E-41F3-9ED4-82A88B7E011D}"/>
    <dgm:cxn modelId="{8586B86D-15AA-4859-AABF-CF53A37071EE}" srcId="{C56E86FF-AF26-4A2F-9529-099EFBAE4095}" destId="{0358E107-7858-4456-8AB4-06FF72C4F007}" srcOrd="0" destOrd="0" parTransId="{11FF2281-B39B-4553-B617-41ED04BF4F15}" sibTransId="{399D062A-E4AB-4EC9-BC67-004C18EBB5D3}"/>
    <dgm:cxn modelId="{B82B08E9-B2C7-412F-AFA2-676BE458C283}" srcId="{C56E86FF-AF26-4A2F-9529-099EFBAE4095}" destId="{A1854C70-203A-475E-B9BB-3A6F283DCE9A}" srcOrd="1" destOrd="0" parTransId="{25352944-6BDB-4C30-BC8D-0BEF1ABB3130}" sibTransId="{9B1E550B-0868-413E-A4DE-622A3B5DF840}"/>
    <dgm:cxn modelId="{C480436E-8738-43DF-8E99-B236DD3C0206}" type="presOf" srcId="{AA9210EF-C98E-4152-98B7-9CF43286C78E}" destId="{EFCC1613-4C94-4FD6-8614-DF2DB37BBCC7}" srcOrd="0" destOrd="0" presId="urn:microsoft.com/office/officeart/2005/8/layout/chevron2"/>
    <dgm:cxn modelId="{FFBA2AAC-41B8-459A-A23A-9474F0E1EB89}" srcId="{AA9210EF-C98E-4152-98B7-9CF43286C78E}" destId="{4F4C7435-16FD-4F08-8156-F77F072C629D}" srcOrd="0" destOrd="0" parTransId="{061BB330-2998-4F96-9A32-B575C1BE25EA}" sibTransId="{2F7C5A39-99D4-49EB-9BBE-93C1DBEFD4B1}"/>
    <dgm:cxn modelId="{2A936B04-566F-4620-84A4-C6174E574F42}" srcId="{D4C50B3A-1B24-460D-96AA-7DCEC420C34F}" destId="{8D831562-FF76-46C1-9202-0B512ABD1E6E}" srcOrd="0" destOrd="0" parTransId="{A91301C5-046D-4CAA-A0F3-2ECB632C9C0A}" sibTransId="{14750AD2-0BB7-487A-9808-A5C17D7052F4}"/>
    <dgm:cxn modelId="{05A38B0A-A6DB-43C3-8CA3-5EC2FAE8B34F}" type="presParOf" srcId="{EFCC1613-4C94-4FD6-8614-DF2DB37BBCC7}" destId="{A093E0DB-59E1-4E55-8381-76931773D677}" srcOrd="0" destOrd="0" presId="urn:microsoft.com/office/officeart/2005/8/layout/chevron2"/>
    <dgm:cxn modelId="{4495B9FC-D042-4A76-822F-B583231B2E02}" type="presParOf" srcId="{A093E0DB-59E1-4E55-8381-76931773D677}" destId="{75B1D0D4-FF51-49EE-809D-5852F31A06B6}" srcOrd="0" destOrd="0" presId="urn:microsoft.com/office/officeart/2005/8/layout/chevron2"/>
    <dgm:cxn modelId="{CD743C70-4A14-46CC-90C3-C2E2DC4AAB7C}" type="presParOf" srcId="{A093E0DB-59E1-4E55-8381-76931773D677}" destId="{ADA75042-5371-4E94-BF83-30BDEB4BD022}" srcOrd="1" destOrd="0" presId="urn:microsoft.com/office/officeart/2005/8/layout/chevron2"/>
    <dgm:cxn modelId="{BBE2367F-499C-47ED-AC08-9EDB8CB8C890}" type="presParOf" srcId="{EFCC1613-4C94-4FD6-8614-DF2DB37BBCC7}" destId="{426B79CC-4B47-4638-B114-7EAEBAD02A93}" srcOrd="1" destOrd="0" presId="urn:microsoft.com/office/officeart/2005/8/layout/chevron2"/>
    <dgm:cxn modelId="{37103EC0-61FB-45ED-A472-4C5E0F0F4676}" type="presParOf" srcId="{EFCC1613-4C94-4FD6-8614-DF2DB37BBCC7}" destId="{4ED1C8F1-212E-41E0-BBB8-1502F8D5FE84}" srcOrd="2" destOrd="0" presId="urn:microsoft.com/office/officeart/2005/8/layout/chevron2"/>
    <dgm:cxn modelId="{720FDA00-2B37-4ACB-ABD3-C82BC14A8B0D}" type="presParOf" srcId="{4ED1C8F1-212E-41E0-BBB8-1502F8D5FE84}" destId="{3BE6D5E3-E45B-46D2-970E-CEF0897BE345}" srcOrd="0" destOrd="0" presId="urn:microsoft.com/office/officeart/2005/8/layout/chevron2"/>
    <dgm:cxn modelId="{F04ABEDA-6821-478E-BD75-EF720CFFAA7E}" type="presParOf" srcId="{4ED1C8F1-212E-41E0-BBB8-1502F8D5FE84}" destId="{2614A59D-D598-4D82-A946-EB69FE7F9B09}" srcOrd="1" destOrd="0" presId="urn:microsoft.com/office/officeart/2005/8/layout/chevron2"/>
    <dgm:cxn modelId="{14D8B836-CEE4-4A42-A00C-660A938111EB}" type="presParOf" srcId="{EFCC1613-4C94-4FD6-8614-DF2DB37BBCC7}" destId="{147BBC35-04F9-42B0-8041-551031AAC7E6}" srcOrd="3" destOrd="0" presId="urn:microsoft.com/office/officeart/2005/8/layout/chevron2"/>
    <dgm:cxn modelId="{65F56594-7EBC-4E0F-8809-FA980896EC11}" type="presParOf" srcId="{EFCC1613-4C94-4FD6-8614-DF2DB37BBCC7}" destId="{EB18C3F8-0D3E-4D7F-ABA9-EA7919AFBC25}" srcOrd="4" destOrd="0" presId="urn:microsoft.com/office/officeart/2005/8/layout/chevron2"/>
    <dgm:cxn modelId="{6B73C006-A652-4A0F-9608-876D5175768B}" type="presParOf" srcId="{EB18C3F8-0D3E-4D7F-ABA9-EA7919AFBC25}" destId="{E11154AC-3617-426B-A0F8-21F83B099942}" srcOrd="0" destOrd="0" presId="urn:microsoft.com/office/officeart/2005/8/layout/chevron2"/>
    <dgm:cxn modelId="{BD933A47-F0FA-46C5-94F5-9B91E9B58761}" type="presParOf" srcId="{EB18C3F8-0D3E-4D7F-ABA9-EA7919AFBC25}" destId="{317486C2-90CC-477B-805E-87871C2BB99F}"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B1D0D4-FF51-49EE-809D-5852F31A06B6}">
      <dsp:nvSpPr>
        <dsp:cNvPr id="0" name=""/>
        <dsp:cNvSpPr/>
      </dsp:nvSpPr>
      <dsp:spPr>
        <a:xfrm rot="5400000">
          <a:off x="-187946" y="188664"/>
          <a:ext cx="1252979" cy="877085"/>
        </a:xfrm>
        <a:prstGeom prst="chevron">
          <a:avLst/>
        </a:prstGeom>
        <a:solidFill>
          <a:srgbClr val="92D05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1</a:t>
          </a:r>
          <a:endParaRPr lang="en-US" sz="2400" kern="1200" dirty="0"/>
        </a:p>
      </dsp:txBody>
      <dsp:txXfrm rot="-5400000">
        <a:off x="2" y="439260"/>
        <a:ext cx="877085" cy="375894"/>
      </dsp:txXfrm>
    </dsp:sp>
    <dsp:sp modelId="{ADA75042-5371-4E94-BF83-30BDEB4BD022}">
      <dsp:nvSpPr>
        <dsp:cNvPr id="0" name=""/>
        <dsp:cNvSpPr/>
      </dsp:nvSpPr>
      <dsp:spPr>
        <a:xfrm rot="5400000">
          <a:off x="1241170" y="-372687"/>
          <a:ext cx="814436" cy="156124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t>Self-management</a:t>
          </a:r>
          <a:endParaRPr lang="en-US" sz="1200" kern="1200" dirty="0"/>
        </a:p>
        <a:p>
          <a:pPr marL="114300" lvl="1" indent="-114300" algn="l" defTabSz="533400">
            <a:lnSpc>
              <a:spcPct val="90000"/>
            </a:lnSpc>
            <a:spcBef>
              <a:spcPct val="0"/>
            </a:spcBef>
            <a:spcAft>
              <a:spcPct val="15000"/>
            </a:spcAft>
            <a:buChar char="••"/>
          </a:pPr>
          <a:r>
            <a:rPr lang="en-US" sz="1200" kern="1200" dirty="0" smtClean="0"/>
            <a:t>Lifestyle, SMALL changes</a:t>
          </a:r>
          <a:endParaRPr lang="en-US" sz="1200" kern="1200" dirty="0"/>
        </a:p>
      </dsp:txBody>
      <dsp:txXfrm rot="-5400000">
        <a:off x="867765" y="40475"/>
        <a:ext cx="1521490" cy="734922"/>
      </dsp:txXfrm>
    </dsp:sp>
    <dsp:sp modelId="{3BE6D5E3-E45B-46D2-970E-CEF0897BE345}">
      <dsp:nvSpPr>
        <dsp:cNvPr id="0" name=""/>
        <dsp:cNvSpPr/>
      </dsp:nvSpPr>
      <dsp:spPr>
        <a:xfrm rot="5400000">
          <a:off x="-187946" y="1212253"/>
          <a:ext cx="1252979" cy="877085"/>
        </a:xfrm>
        <a:prstGeom prst="chevron">
          <a:avLst/>
        </a:prstGeom>
        <a:solidFill>
          <a:srgbClr val="7030A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2</a:t>
          </a:r>
          <a:endParaRPr lang="en-US" sz="2400" kern="1200" dirty="0"/>
        </a:p>
      </dsp:txBody>
      <dsp:txXfrm rot="-5400000">
        <a:off x="2" y="1462849"/>
        <a:ext cx="877085" cy="375894"/>
      </dsp:txXfrm>
    </dsp:sp>
    <dsp:sp modelId="{2614A59D-D598-4D82-A946-EB69FE7F9B09}">
      <dsp:nvSpPr>
        <dsp:cNvPr id="0" name=""/>
        <dsp:cNvSpPr/>
      </dsp:nvSpPr>
      <dsp:spPr>
        <a:xfrm rot="5400000">
          <a:off x="1241170" y="650901"/>
          <a:ext cx="814436" cy="156124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t>Self-management</a:t>
          </a:r>
          <a:endParaRPr lang="en-US" sz="1200" kern="1200" dirty="0"/>
        </a:p>
        <a:p>
          <a:pPr marL="114300" lvl="1" indent="-114300" algn="l" defTabSz="533400">
            <a:lnSpc>
              <a:spcPct val="90000"/>
            </a:lnSpc>
            <a:spcBef>
              <a:spcPct val="0"/>
            </a:spcBef>
            <a:spcAft>
              <a:spcPct val="15000"/>
            </a:spcAft>
            <a:buChar char="••"/>
          </a:pPr>
          <a:r>
            <a:rPr lang="en-US" sz="1200" kern="1200" dirty="0" smtClean="0"/>
            <a:t>Problem-solving Therapy for Primary Care</a:t>
          </a:r>
          <a:endParaRPr lang="en-US" sz="1200" kern="1200" dirty="0"/>
        </a:p>
      </dsp:txBody>
      <dsp:txXfrm rot="-5400000">
        <a:off x="867765" y="1064064"/>
        <a:ext cx="1521490" cy="734922"/>
      </dsp:txXfrm>
    </dsp:sp>
    <dsp:sp modelId="{E11154AC-3617-426B-A0F8-21F83B099942}">
      <dsp:nvSpPr>
        <dsp:cNvPr id="0" name=""/>
        <dsp:cNvSpPr/>
      </dsp:nvSpPr>
      <dsp:spPr>
        <a:xfrm rot="5400000">
          <a:off x="-187946" y="2235842"/>
          <a:ext cx="1252979" cy="877085"/>
        </a:xfrm>
        <a:prstGeom prst="chevron">
          <a:avLst/>
        </a:prstGeom>
        <a:solidFill>
          <a:schemeClr val="accent6"/>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3</a:t>
          </a:r>
          <a:endParaRPr lang="en-US" sz="2400" kern="1200" dirty="0"/>
        </a:p>
      </dsp:txBody>
      <dsp:txXfrm rot="-5400000">
        <a:off x="2" y="2486438"/>
        <a:ext cx="877085" cy="375894"/>
      </dsp:txXfrm>
    </dsp:sp>
    <dsp:sp modelId="{317486C2-90CC-477B-805E-87871C2BB99F}">
      <dsp:nvSpPr>
        <dsp:cNvPr id="0" name=""/>
        <dsp:cNvSpPr/>
      </dsp:nvSpPr>
      <dsp:spPr>
        <a:xfrm rot="5400000">
          <a:off x="1250490" y="1674490"/>
          <a:ext cx="814436" cy="156124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t>Cognitive behavioral therapy</a:t>
          </a:r>
          <a:endParaRPr lang="en-US" sz="1200" kern="1200" dirty="0"/>
        </a:p>
      </dsp:txBody>
      <dsp:txXfrm rot="-5400000">
        <a:off x="877085" y="2087653"/>
        <a:ext cx="1521490" cy="7349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B1D0D4-FF51-49EE-809D-5852F31A06B6}">
      <dsp:nvSpPr>
        <dsp:cNvPr id="0" name=""/>
        <dsp:cNvSpPr/>
      </dsp:nvSpPr>
      <dsp:spPr>
        <a:xfrm rot="5400000">
          <a:off x="-187946" y="188664"/>
          <a:ext cx="1252979" cy="877085"/>
        </a:xfrm>
        <a:prstGeom prst="chevron">
          <a:avLst/>
        </a:prstGeom>
        <a:solidFill>
          <a:srgbClr val="92D05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1</a:t>
          </a:r>
          <a:endParaRPr lang="en-US" sz="2400" kern="1200" dirty="0"/>
        </a:p>
      </dsp:txBody>
      <dsp:txXfrm rot="-5400000">
        <a:off x="2" y="439260"/>
        <a:ext cx="877085" cy="375894"/>
      </dsp:txXfrm>
    </dsp:sp>
    <dsp:sp modelId="{ADA75042-5371-4E94-BF83-30BDEB4BD022}">
      <dsp:nvSpPr>
        <dsp:cNvPr id="0" name=""/>
        <dsp:cNvSpPr/>
      </dsp:nvSpPr>
      <dsp:spPr>
        <a:xfrm rot="5400000">
          <a:off x="1241170" y="-372687"/>
          <a:ext cx="814436" cy="156124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t>Maintain current pharmacologic regimen </a:t>
          </a:r>
          <a:endParaRPr lang="en-US" sz="1200" kern="1200" dirty="0"/>
        </a:p>
      </dsp:txBody>
      <dsp:txXfrm rot="-5400000">
        <a:off x="867765" y="40475"/>
        <a:ext cx="1521490" cy="734922"/>
      </dsp:txXfrm>
    </dsp:sp>
    <dsp:sp modelId="{3BE6D5E3-E45B-46D2-970E-CEF0897BE345}">
      <dsp:nvSpPr>
        <dsp:cNvPr id="0" name=""/>
        <dsp:cNvSpPr/>
      </dsp:nvSpPr>
      <dsp:spPr>
        <a:xfrm rot="5400000">
          <a:off x="-187946" y="1212253"/>
          <a:ext cx="1252979" cy="877085"/>
        </a:xfrm>
        <a:prstGeom prst="chevron">
          <a:avLst/>
        </a:prstGeom>
        <a:solidFill>
          <a:srgbClr val="7030A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2</a:t>
          </a:r>
          <a:endParaRPr lang="en-US" sz="2400" kern="1200" dirty="0"/>
        </a:p>
      </dsp:txBody>
      <dsp:txXfrm rot="-5400000">
        <a:off x="2" y="1462849"/>
        <a:ext cx="877085" cy="375894"/>
      </dsp:txXfrm>
    </dsp:sp>
    <dsp:sp modelId="{2614A59D-D598-4D82-A946-EB69FE7F9B09}">
      <dsp:nvSpPr>
        <dsp:cNvPr id="0" name=""/>
        <dsp:cNvSpPr/>
      </dsp:nvSpPr>
      <dsp:spPr>
        <a:xfrm rot="5400000">
          <a:off x="1241170" y="650901"/>
          <a:ext cx="814436" cy="156124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t>Oral /injectable glucose-lowering Rx</a:t>
          </a:r>
          <a:endParaRPr lang="en-US" sz="1200" kern="1200" dirty="0"/>
        </a:p>
        <a:p>
          <a:pPr marL="114300" lvl="1" indent="-114300" algn="l" defTabSz="533400">
            <a:lnSpc>
              <a:spcPct val="90000"/>
            </a:lnSpc>
            <a:spcBef>
              <a:spcPct val="0"/>
            </a:spcBef>
            <a:spcAft>
              <a:spcPct val="15000"/>
            </a:spcAft>
            <a:buChar char="••"/>
          </a:pPr>
          <a:r>
            <a:rPr lang="en-US" sz="1200" kern="1200" dirty="0" smtClean="0"/>
            <a:t>Anti-depressant Rx</a:t>
          </a:r>
          <a:endParaRPr lang="en-US" sz="1200" kern="1200" dirty="0"/>
        </a:p>
      </dsp:txBody>
      <dsp:txXfrm rot="-5400000">
        <a:off x="867765" y="1064064"/>
        <a:ext cx="1521490" cy="734922"/>
      </dsp:txXfrm>
    </dsp:sp>
    <dsp:sp modelId="{E11154AC-3617-426B-A0F8-21F83B099942}">
      <dsp:nvSpPr>
        <dsp:cNvPr id="0" name=""/>
        <dsp:cNvSpPr/>
      </dsp:nvSpPr>
      <dsp:spPr>
        <a:xfrm rot="5400000">
          <a:off x="-187946" y="2235842"/>
          <a:ext cx="1252979" cy="877085"/>
        </a:xfrm>
        <a:prstGeom prst="chevron">
          <a:avLst/>
        </a:prstGeom>
        <a:solidFill>
          <a:schemeClr val="accent6"/>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3</a:t>
          </a:r>
          <a:endParaRPr lang="en-US" sz="2400" kern="1200" dirty="0"/>
        </a:p>
      </dsp:txBody>
      <dsp:txXfrm rot="-5400000">
        <a:off x="2" y="2486438"/>
        <a:ext cx="877085" cy="375894"/>
      </dsp:txXfrm>
    </dsp:sp>
    <dsp:sp modelId="{317486C2-90CC-477B-805E-87871C2BB99F}">
      <dsp:nvSpPr>
        <dsp:cNvPr id="0" name=""/>
        <dsp:cNvSpPr/>
      </dsp:nvSpPr>
      <dsp:spPr>
        <a:xfrm rot="5400000">
          <a:off x="1250490" y="1674490"/>
          <a:ext cx="814436" cy="156124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t>Advancing doses</a:t>
          </a:r>
          <a:endParaRPr lang="en-US" sz="1200" kern="1200" dirty="0"/>
        </a:p>
        <a:p>
          <a:pPr marL="114300" lvl="1" indent="-114300" algn="l" defTabSz="533400">
            <a:lnSpc>
              <a:spcPct val="90000"/>
            </a:lnSpc>
            <a:spcBef>
              <a:spcPct val="0"/>
            </a:spcBef>
            <a:spcAft>
              <a:spcPct val="15000"/>
            </a:spcAft>
            <a:buChar char="••"/>
          </a:pPr>
          <a:r>
            <a:rPr lang="en-US" sz="1200" kern="1200" dirty="0" smtClean="0"/>
            <a:t>Add on additional Rx</a:t>
          </a:r>
          <a:endParaRPr lang="en-US" sz="1200" kern="1200" dirty="0"/>
        </a:p>
      </dsp:txBody>
      <dsp:txXfrm rot="-5400000">
        <a:off x="877085" y="2087653"/>
        <a:ext cx="1521490" cy="734922"/>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E26AA0C9-3A43-42B2-B009-889847B995C6}" type="datetimeFigureOut">
              <a:rPr lang="en-US" smtClean="0"/>
              <a:pPr/>
              <a:t>10/4/2016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123A83-3CD7-4F13-9E0D-7517CC5BB14C}" type="slidenum">
              <a:rPr lang="en-US" smtClean="0"/>
              <a:pPr/>
              <a:t>‹#›</a:t>
            </a:fld>
            <a:endParaRPr lang="en-US"/>
          </a:p>
        </p:txBody>
      </p:sp>
    </p:spTree>
    <p:extLst>
      <p:ext uri="{BB962C8B-B14F-4D97-AF65-F5344CB8AC3E}">
        <p14:creationId xmlns:p14="http://schemas.microsoft.com/office/powerpoint/2010/main" val="2767182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ln/>
        </p:spPr>
        <p:txBody>
          <a:bodyPr/>
          <a:lstStyle/>
          <a:p>
            <a:pPr eaLnBrk="1" hangingPunct="1"/>
            <a:endParaRPr lang="en-US" smtClean="0"/>
          </a:p>
        </p:txBody>
      </p:sp>
    </p:spTree>
    <p:extLst>
      <p:ext uri="{BB962C8B-B14F-4D97-AF65-F5344CB8AC3E}">
        <p14:creationId xmlns:p14="http://schemas.microsoft.com/office/powerpoint/2010/main" val="237749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00" dirty="0" smtClean="0"/>
              <a:t>The mission of the Bristol-Myers Squibb Foundation is to promote health equity and improve the health outcomes of populations disproportionately affected by serious diseases and conditions, by strengthening community based health care worker capacity, integrating medical care and community-based supportive services, and mobilizing communities in the fight against disease. </a:t>
            </a:r>
          </a:p>
          <a:p>
            <a:r>
              <a:rPr lang="en-US" sz="1000" dirty="0" smtClean="0"/>
              <a:t>Foundation program areas include:</a:t>
            </a:r>
          </a:p>
          <a:p>
            <a:r>
              <a:rPr lang="en-US" sz="1000" dirty="0" smtClean="0"/>
              <a:t>• Mental Health and Well‐Being in the U.S., where we are focusing on improving the mental health and community integration outcomes of military service members, veteran, their families and families of the fallen.</a:t>
            </a:r>
          </a:p>
          <a:p>
            <a:r>
              <a:rPr lang="en-US" sz="1000" dirty="0" smtClean="0"/>
              <a:t>• Lung Cancer is focused in 8 south east states in the U.S. which have the highest lung cancer incidence in the country. Programs focus on access to cancer education, prevention and early detection and ultimately treatment and psychosocial support services.</a:t>
            </a:r>
          </a:p>
          <a:p>
            <a:pPr>
              <a:buFont typeface="Arial" pitchFamily="34" charset="0"/>
              <a:buChar char="•"/>
            </a:pPr>
            <a:r>
              <a:rPr lang="en-US" sz="1000" dirty="0" smtClean="0"/>
              <a:t>Specialty Care for Vulnerable Populations in the US, where Medicaid, underinsured and uninsured patients have difficulty accessing specialty care.</a:t>
            </a:r>
          </a:p>
          <a:p>
            <a:pPr>
              <a:buFont typeface="Arial" pitchFamily="34" charset="0"/>
              <a:buChar char="•"/>
            </a:pPr>
            <a:r>
              <a:rPr lang="en-US" sz="1000" dirty="0" smtClean="0"/>
              <a:t>Type 2 diabetes in the U.S. , where 9.3% of the population is living with type 2 diabetes</a:t>
            </a:r>
          </a:p>
          <a:p>
            <a:pPr defTabSz="881390" fontAlgn="base">
              <a:spcBef>
                <a:spcPct val="30000"/>
              </a:spcBef>
              <a:spcAft>
                <a:spcPct val="0"/>
              </a:spcAft>
              <a:buFont typeface="Arial" pitchFamily="34" charset="0"/>
              <a:buChar char="•"/>
              <a:defRPr/>
            </a:pPr>
            <a:r>
              <a:rPr lang="en-US" sz="1000" dirty="0" smtClean="0"/>
              <a:t>Cancer in central and eastern Europe aims to build out nurse’s skills, knowledge, capability and capacity for delivering cancer care in the community</a:t>
            </a:r>
          </a:p>
          <a:p>
            <a:r>
              <a:rPr lang="en-US" sz="1000" dirty="0" smtClean="0"/>
              <a:t>• HIV / AIDS in Africa, where the AIDS pandemic continues to spread </a:t>
            </a:r>
          </a:p>
          <a:p>
            <a:r>
              <a:rPr lang="en-US" sz="1000" dirty="0" smtClean="0"/>
              <a:t>• Hepatitis in Asia, where millions are chronically infected with hepatitis B and C</a:t>
            </a:r>
          </a:p>
          <a:p>
            <a:r>
              <a:rPr lang="en-US" sz="1000" dirty="0" smtClean="0"/>
              <a:t>All of these programs are closely linked and operate on the same strategic platform of  leveraging and mobilizing community support services to improve health outcomes. </a:t>
            </a:r>
          </a:p>
          <a:p>
            <a:r>
              <a:rPr lang="en-US" sz="1000" dirty="0" smtClean="0"/>
              <a:t>“The power of this unified strategy is that we can develop and test models in different parts of the world on different diseases and learn fundamentals that can be applied to any disease in any society, especially chronic diseases</a:t>
            </a:r>
            <a:r>
              <a:rPr lang="en-US" sz="1000" b="1" dirty="0" smtClean="0"/>
              <a:t>.”</a:t>
            </a:r>
            <a:r>
              <a:rPr lang="en-US" sz="1000" dirty="0" smtClean="0"/>
              <a:t> </a:t>
            </a:r>
          </a:p>
          <a:p>
            <a:r>
              <a:rPr lang="en-US" sz="1000" dirty="0" smtClean="0"/>
              <a:t>– John Damonti, President, Bristol-Myers Squibb Foundation</a:t>
            </a:r>
          </a:p>
          <a:p>
            <a:endParaRPr lang="en-US" sz="1000" dirty="0" smtClean="0"/>
          </a:p>
          <a:p>
            <a:endParaRPr lang="en-US" sz="1000" dirty="0"/>
          </a:p>
        </p:txBody>
      </p:sp>
      <p:sp>
        <p:nvSpPr>
          <p:cNvPr id="4" name="Slide Number Placeholder 8"/>
          <p:cNvSpPr>
            <a:spLocks noGrp="1"/>
          </p:cNvSpPr>
          <p:nvPr>
            <p:ph type="sldNum" sz="quarter" idx="5"/>
          </p:nvPr>
        </p:nvSpPr>
        <p:spPr>
          <a:xfrm>
            <a:off x="3970443" y="8829989"/>
            <a:ext cx="3038372" cy="464820"/>
          </a:xfrm>
          <a:prstGeom prst="rect">
            <a:avLst/>
          </a:prstGeom>
        </p:spPr>
        <p:txBody>
          <a:bodyPr vert="horz" lIns="91615" tIns="45808" rIns="91615" bIns="45808" rtlCol="0" anchor="b"/>
          <a:lstStyle>
            <a:lvl1pPr algn="r">
              <a:defRPr sz="1200"/>
            </a:lvl1pPr>
          </a:lstStyle>
          <a:p>
            <a:fld id="{CBAFB539-2332-4D2E-B14E-5D8122B0D270}"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85922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extLst>
      <p:ext uri="{BB962C8B-B14F-4D97-AF65-F5344CB8AC3E}">
        <p14:creationId xmlns:p14="http://schemas.microsoft.com/office/powerpoint/2010/main" val="2455523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pPr>
              <a:spcBef>
                <a:spcPct val="10000"/>
              </a:spcBef>
            </a:pPr>
            <a:endParaRPr lang="en-US" sz="1100" u="sng" smtClean="0"/>
          </a:p>
          <a:p>
            <a:pPr>
              <a:spcBef>
                <a:spcPct val="10000"/>
              </a:spcBef>
            </a:pPr>
            <a:r>
              <a:rPr lang="en-US" sz="1100" smtClean="0"/>
              <a:t>Build on CDC/ARC investments in community diabetes coalitions with minigrants and a chance to give some special resource to those coalitions that have really taken root and are ready to become more involved in driving evidence based interventions</a:t>
            </a:r>
          </a:p>
          <a:p>
            <a:pPr>
              <a:spcBef>
                <a:spcPct val="10000"/>
              </a:spcBef>
            </a:pPr>
            <a:endParaRPr lang="en-US" sz="1100" smtClean="0"/>
          </a:p>
          <a:p>
            <a:pPr>
              <a:spcBef>
                <a:spcPct val="10000"/>
              </a:spcBef>
            </a:pPr>
            <a:r>
              <a:rPr lang="en-US" sz="1100" smtClean="0"/>
              <a:t>Community response is in its infancy as communities begin to learn about the impact of diabetes and hope of what can be done about it and impact of families and children</a:t>
            </a:r>
          </a:p>
          <a:p>
            <a:pPr>
              <a:spcBef>
                <a:spcPct val="10000"/>
              </a:spcBef>
            </a:pPr>
            <a:endParaRPr lang="en-US" sz="1100" u="sng" smtClean="0"/>
          </a:p>
          <a:p>
            <a:pPr>
              <a:spcBef>
                <a:spcPct val="10000"/>
              </a:spcBef>
            </a:pPr>
            <a:r>
              <a:rPr lang="en-US" sz="1100" u="sng" smtClean="0"/>
              <a:t>Evaluation</a:t>
            </a:r>
            <a:r>
              <a:rPr lang="en-US" sz="1100" smtClean="0"/>
              <a:t>: Health outcomes, health care staff competence and delivery of new disease management skills, coalition effectiveness</a:t>
            </a:r>
          </a:p>
          <a:p>
            <a:pPr>
              <a:spcBef>
                <a:spcPct val="10000"/>
              </a:spcBef>
            </a:pPr>
            <a:r>
              <a:rPr lang="en-US" sz="1100" smtClean="0"/>
              <a:t>	</a:t>
            </a:r>
          </a:p>
          <a:p>
            <a:pPr>
              <a:lnSpc>
                <a:spcPct val="75000"/>
              </a:lnSpc>
              <a:spcBef>
                <a:spcPct val="0"/>
              </a:spcBef>
            </a:pPr>
            <a:r>
              <a:rPr lang="en-US" sz="1100" u="sng" smtClean="0"/>
              <a:t>Sustainability</a:t>
            </a:r>
            <a:r>
              <a:rPr lang="en-US" sz="1100" smtClean="0"/>
              <a:t>: Coalitions that have already demonstrated the ability to sustain their activities and community engagement will be invited to apply for grants.  Projects and lessons learned will also be shared with the other 56 coalitions through ARC’s GroupSite, publications and conferences.</a:t>
            </a:r>
          </a:p>
          <a:p>
            <a:endParaRPr lang="en-US" smtClean="0"/>
          </a:p>
        </p:txBody>
      </p:sp>
    </p:spTree>
    <p:extLst>
      <p:ext uri="{BB962C8B-B14F-4D97-AF65-F5344CB8AC3E}">
        <p14:creationId xmlns:p14="http://schemas.microsoft.com/office/powerpoint/2010/main" val="485353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6123A83-3CD7-4F13-9E0D-7517CC5BB14C}" type="slidenum">
              <a:rPr lang="en-US" smtClean="0"/>
              <a:pPr/>
              <a:t>12</a:t>
            </a:fld>
            <a:endParaRPr lang="en-US"/>
          </a:p>
        </p:txBody>
      </p:sp>
    </p:spTree>
    <p:extLst>
      <p:ext uri="{BB962C8B-B14F-4D97-AF65-F5344CB8AC3E}">
        <p14:creationId xmlns:p14="http://schemas.microsoft.com/office/powerpoint/2010/main" val="34008528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00" dirty="0" smtClean="0"/>
              <a:t>The mission of the Bristol-Myers Squibb Foundation is to promote health equity and improve the health outcomes of populations disproportionately affected by serious diseases and conditions, by strengthening community based health care worker capacity, integrating medical care and community-based supportive services, and mobilizing communities in the fight against disease. </a:t>
            </a:r>
          </a:p>
          <a:p>
            <a:r>
              <a:rPr lang="en-US" sz="1000" dirty="0" smtClean="0"/>
              <a:t>Foundation program areas include:</a:t>
            </a:r>
          </a:p>
          <a:p>
            <a:r>
              <a:rPr lang="en-US" sz="1000" dirty="0" smtClean="0"/>
              <a:t>• Mental Health and Well‐Being in the U.S., where we are focusing on improving the mental health and community integration outcomes of military service members, veteran, their families and families of the fallen.</a:t>
            </a:r>
          </a:p>
          <a:p>
            <a:r>
              <a:rPr lang="en-US" sz="1000" dirty="0" smtClean="0"/>
              <a:t>• Lung Cancer is focused in 8 south east states in the U.S. which have the highest lung cancer incidence in the country. Programs focus on access to cancer education, prevention and early detection and ultimately treatment and psychosocial support services.</a:t>
            </a:r>
          </a:p>
          <a:p>
            <a:pPr>
              <a:buFont typeface="Arial" pitchFamily="34" charset="0"/>
              <a:buChar char="•"/>
            </a:pPr>
            <a:r>
              <a:rPr lang="en-US" sz="1000" dirty="0" smtClean="0"/>
              <a:t>Specialty Care for Vulnerable Populations in the US, where Medicaid, underinsured and uninsured patients have difficulty accessing specialty care.</a:t>
            </a:r>
          </a:p>
          <a:p>
            <a:pPr>
              <a:buFont typeface="Arial" pitchFamily="34" charset="0"/>
              <a:buChar char="•"/>
            </a:pPr>
            <a:r>
              <a:rPr lang="en-US" sz="1000" dirty="0" smtClean="0"/>
              <a:t>Type 2 diabetes in the U.S. , where 9.3% of the population is living with type 2 diabetes</a:t>
            </a:r>
          </a:p>
          <a:p>
            <a:pPr defTabSz="881390" fontAlgn="base">
              <a:spcBef>
                <a:spcPct val="30000"/>
              </a:spcBef>
              <a:spcAft>
                <a:spcPct val="0"/>
              </a:spcAft>
              <a:buFont typeface="Arial" pitchFamily="34" charset="0"/>
              <a:buChar char="•"/>
              <a:defRPr/>
            </a:pPr>
            <a:r>
              <a:rPr lang="en-US" sz="1000" dirty="0" smtClean="0"/>
              <a:t>Cancer in central and eastern Europe aims to build out nurse’s skills, knowledge, capability and capacity for delivering cancer care in the community</a:t>
            </a:r>
          </a:p>
          <a:p>
            <a:r>
              <a:rPr lang="en-US" sz="1000" dirty="0" smtClean="0"/>
              <a:t>• HIV / AIDS in Africa, where the AIDS pandemic continues to spread </a:t>
            </a:r>
          </a:p>
          <a:p>
            <a:r>
              <a:rPr lang="en-US" sz="1000" dirty="0" smtClean="0"/>
              <a:t>• Hepatitis in Asia, where millions are chronically infected with hepatitis B and C</a:t>
            </a:r>
          </a:p>
          <a:p>
            <a:r>
              <a:rPr lang="en-US" sz="1000" dirty="0" smtClean="0"/>
              <a:t>All of these programs are closely linked and operate on the same strategic platform of  leveraging and mobilizing community support services to improve health outcomes. </a:t>
            </a:r>
          </a:p>
          <a:p>
            <a:r>
              <a:rPr lang="en-US" sz="1000" dirty="0" smtClean="0"/>
              <a:t>“The power of this unified strategy is that we can develop and test models in different parts of the world on different diseases and learn fundamentals that can be applied to any disease in any society, especially chronic diseases</a:t>
            </a:r>
            <a:r>
              <a:rPr lang="en-US" sz="1000" b="1" dirty="0" smtClean="0"/>
              <a:t>.”</a:t>
            </a:r>
            <a:r>
              <a:rPr lang="en-US" sz="1000" dirty="0" smtClean="0"/>
              <a:t> </a:t>
            </a:r>
          </a:p>
          <a:p>
            <a:r>
              <a:rPr lang="en-US" sz="1000" dirty="0" smtClean="0"/>
              <a:t>– John Damonti, President, Bristol-Myers Squibb Foundation</a:t>
            </a:r>
          </a:p>
          <a:p>
            <a:endParaRPr lang="en-US" sz="1000" dirty="0" smtClean="0"/>
          </a:p>
          <a:p>
            <a:endParaRPr lang="en-US" sz="1000" dirty="0"/>
          </a:p>
        </p:txBody>
      </p:sp>
      <p:sp>
        <p:nvSpPr>
          <p:cNvPr id="4" name="Slide Number Placeholder 8"/>
          <p:cNvSpPr>
            <a:spLocks noGrp="1"/>
          </p:cNvSpPr>
          <p:nvPr>
            <p:ph type="sldNum" sz="quarter" idx="5"/>
          </p:nvPr>
        </p:nvSpPr>
        <p:spPr>
          <a:xfrm>
            <a:off x="3970443" y="8829989"/>
            <a:ext cx="3038372" cy="464820"/>
          </a:xfrm>
          <a:prstGeom prst="rect">
            <a:avLst/>
          </a:prstGeom>
        </p:spPr>
        <p:txBody>
          <a:bodyPr vert="horz" lIns="91615" tIns="45808" rIns="91615" bIns="45808" rtlCol="0" anchor="b"/>
          <a:lstStyle>
            <a:lvl1pPr algn="r">
              <a:defRPr sz="1200"/>
            </a:lvl1pPr>
          </a:lstStyle>
          <a:p>
            <a:fld id="{CBAFB539-2332-4D2E-B14E-5D8122B0D270}"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332993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FB261B4-076E-42E6-8ABB-D71F961E4E1F}" type="datetimeFigureOut">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CDFD06-E8F9-44FA-9F4F-F485ED7C5FC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B261B4-076E-42E6-8ABB-D71F961E4E1F}" type="datetimeFigureOut">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CDFD06-E8F9-44FA-9F4F-F485ED7C5FC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B261B4-076E-42E6-8ABB-D71F961E4E1F}" type="datetimeFigureOut">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CDFD06-E8F9-44FA-9F4F-F485ED7C5FC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B261B4-076E-42E6-8ABB-D71F961E4E1F}" type="datetimeFigureOut">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CDFD06-E8F9-44FA-9F4F-F485ED7C5FC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FB261B4-076E-42E6-8ABB-D71F961E4E1F}" type="datetimeFigureOut">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CDFD06-E8F9-44FA-9F4F-F485ED7C5FC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FB261B4-076E-42E6-8ABB-D71F961E4E1F}" type="datetimeFigureOut">
              <a:rPr lang="en-US" smtClean="0"/>
              <a:pPr/>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CDFD06-E8F9-44FA-9F4F-F485ED7C5FC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FB261B4-076E-42E6-8ABB-D71F961E4E1F}" type="datetimeFigureOut">
              <a:rPr lang="en-US" smtClean="0"/>
              <a:pPr/>
              <a:t>10/4/2016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8CDFD06-E8F9-44FA-9F4F-F485ED7C5FC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FB261B4-076E-42E6-8ABB-D71F961E4E1F}" type="datetimeFigureOut">
              <a:rPr lang="en-US" smtClean="0"/>
              <a:pPr/>
              <a:t>10/4/2016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8CDFD06-E8F9-44FA-9F4F-F485ED7C5FC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B261B4-076E-42E6-8ABB-D71F961E4E1F}" type="datetimeFigureOut">
              <a:rPr lang="en-US" smtClean="0"/>
              <a:pPr/>
              <a:t>10/4/2016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8CDFD06-E8F9-44FA-9F4F-F485ED7C5FC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B261B4-076E-42E6-8ABB-D71F961E4E1F}" type="datetimeFigureOut">
              <a:rPr lang="en-US" smtClean="0"/>
              <a:pPr/>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CDFD06-E8F9-44FA-9F4F-F485ED7C5FC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B261B4-076E-42E6-8ABB-D71F961E4E1F}" type="datetimeFigureOut">
              <a:rPr lang="en-US" smtClean="0"/>
              <a:pPr/>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CDFD06-E8F9-44FA-9F4F-F485ED7C5FC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B261B4-076E-42E6-8ABB-D71F961E4E1F}" type="datetimeFigureOut">
              <a:rPr lang="en-US" smtClean="0"/>
              <a:pPr/>
              <a:t>10/4/2016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CDFD06-E8F9-44FA-9F4F-F485ED7C5FC8}"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wm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image" Target="../media/image20.png"/><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image" Target="../media/image19.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hyperlink" Target="http://livesugarfreed.org/"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tmp"/><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8.tmp"/><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9.tmp"/><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2" Type="http://schemas.openxmlformats.org/officeDocument/2006/relationships/image" Target="../media/image34.tmp"/><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emf"/></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hyperlink" Target="mailto:patricia.doykos@bms.com" TargetMode="External"/><Relationship Id="rId2" Type="http://schemas.openxmlformats.org/officeDocument/2006/relationships/image" Target="../media/image39.jpeg"/><Relationship Id="rId1" Type="http://schemas.openxmlformats.org/officeDocument/2006/relationships/slideLayout" Target="../slideLayouts/slideLayout1.xml"/><Relationship Id="rId4" Type="http://schemas.openxmlformats.org/officeDocument/2006/relationships/hyperlink" Target="http://www.togetherondiabetes.com/" TargetMode="External"/></Relationships>
</file>

<file path=ppt/slides/_rels/slide4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emf"/></Relationships>
</file>

<file path=ppt/slides/_rels/slide4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endParaRPr lang="en-US" dirty="0"/>
          </a:p>
        </p:txBody>
      </p:sp>
      <p:pic>
        <p:nvPicPr>
          <p:cNvPr id="1026" name="Picture 2"/>
          <p:cNvPicPr>
            <a:picLocks noGrp="1" noChangeAspect="1" noChangeArrowheads="1"/>
          </p:cNvPicPr>
          <p:nvPr>
            <p:ph idx="1"/>
          </p:nvPr>
        </p:nvPicPr>
        <p:blipFill>
          <a:blip r:embed="rId2" cstate="print"/>
          <a:stretch>
            <a:fillRect/>
          </a:stretch>
        </p:blipFill>
        <p:spPr bwMode="auto">
          <a:xfrm>
            <a:off x="533400" y="1524000"/>
            <a:ext cx="4200525" cy="2419350"/>
          </a:xfrm>
          <a:prstGeom prst="rect">
            <a:avLst/>
          </a:prstGeom>
          <a:noFill/>
          <a:ln w="9525">
            <a:noFill/>
            <a:miter lim="800000"/>
            <a:headEnd/>
            <a:tailEnd/>
          </a:ln>
          <a:effectLst/>
        </p:spPr>
      </p:pic>
      <p:pic>
        <p:nvPicPr>
          <p:cNvPr id="1027" name="Picture 3"/>
          <p:cNvPicPr>
            <a:picLocks noGrp="1" noChangeAspect="1" noChangeArrowheads="1"/>
          </p:cNvPicPr>
          <p:nvPr>
            <p:ph sz="half" idx="4294967295"/>
          </p:nvPr>
        </p:nvPicPr>
        <p:blipFill>
          <a:blip r:embed="rId3" cstate="print"/>
          <a:srcRect/>
          <a:stretch>
            <a:fillRect/>
          </a:stretch>
        </p:blipFill>
        <p:spPr bwMode="auto">
          <a:xfrm>
            <a:off x="4800600" y="3810000"/>
            <a:ext cx="4038600" cy="2332038"/>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4648200" y="1600200"/>
            <a:ext cx="2057400" cy="2352675"/>
          </a:xfrm>
          <a:prstGeom prst="rect">
            <a:avLst/>
          </a:prstGeom>
          <a:noFill/>
          <a:ln w="9525">
            <a:noFill/>
            <a:miter lim="800000"/>
            <a:headEnd/>
            <a:tailEnd/>
          </a:ln>
          <a:effectLst/>
        </p:spPr>
      </p:pic>
      <p:pic>
        <p:nvPicPr>
          <p:cNvPr id="11" name="Picture 10"/>
          <p:cNvPicPr>
            <a:picLocks noChangeAspect="1" noChangeArrowheads="1"/>
          </p:cNvPicPr>
          <p:nvPr/>
        </p:nvPicPr>
        <p:blipFill>
          <a:blip r:embed="rId5" cstate="print"/>
          <a:srcRect l="839"/>
          <a:stretch>
            <a:fillRect/>
          </a:stretch>
        </p:blipFill>
        <p:spPr>
          <a:xfrm>
            <a:off x="0" y="0"/>
            <a:ext cx="9144000" cy="1447800"/>
          </a:xfrm>
          <a:prstGeom prst="rect">
            <a:avLst/>
          </a:prstGeom>
          <a:noFill/>
        </p:spPr>
      </p:pic>
      <p:pic>
        <p:nvPicPr>
          <p:cNvPr id="8" name="Picture 2" descr="C:\Users\doykosp\AppData\Local\Microsoft\Windows\Temporary Internet Files\Content.Outlook\0B8N6GLK\Screen Shot 2014-02-19 at 9 09 46 AM.png"/>
          <p:cNvPicPr>
            <a:picLocks noChangeAspect="1" noChangeArrowheads="1"/>
          </p:cNvPicPr>
          <p:nvPr/>
        </p:nvPicPr>
        <p:blipFill>
          <a:blip r:embed="rId6" cstate="print"/>
          <a:srcRect/>
          <a:stretch>
            <a:fillRect/>
          </a:stretch>
        </p:blipFill>
        <p:spPr bwMode="auto">
          <a:xfrm>
            <a:off x="304800" y="3870484"/>
            <a:ext cx="4521994" cy="2987516"/>
          </a:xfrm>
          <a:prstGeom prst="rect">
            <a:avLst/>
          </a:prstGeom>
          <a:noFill/>
        </p:spPr>
      </p:pic>
      <p:sp>
        <p:nvSpPr>
          <p:cNvPr id="9" name="TextBox 8"/>
          <p:cNvSpPr txBox="1"/>
          <p:nvPr/>
        </p:nvSpPr>
        <p:spPr>
          <a:xfrm>
            <a:off x="5029200" y="6150114"/>
            <a:ext cx="4800599" cy="707886"/>
          </a:xfrm>
          <a:prstGeom prst="rect">
            <a:avLst/>
          </a:prstGeom>
          <a:noFill/>
        </p:spPr>
        <p:txBody>
          <a:bodyPr wrap="square" rtlCol="0">
            <a:spAutoFit/>
          </a:bodyPr>
          <a:lstStyle/>
          <a:p>
            <a:r>
              <a:rPr lang="en-US" sz="2000" b="1" dirty="0" smtClean="0"/>
              <a:t>Patricia M. Doykos, PhD, Director</a:t>
            </a:r>
          </a:p>
          <a:p>
            <a:r>
              <a:rPr lang="en-US" sz="2000" b="1" dirty="0" smtClean="0"/>
              <a:t>Bristol-Myers Squibb Foundation</a:t>
            </a:r>
            <a:endParaRPr lang="en-US" sz="2000" b="1" dirty="0"/>
          </a:p>
        </p:txBody>
      </p:sp>
      <p:sp>
        <p:nvSpPr>
          <p:cNvPr id="12" name="TextBox 11"/>
          <p:cNvSpPr txBox="1"/>
          <p:nvPr/>
        </p:nvSpPr>
        <p:spPr>
          <a:xfrm>
            <a:off x="6324600" y="2057400"/>
            <a:ext cx="3168399" cy="1015663"/>
          </a:xfrm>
          <a:prstGeom prst="rect">
            <a:avLst/>
          </a:prstGeom>
          <a:noFill/>
        </p:spPr>
        <p:txBody>
          <a:bodyPr wrap="square" rtlCol="0">
            <a:spAutoFit/>
          </a:bodyPr>
          <a:lstStyle/>
          <a:p>
            <a:pPr algn="ctr"/>
            <a:r>
              <a:rPr lang="en-US" sz="2000" b="1" dirty="0" smtClean="0"/>
              <a:t>Appalachian Diabetes Coalitions Conference</a:t>
            </a:r>
          </a:p>
          <a:p>
            <a:pPr algn="ctr"/>
            <a:r>
              <a:rPr lang="en-US" sz="2000" b="1" dirty="0" smtClean="0"/>
              <a:t>October 2016</a:t>
            </a:r>
            <a:endParaRPr lang="en-US" sz="20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4"/>
          <p:cNvSpPr>
            <a:spLocks noGrp="1"/>
          </p:cNvSpPr>
          <p:nvPr>
            <p:ph type="sldNum" sz="quarter" idx="11"/>
          </p:nvPr>
        </p:nvSpPr>
        <p:spPr>
          <a:noFill/>
        </p:spPr>
        <p:txBody>
          <a:bodyPr/>
          <a:lstStyle/>
          <a:p>
            <a:fld id="{82BC15B9-F666-4E2A-990E-5212A0CFCB05}" type="slidenum">
              <a:rPr lang="en-US" smtClean="0"/>
              <a:pPr/>
              <a:t>10</a:t>
            </a:fld>
            <a:endParaRPr lang="en-US" dirty="0" smtClean="0"/>
          </a:p>
        </p:txBody>
      </p:sp>
      <p:sp>
        <p:nvSpPr>
          <p:cNvPr id="2794498" name="Rectangle 2"/>
          <p:cNvSpPr>
            <a:spLocks noGrp="1" noChangeArrowheads="1"/>
          </p:cNvSpPr>
          <p:nvPr>
            <p:ph type="title"/>
          </p:nvPr>
        </p:nvSpPr>
        <p:spPr>
          <a:xfrm>
            <a:off x="431800" y="381000"/>
            <a:ext cx="8712200" cy="990600"/>
          </a:xfrm>
        </p:spPr>
        <p:txBody>
          <a:bodyPr>
            <a:normAutofit/>
          </a:bodyPr>
          <a:lstStyle/>
          <a:p>
            <a:pPr>
              <a:defRPr/>
            </a:pPr>
            <a:r>
              <a:rPr lang="en-US" sz="3400" dirty="0" smtClean="0"/>
              <a:t>U.S. Partners</a:t>
            </a:r>
          </a:p>
        </p:txBody>
      </p:sp>
      <p:sp>
        <p:nvSpPr>
          <p:cNvPr id="2794499" name="Rectangle 3"/>
          <p:cNvSpPr>
            <a:spLocks noGrp="1" noChangeArrowheads="1"/>
          </p:cNvSpPr>
          <p:nvPr>
            <p:ph type="body" idx="1"/>
          </p:nvPr>
        </p:nvSpPr>
        <p:spPr>
          <a:xfrm>
            <a:off x="280988" y="1600200"/>
            <a:ext cx="4456112" cy="5029200"/>
          </a:xfrm>
        </p:spPr>
        <p:txBody>
          <a:bodyPr>
            <a:normAutofit fontScale="77500" lnSpcReduction="20000"/>
          </a:bodyPr>
          <a:lstStyle/>
          <a:p>
            <a:pPr lvl="1">
              <a:lnSpc>
                <a:spcPct val="120000"/>
              </a:lnSpc>
            </a:pPr>
            <a:r>
              <a:rPr lang="en-US" sz="1900" dirty="0" smtClean="0">
                <a:effectLst/>
                <a:cs typeface="Tahoma" pitchFamily="34" charset="0"/>
              </a:rPr>
              <a:t>American Pharmacist Association Foundation</a:t>
            </a:r>
            <a:endParaRPr lang="en-US" sz="1900" dirty="0" smtClean="0">
              <a:effectLst/>
            </a:endParaRPr>
          </a:p>
          <a:p>
            <a:pPr lvl="1">
              <a:lnSpc>
                <a:spcPct val="120000"/>
              </a:lnSpc>
            </a:pPr>
            <a:r>
              <a:rPr lang="en-US" sz="1900" dirty="0" smtClean="0">
                <a:effectLst/>
                <a:cs typeface="Tahoma" pitchFamily="34" charset="0"/>
              </a:rPr>
              <a:t>American Academy of Family Physicians Foundation/Peers for Progress</a:t>
            </a:r>
            <a:endParaRPr lang="en-US" sz="1900" dirty="0" smtClean="0">
              <a:effectLst/>
            </a:endParaRPr>
          </a:p>
          <a:p>
            <a:pPr lvl="1">
              <a:lnSpc>
                <a:spcPct val="120000"/>
              </a:lnSpc>
            </a:pPr>
            <a:r>
              <a:rPr lang="en-US" sz="1900" dirty="0" smtClean="0">
                <a:effectLst/>
                <a:cs typeface="Tahoma" pitchFamily="34" charset="0"/>
              </a:rPr>
              <a:t>American Association of Diabetes Educators</a:t>
            </a:r>
          </a:p>
          <a:p>
            <a:pPr lvl="1">
              <a:lnSpc>
                <a:spcPct val="120000"/>
              </a:lnSpc>
            </a:pPr>
            <a:r>
              <a:rPr lang="en-US" sz="1900" dirty="0" smtClean="0">
                <a:effectLst/>
                <a:cs typeface="Tahoma" pitchFamily="34" charset="0"/>
              </a:rPr>
              <a:t>Black Women's Health Imperative</a:t>
            </a:r>
          </a:p>
          <a:p>
            <a:pPr lvl="1">
              <a:lnSpc>
                <a:spcPct val="120000"/>
              </a:lnSpc>
            </a:pPr>
            <a:r>
              <a:rPr lang="en-US" sz="1900" dirty="0" smtClean="0">
                <a:effectLst/>
                <a:cs typeface="Tahoma" pitchFamily="34" charset="0"/>
              </a:rPr>
              <a:t>Camden Citywide Diabetes Coalition/Cooper Foundation</a:t>
            </a:r>
          </a:p>
          <a:p>
            <a:pPr lvl="1">
              <a:lnSpc>
                <a:spcPct val="120000"/>
              </a:lnSpc>
            </a:pPr>
            <a:r>
              <a:rPr lang="en-US" sz="1900" dirty="0" smtClean="0">
                <a:effectLst/>
                <a:cs typeface="Tahoma" pitchFamily="34" charset="0"/>
              </a:rPr>
              <a:t>Duke University/Durham County Department of Health</a:t>
            </a:r>
          </a:p>
          <a:p>
            <a:pPr lvl="1">
              <a:lnSpc>
                <a:spcPct val="120000"/>
              </a:lnSpc>
            </a:pPr>
            <a:r>
              <a:rPr lang="en-US" sz="1900" dirty="0" smtClean="0">
                <a:effectLst/>
                <a:cs typeface="Tahoma" pitchFamily="34" charset="0"/>
              </a:rPr>
              <a:t>East Carolina University</a:t>
            </a:r>
          </a:p>
          <a:p>
            <a:pPr lvl="1">
              <a:lnSpc>
                <a:spcPct val="120000"/>
              </a:lnSpc>
            </a:pPr>
            <a:r>
              <a:rPr lang="en-US" sz="1900" dirty="0" smtClean="0">
                <a:cs typeface="Tahoma" pitchFamily="34" charset="0"/>
              </a:rPr>
              <a:t>Health Choice Network Florida</a:t>
            </a:r>
            <a:endParaRPr lang="en-US" sz="1900" dirty="0" smtClean="0">
              <a:effectLst/>
              <a:cs typeface="Tahoma" pitchFamily="34" charset="0"/>
            </a:endParaRPr>
          </a:p>
          <a:p>
            <a:pPr lvl="1">
              <a:lnSpc>
                <a:spcPct val="120000"/>
              </a:lnSpc>
            </a:pPr>
            <a:r>
              <a:rPr lang="en-US" sz="2100" dirty="0"/>
              <a:t>Feeding America</a:t>
            </a:r>
          </a:p>
          <a:p>
            <a:pPr lvl="1">
              <a:lnSpc>
                <a:spcPct val="120000"/>
              </a:lnSpc>
            </a:pPr>
            <a:r>
              <a:rPr lang="en-US" sz="2100" dirty="0"/>
              <a:t>Harvard Law School </a:t>
            </a:r>
          </a:p>
          <a:p>
            <a:pPr lvl="1"/>
            <a:r>
              <a:rPr lang="en-US" sz="3300" b="1" dirty="0" smtClean="0">
                <a:solidFill>
                  <a:srgbClr val="FF0000"/>
                </a:solidFill>
                <a:effectLst/>
              </a:rPr>
              <a:t>Marshall University in partnership with ARC/CDC</a:t>
            </a:r>
          </a:p>
          <a:p>
            <a:pPr lvl="1">
              <a:lnSpc>
                <a:spcPct val="100000"/>
              </a:lnSpc>
            </a:pPr>
            <a:endParaRPr lang="en-US" sz="1400" dirty="0" smtClean="0">
              <a:effectLst/>
              <a:cs typeface="Tahoma" pitchFamily="34" charset="0"/>
            </a:endParaRPr>
          </a:p>
          <a:p>
            <a:pPr lvl="1">
              <a:lnSpc>
                <a:spcPct val="100000"/>
              </a:lnSpc>
              <a:buFont typeface="Wingdings" pitchFamily="2" charset="2"/>
              <a:buNone/>
            </a:pPr>
            <a:endParaRPr lang="en-US" sz="1200" dirty="0" smtClean="0">
              <a:solidFill>
                <a:srgbClr val="FFFF00"/>
              </a:solidFill>
              <a:cs typeface="Tahoma" pitchFamily="34" charset="0"/>
            </a:endParaRPr>
          </a:p>
        </p:txBody>
      </p:sp>
      <p:sp>
        <p:nvSpPr>
          <p:cNvPr id="11285" name="Rectangle 21"/>
          <p:cNvSpPr>
            <a:spLocks noGrp="1" noChangeArrowheads="1"/>
          </p:cNvSpPr>
          <p:nvPr>
            <p:ph type="body" sz="half" idx="4294967295"/>
          </p:nvPr>
        </p:nvSpPr>
        <p:spPr>
          <a:xfrm>
            <a:off x="4645025" y="1600200"/>
            <a:ext cx="4202113" cy="5029200"/>
          </a:xfrm>
        </p:spPr>
        <p:txBody>
          <a:bodyPr>
            <a:normAutofit fontScale="92500" lnSpcReduction="20000"/>
          </a:bodyPr>
          <a:lstStyle/>
          <a:p>
            <a:pPr lvl="1">
              <a:lnSpc>
                <a:spcPct val="100000"/>
              </a:lnSpc>
              <a:spcBef>
                <a:spcPct val="35000"/>
              </a:spcBef>
            </a:pPr>
            <a:r>
              <a:rPr lang="en-US" sz="1600" dirty="0" smtClean="0">
                <a:effectLst/>
              </a:rPr>
              <a:t>Johns Hopkins Center for American Indian Health</a:t>
            </a:r>
          </a:p>
          <a:p>
            <a:pPr lvl="1">
              <a:lnSpc>
                <a:spcPct val="100000"/>
              </a:lnSpc>
              <a:spcBef>
                <a:spcPct val="35000"/>
              </a:spcBef>
            </a:pPr>
            <a:r>
              <a:rPr lang="en-US" sz="1600" dirty="0" smtClean="0">
                <a:effectLst/>
              </a:rPr>
              <a:t>Mississippi Public Health Institute</a:t>
            </a:r>
          </a:p>
          <a:p>
            <a:pPr lvl="1">
              <a:lnSpc>
                <a:spcPct val="100000"/>
              </a:lnSpc>
              <a:spcBef>
                <a:spcPct val="35000"/>
              </a:spcBef>
            </a:pPr>
            <a:r>
              <a:rPr lang="en-US" sz="1600" dirty="0" smtClean="0"/>
              <a:t>Morehouse School of Medicine (dissemination and scaling)</a:t>
            </a:r>
            <a:endParaRPr lang="en-US" sz="1600" dirty="0" smtClean="0">
              <a:effectLst/>
            </a:endParaRPr>
          </a:p>
          <a:p>
            <a:pPr lvl="1">
              <a:lnSpc>
                <a:spcPct val="100000"/>
              </a:lnSpc>
              <a:spcBef>
                <a:spcPct val="35000"/>
              </a:spcBef>
            </a:pPr>
            <a:r>
              <a:rPr lang="en-US" sz="1600" dirty="0" smtClean="0">
                <a:effectLst/>
              </a:rPr>
              <a:t>National Council on Aging</a:t>
            </a:r>
          </a:p>
          <a:p>
            <a:pPr lvl="1">
              <a:lnSpc>
                <a:spcPct val="100000"/>
              </a:lnSpc>
              <a:spcBef>
                <a:spcPct val="35000"/>
              </a:spcBef>
            </a:pPr>
            <a:r>
              <a:rPr lang="en-US" sz="1600" dirty="0" smtClean="0">
                <a:effectLst/>
              </a:rPr>
              <a:t>National Network of Public Health Institutes (learning collaborative)</a:t>
            </a:r>
          </a:p>
          <a:p>
            <a:pPr lvl="1">
              <a:lnSpc>
                <a:spcPct val="100000"/>
              </a:lnSpc>
              <a:spcBef>
                <a:spcPct val="35000"/>
              </a:spcBef>
            </a:pPr>
            <a:r>
              <a:rPr lang="en-US" sz="1600" dirty="0" smtClean="0"/>
              <a:t>Public Good Projects/IOM</a:t>
            </a:r>
            <a:endParaRPr lang="en-US" sz="1600" dirty="0" smtClean="0">
              <a:effectLst/>
            </a:endParaRPr>
          </a:p>
          <a:p>
            <a:pPr lvl="1">
              <a:lnSpc>
                <a:spcPct val="100000"/>
              </a:lnSpc>
              <a:spcBef>
                <a:spcPct val="35000"/>
              </a:spcBef>
            </a:pPr>
            <a:r>
              <a:rPr lang="en-US" sz="1600" dirty="0" smtClean="0">
                <a:effectLst/>
                <a:cs typeface="Tahoma" pitchFamily="34" charset="0"/>
              </a:rPr>
              <a:t>United Hospital Fund</a:t>
            </a:r>
          </a:p>
          <a:p>
            <a:pPr lvl="1">
              <a:lnSpc>
                <a:spcPct val="100000"/>
              </a:lnSpc>
              <a:spcBef>
                <a:spcPct val="35000"/>
              </a:spcBef>
            </a:pPr>
            <a:r>
              <a:rPr lang="en-US" sz="1600" dirty="0" smtClean="0">
                <a:cs typeface="Tahoma" pitchFamily="34" charset="0"/>
              </a:rPr>
              <a:t>University of Colorado</a:t>
            </a:r>
            <a:r>
              <a:rPr lang="en-US" sz="1600" dirty="0" smtClean="0">
                <a:effectLst/>
              </a:rPr>
              <a:t> </a:t>
            </a:r>
          </a:p>
          <a:p>
            <a:pPr lvl="1">
              <a:lnSpc>
                <a:spcPct val="100000"/>
              </a:lnSpc>
              <a:spcBef>
                <a:spcPct val="35000"/>
              </a:spcBef>
            </a:pPr>
            <a:r>
              <a:rPr lang="en-US" sz="1600" dirty="0" smtClean="0">
                <a:effectLst/>
              </a:rPr>
              <a:t>University of Kansas (evaluation)</a:t>
            </a:r>
          </a:p>
          <a:p>
            <a:pPr lvl="1">
              <a:lnSpc>
                <a:spcPct val="100000"/>
              </a:lnSpc>
              <a:spcBef>
                <a:spcPct val="35000"/>
              </a:spcBef>
            </a:pPr>
            <a:r>
              <a:rPr lang="en-US" sz="1600" dirty="0" smtClean="0"/>
              <a:t>University of Michigan</a:t>
            </a:r>
            <a:endParaRPr lang="en-US" sz="1600" dirty="0" smtClean="0">
              <a:effectLst/>
            </a:endParaRPr>
          </a:p>
          <a:p>
            <a:pPr lvl="1">
              <a:lnSpc>
                <a:spcPct val="100000"/>
              </a:lnSpc>
              <a:spcBef>
                <a:spcPct val="35000"/>
              </a:spcBef>
            </a:pPr>
            <a:r>
              <a:rPr lang="en-US" sz="1600" dirty="0" smtClean="0">
                <a:effectLst/>
                <a:cs typeface="Tahoma" pitchFamily="34" charset="0"/>
              </a:rPr>
              <a:t>United Neighborhood Health Services</a:t>
            </a:r>
          </a:p>
          <a:p>
            <a:pPr lvl="1">
              <a:lnSpc>
                <a:spcPct val="100000"/>
              </a:lnSpc>
              <a:spcBef>
                <a:spcPct val="35000"/>
              </a:spcBef>
            </a:pPr>
            <a:r>
              <a:rPr lang="en-US" sz="1600" dirty="0" smtClean="0">
                <a:effectLst/>
                <a:cs typeface="Tahoma" pitchFamily="34" charset="0"/>
              </a:rPr>
              <a:t>University of Virginia</a:t>
            </a:r>
          </a:p>
          <a:p>
            <a:pPr lvl="1">
              <a:lnSpc>
                <a:spcPct val="100000"/>
              </a:lnSpc>
              <a:spcBef>
                <a:spcPct val="35000"/>
              </a:spcBef>
            </a:pPr>
            <a:r>
              <a:rPr lang="en-US" sz="1600" dirty="0" smtClean="0">
                <a:effectLst/>
                <a:cs typeface="Tahoma" pitchFamily="34" charset="0"/>
              </a:rPr>
              <a:t>Sixteenth Street Community Health Center</a:t>
            </a:r>
          </a:p>
          <a:p>
            <a:pPr lvl="1">
              <a:lnSpc>
                <a:spcPct val="100000"/>
              </a:lnSpc>
              <a:spcBef>
                <a:spcPct val="35000"/>
              </a:spcBef>
            </a:pPr>
            <a:r>
              <a:rPr lang="en-US" sz="1600" dirty="0" smtClean="0">
                <a:effectLst/>
                <a:cs typeface="Tahoma" pitchFamily="34" charset="0"/>
              </a:rPr>
              <a:t>Whittier Street Health Center</a:t>
            </a:r>
          </a:p>
          <a:p>
            <a:pPr lvl="1">
              <a:lnSpc>
                <a:spcPct val="100000"/>
              </a:lnSpc>
              <a:spcBef>
                <a:spcPct val="35000"/>
              </a:spcBef>
              <a:buFont typeface="Wingdings" pitchFamily="2" charset="2"/>
              <a:buNone/>
            </a:pPr>
            <a:endParaRPr lang="en-US" sz="1400" dirty="0" smtClean="0">
              <a:effectLst/>
            </a:endParaRPr>
          </a:p>
          <a:p>
            <a:pPr lvl="1">
              <a:lnSpc>
                <a:spcPct val="100000"/>
              </a:lnSpc>
              <a:spcBef>
                <a:spcPct val="35000"/>
              </a:spcBef>
              <a:buFont typeface="Wingdings" pitchFamily="2" charset="2"/>
              <a:buNone/>
            </a:pPr>
            <a:r>
              <a:rPr lang="en-US" sz="1400" b="0" dirty="0" smtClean="0"/>
              <a:t> </a:t>
            </a:r>
          </a:p>
          <a:p>
            <a:pPr lvl="1">
              <a:lnSpc>
                <a:spcPct val="100000"/>
              </a:lnSpc>
              <a:spcBef>
                <a:spcPct val="35000"/>
              </a:spcBef>
              <a:buFont typeface="Wingdings" pitchFamily="2" charset="2"/>
              <a:buNone/>
            </a:pPr>
            <a:endParaRPr lang="en-US" sz="1400" b="0" dirty="0" smtClean="0"/>
          </a:p>
          <a:p>
            <a:pPr>
              <a:lnSpc>
                <a:spcPct val="100000"/>
              </a:lnSpc>
            </a:pPr>
            <a:endParaRPr lang="en-US" sz="1400" dirty="0" smtClean="0">
              <a:effectLst/>
            </a:endParaRPr>
          </a:p>
        </p:txBody>
      </p:sp>
      <p:grpSp>
        <p:nvGrpSpPr>
          <p:cNvPr id="2" name="Group 8"/>
          <p:cNvGrpSpPr>
            <a:grpSpLocks/>
          </p:cNvGrpSpPr>
          <p:nvPr/>
        </p:nvGrpSpPr>
        <p:grpSpPr bwMode="auto">
          <a:xfrm>
            <a:off x="3249613" y="387350"/>
            <a:ext cx="5724525" cy="965200"/>
            <a:chOff x="1651" y="136"/>
            <a:chExt cx="4109" cy="693"/>
          </a:xfrm>
        </p:grpSpPr>
        <p:pic>
          <p:nvPicPr>
            <p:cNvPr id="2794500" name="Picture 4" descr="photo1"/>
            <p:cNvPicPr>
              <a:picLocks noChangeAspect="1" noChangeArrowheads="1"/>
            </p:cNvPicPr>
            <p:nvPr/>
          </p:nvPicPr>
          <p:blipFill>
            <a:blip r:embed="rId3" cstate="print"/>
            <a:srcRect/>
            <a:stretch>
              <a:fillRect/>
            </a:stretch>
          </p:blipFill>
          <p:spPr bwMode="auto">
            <a:xfrm>
              <a:off x="1651" y="136"/>
              <a:ext cx="1026" cy="678"/>
            </a:xfrm>
            <a:prstGeom prst="rect">
              <a:avLst/>
            </a:prstGeom>
            <a:noFill/>
            <a:ln w="9525" algn="ctr">
              <a:noFill/>
              <a:miter lim="800000"/>
              <a:headEnd/>
              <a:tailEnd/>
            </a:ln>
            <a:effectLst>
              <a:outerShdw dist="71842" dir="2700000" algn="ctr" rotWithShape="0">
                <a:schemeClr val="bg2"/>
              </a:outerShdw>
            </a:effectLst>
          </p:spPr>
        </p:pic>
        <p:pic>
          <p:nvPicPr>
            <p:cNvPr id="2794501" name="Picture 5" descr="photo2"/>
            <p:cNvPicPr>
              <a:picLocks noChangeAspect="1" noChangeArrowheads="1"/>
            </p:cNvPicPr>
            <p:nvPr/>
          </p:nvPicPr>
          <p:blipFill>
            <a:blip r:embed="rId4" cstate="print"/>
            <a:srcRect/>
            <a:stretch>
              <a:fillRect/>
            </a:stretch>
          </p:blipFill>
          <p:spPr bwMode="auto">
            <a:xfrm>
              <a:off x="2672" y="136"/>
              <a:ext cx="1040" cy="686"/>
            </a:xfrm>
            <a:prstGeom prst="rect">
              <a:avLst/>
            </a:prstGeom>
            <a:noFill/>
            <a:ln w="9525" algn="ctr">
              <a:noFill/>
              <a:miter lim="800000"/>
              <a:headEnd/>
              <a:tailEnd/>
            </a:ln>
            <a:effectLst>
              <a:outerShdw dist="71842" dir="2700000" algn="ctr" rotWithShape="0">
                <a:schemeClr val="bg2"/>
              </a:outerShdw>
            </a:effectLst>
          </p:spPr>
        </p:pic>
        <p:pic>
          <p:nvPicPr>
            <p:cNvPr id="2794502" name="Picture 6" descr="photo3"/>
            <p:cNvPicPr>
              <a:picLocks noChangeAspect="1" noChangeArrowheads="1"/>
            </p:cNvPicPr>
            <p:nvPr/>
          </p:nvPicPr>
          <p:blipFill>
            <a:blip r:embed="rId5" cstate="print"/>
            <a:srcRect/>
            <a:stretch>
              <a:fillRect/>
            </a:stretch>
          </p:blipFill>
          <p:spPr bwMode="auto">
            <a:xfrm>
              <a:off x="3683" y="136"/>
              <a:ext cx="1047" cy="693"/>
            </a:xfrm>
            <a:prstGeom prst="rect">
              <a:avLst/>
            </a:prstGeom>
            <a:noFill/>
            <a:ln w="9525" algn="ctr">
              <a:noFill/>
              <a:miter lim="800000"/>
              <a:headEnd/>
              <a:tailEnd/>
            </a:ln>
            <a:effectLst>
              <a:outerShdw dist="71842" dir="2700000" algn="ctr" rotWithShape="0">
                <a:schemeClr val="bg2"/>
              </a:outerShdw>
            </a:effectLst>
          </p:spPr>
        </p:pic>
        <p:pic>
          <p:nvPicPr>
            <p:cNvPr id="2794503" name="Picture 7" descr="photo4"/>
            <p:cNvPicPr>
              <a:picLocks noChangeAspect="1" noChangeArrowheads="1"/>
            </p:cNvPicPr>
            <p:nvPr/>
          </p:nvPicPr>
          <p:blipFill>
            <a:blip r:embed="rId6" cstate="print"/>
            <a:srcRect/>
            <a:stretch>
              <a:fillRect/>
            </a:stretch>
          </p:blipFill>
          <p:spPr bwMode="auto">
            <a:xfrm>
              <a:off x="4713" y="136"/>
              <a:ext cx="1047" cy="678"/>
            </a:xfrm>
            <a:prstGeom prst="rect">
              <a:avLst/>
            </a:prstGeom>
            <a:noFill/>
            <a:effectLst>
              <a:outerShdw dist="71842" dir="2700000" algn="ctr" rotWithShape="0">
                <a:schemeClr val="bg2"/>
              </a:outerShdw>
            </a:effectLst>
          </p:spPr>
        </p:pic>
      </p:grpSp>
      <p:sp>
        <p:nvSpPr>
          <p:cNvPr id="12" name="TextBox 11"/>
          <p:cNvSpPr txBox="1"/>
          <p:nvPr/>
        </p:nvSpPr>
        <p:spPr>
          <a:xfrm>
            <a:off x="838200" y="533400"/>
            <a:ext cx="2057400" cy="707886"/>
          </a:xfrm>
          <a:prstGeom prst="rect">
            <a:avLst/>
          </a:prstGeom>
          <a:noFill/>
        </p:spPr>
        <p:txBody>
          <a:bodyPr wrap="square" rtlCol="0">
            <a:spAutoFit/>
          </a:bodyPr>
          <a:lstStyle/>
          <a:p>
            <a:r>
              <a:rPr lang="en-US" sz="4000" dirty="0" smtClean="0"/>
              <a:t>Grantees</a:t>
            </a:r>
            <a:endParaRPr lang="en-US"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2574"/>
            <a:ext cx="9144000" cy="1089025"/>
          </a:xfrm>
        </p:spPr>
        <p:txBody>
          <a:bodyPr>
            <a:normAutofit fontScale="90000"/>
          </a:bodyPr>
          <a:lstStyle/>
          <a:p>
            <a:pPr algn="ctr">
              <a:defRPr/>
            </a:pPr>
            <a:r>
              <a:rPr lang="en-US" sz="2700" b="1" dirty="0" smtClean="0">
                <a:solidFill>
                  <a:srgbClr val="FFFF00"/>
                </a:solidFill>
              </a:rPr>
              <a:t>An Ideal Public-Private Partnership:</a:t>
            </a:r>
            <a:br>
              <a:rPr lang="en-US" sz="2700" b="1" dirty="0" smtClean="0">
                <a:solidFill>
                  <a:srgbClr val="FFFF00"/>
                </a:solidFill>
              </a:rPr>
            </a:br>
            <a:r>
              <a:rPr lang="en-US" sz="2700" b="1" dirty="0" smtClean="0">
                <a:solidFill>
                  <a:srgbClr val="FFFF00"/>
                </a:solidFill>
              </a:rPr>
              <a:t>Marshall </a:t>
            </a:r>
            <a:r>
              <a:rPr lang="en-US" sz="2700" b="1" dirty="0" smtClean="0">
                <a:solidFill>
                  <a:srgbClr val="FFFF00"/>
                </a:solidFill>
              </a:rPr>
              <a:t>University Center for Rural Health </a:t>
            </a:r>
            <a:br>
              <a:rPr lang="en-US" sz="2700" b="1" dirty="0" smtClean="0">
                <a:solidFill>
                  <a:srgbClr val="FFFF00"/>
                </a:solidFill>
              </a:rPr>
            </a:br>
            <a:r>
              <a:rPr lang="en-US" sz="2700" b="1" dirty="0" smtClean="0">
                <a:solidFill>
                  <a:srgbClr val="FFFF00"/>
                </a:solidFill>
              </a:rPr>
              <a:t>in partnership with the CDC and Appalachian Regional Commission </a:t>
            </a:r>
            <a:r>
              <a:rPr lang="en-US" sz="2800" dirty="0" smtClean="0">
                <a:solidFill>
                  <a:srgbClr val="FFFF00"/>
                </a:solidFill>
              </a:rPr>
              <a:t/>
            </a:r>
            <a:br>
              <a:rPr lang="en-US" sz="2800" dirty="0" smtClean="0">
                <a:solidFill>
                  <a:srgbClr val="FFFF00"/>
                </a:solidFill>
              </a:rPr>
            </a:br>
            <a:endParaRPr lang="en-US" sz="2800" dirty="0">
              <a:solidFill>
                <a:srgbClr val="FFFF00"/>
              </a:solidFill>
            </a:endParaRPr>
          </a:p>
        </p:txBody>
      </p:sp>
      <p:sp>
        <p:nvSpPr>
          <p:cNvPr id="3" name="Content Placeholder 2"/>
          <p:cNvSpPr>
            <a:spLocks noGrp="1"/>
          </p:cNvSpPr>
          <p:nvPr>
            <p:ph idx="1"/>
          </p:nvPr>
        </p:nvSpPr>
        <p:spPr>
          <a:xfrm>
            <a:off x="684213" y="1676400"/>
            <a:ext cx="7769225" cy="5181600"/>
          </a:xfrm>
        </p:spPr>
        <p:txBody>
          <a:bodyPr>
            <a:normAutofit/>
          </a:bodyPr>
          <a:lstStyle/>
          <a:p>
            <a:pPr>
              <a:buNone/>
            </a:pPr>
            <a:r>
              <a:rPr lang="en-US" sz="2400" b="1" dirty="0" smtClean="0">
                <a:solidFill>
                  <a:srgbClr val="FFFF00"/>
                </a:solidFill>
              </a:rPr>
              <a:t>Grant     </a:t>
            </a:r>
            <a:r>
              <a:rPr lang="en-US" sz="2400" b="1" dirty="0" smtClean="0">
                <a:solidFill>
                  <a:schemeClr val="tx2"/>
                </a:solidFill>
              </a:rPr>
              <a:t>$2,613,309 over 5 years; $1.5 million in funding    	  	   also from CDC and ARC</a:t>
            </a:r>
            <a:endParaRPr lang="en-US" sz="2400" b="1" u="sng" dirty="0" smtClean="0">
              <a:solidFill>
                <a:schemeClr val="tx2"/>
              </a:solidFill>
            </a:endParaRPr>
          </a:p>
          <a:p>
            <a:pPr>
              <a:buNone/>
            </a:pPr>
            <a:endParaRPr lang="en-US" sz="2400" b="1" dirty="0" smtClean="0">
              <a:solidFill>
                <a:srgbClr val="FFFF00"/>
              </a:solidFill>
            </a:endParaRPr>
          </a:p>
          <a:p>
            <a:pPr>
              <a:buNone/>
            </a:pPr>
            <a:r>
              <a:rPr lang="en-US" sz="2400" b="1" dirty="0" smtClean="0">
                <a:solidFill>
                  <a:srgbClr val="FFFF00"/>
                </a:solidFill>
              </a:rPr>
              <a:t>Goal	</a:t>
            </a:r>
            <a:r>
              <a:rPr lang="en-US" sz="2400" b="1" dirty="0" smtClean="0"/>
              <a:t>Deepen impact of 10  ARC/CDC community diabetes 	coalitions by </a:t>
            </a:r>
            <a:r>
              <a:rPr lang="en-US" sz="2400" b="1" dirty="0" smtClean="0">
                <a:solidFill>
                  <a:srgbClr val="FF0000"/>
                </a:solidFill>
              </a:rPr>
              <a:t>equipping them to implement, sustain 	and expand evidence based interventions for 	diabetes self-management and support</a:t>
            </a:r>
          </a:p>
          <a:p>
            <a:pPr lvl="1">
              <a:buNone/>
            </a:pPr>
            <a:endParaRPr lang="en-US" sz="2100" b="1" dirty="0" smtClean="0"/>
          </a:p>
          <a:p>
            <a:pPr>
              <a:buNone/>
            </a:pPr>
            <a:r>
              <a:rPr lang="en-US" sz="3000" dirty="0" smtClean="0"/>
              <a:t>		</a:t>
            </a:r>
          </a:p>
          <a:p>
            <a:pPr>
              <a:lnSpc>
                <a:spcPct val="75000"/>
              </a:lnSpc>
              <a:spcBef>
                <a:spcPct val="0"/>
              </a:spcBef>
              <a:buNone/>
            </a:pPr>
            <a:r>
              <a:rPr lang="en-US" sz="1400" dirty="0" smtClean="0"/>
              <a:t>	 	</a:t>
            </a:r>
          </a:p>
          <a:p>
            <a:endParaRPr lang="en-US" dirty="0" smtClean="0">
              <a:solidFill>
                <a:srgbClr val="FFFF00"/>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Examples of Coalition Actions &amp; Impact</a:t>
            </a:r>
            <a:endParaRPr lang="en-US" sz="3600" dirty="0"/>
          </a:p>
        </p:txBody>
      </p:sp>
      <p:sp>
        <p:nvSpPr>
          <p:cNvPr id="3" name="Content Placeholder 2"/>
          <p:cNvSpPr>
            <a:spLocks noGrp="1"/>
          </p:cNvSpPr>
          <p:nvPr>
            <p:ph idx="1"/>
          </p:nvPr>
        </p:nvSpPr>
        <p:spPr>
          <a:xfrm>
            <a:off x="457200" y="1066800"/>
            <a:ext cx="8229600" cy="6019800"/>
          </a:xfrm>
        </p:spPr>
        <p:txBody>
          <a:bodyPr>
            <a:normAutofit fontScale="47500" lnSpcReduction="20000"/>
          </a:bodyPr>
          <a:lstStyle/>
          <a:p>
            <a:pPr>
              <a:buNone/>
            </a:pPr>
            <a:r>
              <a:rPr lang="en-US" sz="3800" b="1" dirty="0" smtClean="0">
                <a:solidFill>
                  <a:srgbClr val="FF0000"/>
                </a:solidFill>
              </a:rPr>
              <a:t>Adams/Brown Diabetes Education Coalition</a:t>
            </a:r>
            <a:endParaRPr lang="en-US" sz="3800" dirty="0" smtClean="0">
              <a:solidFill>
                <a:srgbClr val="FF0000"/>
              </a:solidFill>
            </a:endParaRPr>
          </a:p>
          <a:p>
            <a:pPr>
              <a:buNone/>
            </a:pPr>
            <a:r>
              <a:rPr lang="en-US" sz="3800" dirty="0"/>
              <a:t>Community gardening projects were undertaken in partnerships with </a:t>
            </a:r>
            <a:r>
              <a:rPr lang="en-US" sz="3800" dirty="0" smtClean="0"/>
              <a:t>a local </a:t>
            </a:r>
            <a:r>
              <a:rPr lang="en-US" sz="3800" dirty="0"/>
              <a:t>poverty alleviation organization that was opening a restaurant and also with a </a:t>
            </a:r>
            <a:r>
              <a:rPr lang="en-US" sz="3800" dirty="0" smtClean="0"/>
              <a:t>school </a:t>
            </a:r>
          </a:p>
          <a:p>
            <a:pPr>
              <a:buNone/>
            </a:pPr>
            <a:endParaRPr lang="en-US" sz="3800" b="1" dirty="0" smtClean="0">
              <a:solidFill>
                <a:srgbClr val="FF0000"/>
              </a:solidFill>
            </a:endParaRPr>
          </a:p>
          <a:p>
            <a:pPr>
              <a:buNone/>
            </a:pPr>
            <a:r>
              <a:rPr lang="en-US" sz="3800" b="1" dirty="0" smtClean="0">
                <a:solidFill>
                  <a:srgbClr val="FF0000"/>
                </a:solidFill>
              </a:rPr>
              <a:t>Creating Healthy Communities (</a:t>
            </a:r>
            <a:r>
              <a:rPr lang="en-US" sz="3800" b="1" dirty="0" err="1" smtClean="0">
                <a:solidFill>
                  <a:srgbClr val="FF0000"/>
                </a:solidFill>
              </a:rPr>
              <a:t>Meigs</a:t>
            </a:r>
            <a:r>
              <a:rPr lang="en-US" sz="3800" b="1" dirty="0" smtClean="0">
                <a:solidFill>
                  <a:srgbClr val="FF0000"/>
                </a:solidFill>
              </a:rPr>
              <a:t> County)</a:t>
            </a:r>
          </a:p>
          <a:p>
            <a:pPr>
              <a:buNone/>
            </a:pPr>
            <a:r>
              <a:rPr lang="en-US" sz="3800" dirty="0"/>
              <a:t>Community garden and produce distribution as well as engagement of the </a:t>
            </a:r>
            <a:r>
              <a:rPr lang="en-US" sz="3800" dirty="0" err="1"/>
              <a:t>Meigs</a:t>
            </a:r>
            <a:r>
              <a:rPr lang="en-US" sz="3800" dirty="0"/>
              <a:t> County DOH in a “Wear Red Day” to provide health eating, exercise and heart health information at a school for developmentally disabled adults</a:t>
            </a:r>
            <a:endParaRPr lang="en-US" sz="3800" dirty="0" smtClean="0">
              <a:solidFill>
                <a:srgbClr val="FF0000"/>
              </a:solidFill>
            </a:endParaRPr>
          </a:p>
          <a:p>
            <a:pPr>
              <a:buNone/>
            </a:pPr>
            <a:r>
              <a:rPr lang="en-US" sz="3800" b="1" dirty="0" smtClean="0">
                <a:solidFill>
                  <a:srgbClr val="FF0000"/>
                </a:solidFill>
              </a:rPr>
              <a:t>Montgomery County Diabetes </a:t>
            </a:r>
            <a:r>
              <a:rPr lang="en-US" sz="3800" b="1" dirty="0" smtClean="0">
                <a:solidFill>
                  <a:srgbClr val="FF0000"/>
                </a:solidFill>
              </a:rPr>
              <a:t>Coalition</a:t>
            </a:r>
          </a:p>
          <a:p>
            <a:pPr>
              <a:buNone/>
            </a:pPr>
            <a:r>
              <a:rPr lang="en-US" sz="3800" dirty="0" smtClean="0"/>
              <a:t>59 people attended Shopping Matters. Participants and tour leaders discussed how to shop for health foods on a limited budget.</a:t>
            </a:r>
            <a:endParaRPr lang="en-US" sz="3800" dirty="0" smtClean="0"/>
          </a:p>
          <a:p>
            <a:pPr>
              <a:buNone/>
            </a:pPr>
            <a:endParaRPr lang="en-US" sz="3800" dirty="0"/>
          </a:p>
          <a:p>
            <a:pPr>
              <a:buNone/>
            </a:pPr>
            <a:r>
              <a:rPr lang="en-US" sz="3800" b="1" dirty="0" smtClean="0">
                <a:solidFill>
                  <a:srgbClr val="FF0000"/>
                </a:solidFill>
              </a:rPr>
              <a:t>The Northwest Georgia Healthcare </a:t>
            </a:r>
            <a:r>
              <a:rPr lang="en-US" sz="3800" b="1" dirty="0" smtClean="0">
                <a:solidFill>
                  <a:srgbClr val="FF0000"/>
                </a:solidFill>
              </a:rPr>
              <a:t>Partnership</a:t>
            </a:r>
          </a:p>
          <a:p>
            <a:pPr>
              <a:buNone/>
            </a:pPr>
            <a:r>
              <a:rPr lang="en-US" sz="3800" dirty="0"/>
              <a:t>The community health workers (CHWs) are partnering with the Murray County Senior Center to provide monthly classes on a variety of topics including Glaucoma, hypertension, healthy aging, diabetes, nutrition, foot care, dental care and cancer </a:t>
            </a:r>
            <a:r>
              <a:rPr lang="en-US" sz="3800" dirty="0" smtClean="0"/>
              <a:t>screenings</a:t>
            </a:r>
          </a:p>
          <a:p>
            <a:pPr>
              <a:buNone/>
            </a:pPr>
            <a:endParaRPr lang="en-US" sz="3800" b="1" dirty="0" smtClean="0">
              <a:solidFill>
                <a:srgbClr val="FF0000"/>
              </a:solidFill>
            </a:endParaRPr>
          </a:p>
          <a:p>
            <a:pPr>
              <a:buNone/>
            </a:pPr>
            <a:r>
              <a:rPr lang="en-US" sz="3800" b="1" dirty="0" err="1" smtClean="0">
                <a:solidFill>
                  <a:srgbClr val="FF0000"/>
                </a:solidFill>
              </a:rPr>
              <a:t>StepUp</a:t>
            </a:r>
            <a:r>
              <a:rPr lang="en-US" sz="3800" b="1" dirty="0" smtClean="0">
                <a:solidFill>
                  <a:srgbClr val="FF0000"/>
                </a:solidFill>
              </a:rPr>
              <a:t> </a:t>
            </a:r>
            <a:r>
              <a:rPr lang="en-US" sz="3800" b="1" dirty="0" smtClean="0">
                <a:solidFill>
                  <a:srgbClr val="FF0000"/>
                </a:solidFill>
              </a:rPr>
              <a:t>Diabetes Coalition (Graham, North Carolina)</a:t>
            </a:r>
            <a:endParaRPr lang="en-US" sz="3800" dirty="0" smtClean="0">
              <a:solidFill>
                <a:srgbClr val="FF0000"/>
              </a:solidFill>
            </a:endParaRPr>
          </a:p>
          <a:p>
            <a:pPr lvl="0">
              <a:buNone/>
            </a:pPr>
            <a:r>
              <a:rPr lang="en-US" sz="3800" dirty="0"/>
              <a:t>Graham County Schools has concluded the 10 week Staff Fitness Challenge to help personnel and staff to meet wellness goals and provide an avenue for physical exercise. 23 participated; 48 body inches lost; average minutes worked out increased by 32 mins/</a:t>
            </a:r>
            <a:r>
              <a:rPr lang="en-US" sz="3800" dirty="0" err="1"/>
              <a:t>wk</a:t>
            </a:r>
            <a:endParaRPr lang="en-US" sz="3800" dirty="0" smtClean="0"/>
          </a:p>
          <a:p>
            <a:pPr>
              <a:buNone/>
            </a:pPr>
            <a:endParaRPr lang="en-US" dirty="0" smtClean="0"/>
          </a:p>
          <a:p>
            <a:pPr>
              <a:buNone/>
            </a:pPr>
            <a:endParaRPr lang="en-US" dirty="0" smtClean="0"/>
          </a:p>
          <a:p>
            <a:pPr lvl="0">
              <a:buNone/>
            </a:pPr>
            <a:endParaRPr lang="en-US" dirty="0" smtClean="0"/>
          </a:p>
          <a:p>
            <a:pPr>
              <a:buNone/>
            </a:pPr>
            <a:endParaRPr lang="en-US" dirty="0" smtClean="0"/>
          </a:p>
          <a:p>
            <a:pPr marL="0" indent="0">
              <a:buNone/>
            </a:pPr>
            <a:endParaRPr lang="en-US" dirty="0"/>
          </a:p>
        </p:txBody>
      </p:sp>
      <p:sp>
        <p:nvSpPr>
          <p:cNvPr id="7" name="Rectangle 2"/>
          <p:cNvSpPr>
            <a:spLocks noChangeArrowheads="1"/>
          </p:cNvSpPr>
          <p:nvPr/>
        </p:nvSpPr>
        <p:spPr bwMode="auto">
          <a:xfrm>
            <a:off x="1252538" y="3589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9" name="Rectangle 3"/>
          <p:cNvSpPr>
            <a:spLocks noChangeArrowheads="1"/>
          </p:cNvSpPr>
          <p:nvPr/>
        </p:nvSpPr>
        <p:spPr bwMode="auto">
          <a:xfrm>
            <a:off x="1252538" y="3589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Examples of Coalition Actions &amp; Impact</a:t>
            </a:r>
            <a:endParaRPr lang="en-US" sz="3600" dirty="0"/>
          </a:p>
        </p:txBody>
      </p:sp>
      <p:sp>
        <p:nvSpPr>
          <p:cNvPr id="4" name="Content Placeholder 3"/>
          <p:cNvSpPr>
            <a:spLocks noGrp="1"/>
          </p:cNvSpPr>
          <p:nvPr>
            <p:ph idx="1"/>
          </p:nvPr>
        </p:nvSpPr>
        <p:spPr>
          <a:xfrm>
            <a:off x="457200" y="1447800"/>
            <a:ext cx="8229600" cy="5943600"/>
          </a:xfrm>
        </p:spPr>
        <p:txBody>
          <a:bodyPr>
            <a:normAutofit fontScale="55000" lnSpcReduction="20000"/>
          </a:bodyPr>
          <a:lstStyle/>
          <a:p>
            <a:pPr>
              <a:buNone/>
            </a:pPr>
            <a:r>
              <a:rPr lang="en-US" b="1" dirty="0" err="1" smtClean="0">
                <a:solidFill>
                  <a:srgbClr val="FF0000"/>
                </a:solidFill>
              </a:rPr>
              <a:t>Meigs</a:t>
            </a:r>
            <a:r>
              <a:rPr lang="en-US" b="1" dirty="0" smtClean="0">
                <a:solidFill>
                  <a:srgbClr val="FF0000"/>
                </a:solidFill>
              </a:rPr>
              <a:t> County, Tennessee Health Council</a:t>
            </a:r>
          </a:p>
          <a:p>
            <a:pPr>
              <a:buNone/>
            </a:pPr>
            <a:r>
              <a:rPr lang="en-US" dirty="0" smtClean="0"/>
              <a:t>350 runners participated in the second annual “Little Tiger Neon Trot” 5K to raise awareness of the </a:t>
            </a:r>
            <a:r>
              <a:rPr lang="en-US" u="sng" dirty="0" smtClean="0"/>
              <a:t>Walk Across Tennessee program </a:t>
            </a:r>
            <a:r>
              <a:rPr lang="en-US" dirty="0" smtClean="0"/>
              <a:t>and other Health Council initiatives</a:t>
            </a:r>
          </a:p>
          <a:p>
            <a:pPr>
              <a:buNone/>
            </a:pPr>
            <a:r>
              <a:rPr lang="en-US" b="1" dirty="0" smtClean="0">
                <a:solidFill>
                  <a:srgbClr val="FF0000"/>
                </a:solidFill>
              </a:rPr>
              <a:t>McMinn Living Well</a:t>
            </a:r>
            <a:endParaRPr lang="en-US" dirty="0" smtClean="0">
              <a:solidFill>
                <a:srgbClr val="FF0000"/>
              </a:solidFill>
            </a:endParaRPr>
          </a:p>
          <a:p>
            <a:pPr>
              <a:buNone/>
            </a:pPr>
            <a:r>
              <a:rPr lang="en-US" dirty="0"/>
              <a:t>McMinn Living Well partnering with McMinn County UT Extension Office, TN Southeast Regional Health Office and Starr Regional Medical Center Diabetes Center to implement CDC’s Diabetes Prevention Program offered at 2 different times a </a:t>
            </a:r>
            <a:r>
              <a:rPr lang="en-US" dirty="0" smtClean="0"/>
              <a:t>week</a:t>
            </a:r>
          </a:p>
          <a:p>
            <a:pPr>
              <a:buNone/>
            </a:pPr>
            <a:r>
              <a:rPr lang="en-US" b="1" dirty="0" smtClean="0">
                <a:solidFill>
                  <a:srgbClr val="FF0000"/>
                </a:solidFill>
              </a:rPr>
              <a:t>Lawrence </a:t>
            </a:r>
            <a:r>
              <a:rPr lang="en-US" b="1" dirty="0" smtClean="0">
                <a:solidFill>
                  <a:srgbClr val="FF0000"/>
                </a:solidFill>
              </a:rPr>
              <a:t>County Community Diabetes/ Health Action </a:t>
            </a:r>
            <a:r>
              <a:rPr lang="en-US" b="1" dirty="0" smtClean="0">
                <a:solidFill>
                  <a:srgbClr val="FF0000"/>
                </a:solidFill>
              </a:rPr>
              <a:t>Team</a:t>
            </a:r>
          </a:p>
          <a:p>
            <a:pPr>
              <a:buNone/>
            </a:pPr>
            <a:r>
              <a:rPr lang="en-US" dirty="0"/>
              <a:t>Coalition co-sponsored Veggie Bucks program to promote the Lawrence County Farmers Market. Five $1.00 Veggie Bucks were provided per child ages 2 - 16 years of age (170) and to each participate of the Diabetes Support Group (16) redeemable at the Famer's Market on specific days that featured special samples, recipes and other promotional items</a:t>
            </a:r>
            <a:endParaRPr lang="en-US" dirty="0" smtClean="0">
              <a:solidFill>
                <a:srgbClr val="FF0000"/>
              </a:solidFill>
            </a:endParaRPr>
          </a:p>
          <a:p>
            <a:pPr>
              <a:buNone/>
            </a:pPr>
            <a:r>
              <a:rPr lang="en-US" b="1" dirty="0" smtClean="0">
                <a:solidFill>
                  <a:srgbClr val="FF0000"/>
                </a:solidFill>
              </a:rPr>
              <a:t>Grundy </a:t>
            </a:r>
            <a:r>
              <a:rPr lang="en-US" b="1" dirty="0" smtClean="0">
                <a:solidFill>
                  <a:srgbClr val="FF0000"/>
                </a:solidFill>
              </a:rPr>
              <a:t>County Health Council </a:t>
            </a:r>
          </a:p>
          <a:p>
            <a:pPr>
              <a:buNone/>
            </a:pPr>
            <a:r>
              <a:rPr lang="en-US" dirty="0"/>
              <a:t>The Grundy County Health Council partnered with Mingo County, WV Diabetes Coalition and participated in the 100 miles in 100 days challenge --- over 160 student and community members participated. </a:t>
            </a:r>
            <a:endParaRPr lang="en-US" dirty="0" smtClean="0"/>
          </a:p>
          <a:p>
            <a:pPr>
              <a:buNone/>
            </a:pPr>
            <a:r>
              <a:rPr lang="en-US" b="1" dirty="0" smtClean="0">
                <a:solidFill>
                  <a:srgbClr val="FF0000"/>
                </a:solidFill>
              </a:rPr>
              <a:t>Mingo </a:t>
            </a:r>
            <a:r>
              <a:rPr lang="en-US" b="1" dirty="0" smtClean="0">
                <a:solidFill>
                  <a:srgbClr val="FF0000"/>
                </a:solidFill>
              </a:rPr>
              <a:t>County Diabetes Coalition</a:t>
            </a:r>
          </a:p>
          <a:p>
            <a:pPr>
              <a:buNone/>
            </a:pPr>
            <a:r>
              <a:rPr lang="en-US" dirty="0"/>
              <a:t>My Mobile Market traveled to Kermit, WV and served close to 100 customers, and specifically reached 26 low-income families. </a:t>
            </a:r>
            <a:endParaRPr lang="en-US" dirty="0" smtClean="0"/>
          </a:p>
          <a:p>
            <a:pPr>
              <a:buNone/>
            </a:pPr>
            <a:endParaRPr lang="en-US" dirty="0" smtClean="0">
              <a:solidFill>
                <a:srgbClr val="FF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r>
              <a:rPr lang="en-US" sz="3600" dirty="0" smtClean="0"/>
              <a:t>Diabetes since </a:t>
            </a:r>
            <a:r>
              <a:rPr lang="en-US" sz="3600" i="1" dirty="0" smtClean="0">
                <a:solidFill>
                  <a:srgbClr val="FF0000"/>
                </a:solidFill>
              </a:rPr>
              <a:t>Together on Diabetes</a:t>
            </a:r>
            <a:r>
              <a:rPr lang="en-US" sz="3600" dirty="0" smtClean="0"/>
              <a:t> started</a:t>
            </a:r>
            <a:endParaRPr lang="en-US" sz="3600" dirty="0"/>
          </a:p>
        </p:txBody>
      </p:sp>
      <p:sp>
        <p:nvSpPr>
          <p:cNvPr id="3" name="Content Placeholder 2"/>
          <p:cNvSpPr>
            <a:spLocks noGrp="1"/>
          </p:cNvSpPr>
          <p:nvPr>
            <p:ph sz="half" idx="1"/>
          </p:nvPr>
        </p:nvSpPr>
        <p:spPr/>
        <p:txBody>
          <a:bodyPr>
            <a:normAutofit lnSpcReduction="10000"/>
          </a:bodyPr>
          <a:lstStyle/>
          <a:p>
            <a:pPr>
              <a:buNone/>
            </a:pPr>
            <a:r>
              <a:rPr lang="en-US" dirty="0" smtClean="0"/>
              <a:t>2010</a:t>
            </a:r>
          </a:p>
          <a:p>
            <a:pPr>
              <a:buNone/>
            </a:pPr>
            <a:endParaRPr lang="en-US" dirty="0" smtClean="0"/>
          </a:p>
          <a:p>
            <a:pPr>
              <a:buNone/>
            </a:pPr>
            <a:r>
              <a:rPr lang="en-US" dirty="0" smtClean="0"/>
              <a:t>8.3% living with diabetes</a:t>
            </a:r>
          </a:p>
          <a:p>
            <a:pPr>
              <a:buNone/>
            </a:pPr>
            <a:endParaRPr lang="en-US" dirty="0" smtClean="0"/>
          </a:p>
          <a:p>
            <a:pPr>
              <a:buNone/>
            </a:pPr>
            <a:r>
              <a:rPr lang="en-US" dirty="0" smtClean="0"/>
              <a:t>18.8 million diagnosed</a:t>
            </a:r>
          </a:p>
          <a:p>
            <a:pPr>
              <a:buNone/>
            </a:pPr>
            <a:endParaRPr lang="en-US" dirty="0" smtClean="0"/>
          </a:p>
          <a:p>
            <a:pPr>
              <a:buNone/>
            </a:pPr>
            <a:r>
              <a:rPr lang="en-US" dirty="0" smtClean="0"/>
              <a:t>7.0 million undiagnosed</a:t>
            </a:r>
          </a:p>
          <a:p>
            <a:pPr>
              <a:buNone/>
            </a:pPr>
            <a:endParaRPr lang="en-US" dirty="0" smtClean="0"/>
          </a:p>
          <a:p>
            <a:pPr>
              <a:buNone/>
            </a:pPr>
            <a:r>
              <a:rPr lang="en-US" dirty="0" smtClean="0"/>
              <a:t>79 million </a:t>
            </a:r>
            <a:r>
              <a:rPr lang="en-US" dirty="0" err="1" smtClean="0"/>
              <a:t>prediabetics</a:t>
            </a:r>
            <a:endParaRPr lang="en-US" dirty="0" smtClean="0"/>
          </a:p>
          <a:p>
            <a:pPr>
              <a:buNone/>
            </a:pPr>
            <a:endParaRPr lang="en-US" dirty="0" smtClean="0"/>
          </a:p>
          <a:p>
            <a:pPr>
              <a:buNone/>
            </a:pPr>
            <a:endParaRPr lang="en-US" dirty="0" smtClean="0"/>
          </a:p>
          <a:p>
            <a:pPr>
              <a:buNone/>
            </a:pPr>
            <a:endParaRPr lang="en-US" dirty="0"/>
          </a:p>
        </p:txBody>
      </p:sp>
      <p:sp>
        <p:nvSpPr>
          <p:cNvPr id="4" name="Content Placeholder 3"/>
          <p:cNvSpPr>
            <a:spLocks noGrp="1"/>
          </p:cNvSpPr>
          <p:nvPr>
            <p:ph sz="half" idx="2"/>
          </p:nvPr>
        </p:nvSpPr>
        <p:spPr/>
        <p:txBody>
          <a:bodyPr>
            <a:normAutofit lnSpcReduction="10000"/>
          </a:bodyPr>
          <a:lstStyle/>
          <a:p>
            <a:pPr>
              <a:buNone/>
            </a:pPr>
            <a:r>
              <a:rPr lang="en-US" dirty="0" smtClean="0"/>
              <a:t>2016</a:t>
            </a:r>
          </a:p>
          <a:p>
            <a:pPr>
              <a:buNone/>
            </a:pPr>
            <a:endParaRPr lang="en-US" dirty="0" smtClean="0"/>
          </a:p>
          <a:p>
            <a:pPr>
              <a:buNone/>
            </a:pPr>
            <a:r>
              <a:rPr lang="en-US" dirty="0" smtClean="0"/>
              <a:t>9.3 % living with diabetes</a:t>
            </a:r>
          </a:p>
          <a:p>
            <a:pPr>
              <a:buNone/>
            </a:pPr>
            <a:endParaRPr lang="en-US" dirty="0" smtClean="0"/>
          </a:p>
          <a:p>
            <a:pPr>
              <a:buNone/>
            </a:pPr>
            <a:r>
              <a:rPr lang="en-US" dirty="0" smtClean="0"/>
              <a:t>21 million diagnosed</a:t>
            </a:r>
          </a:p>
          <a:p>
            <a:pPr>
              <a:buNone/>
            </a:pPr>
            <a:endParaRPr lang="en-US" dirty="0" smtClean="0"/>
          </a:p>
          <a:p>
            <a:pPr>
              <a:buNone/>
            </a:pPr>
            <a:r>
              <a:rPr lang="en-US" dirty="0" smtClean="0"/>
              <a:t>8.1 million undiagnosed</a:t>
            </a:r>
          </a:p>
          <a:p>
            <a:pPr>
              <a:buNone/>
            </a:pPr>
            <a:endParaRPr lang="en-US" dirty="0" smtClean="0"/>
          </a:p>
          <a:p>
            <a:pPr>
              <a:buNone/>
            </a:pPr>
            <a:r>
              <a:rPr lang="en-US" dirty="0" smtClean="0"/>
              <a:t>86 million </a:t>
            </a:r>
            <a:r>
              <a:rPr lang="en-US" dirty="0" err="1" smtClean="0"/>
              <a:t>prediabetics</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Examples of Innovative Community Based Action to Address Diabetes Disparities &amp; Inequities: </a:t>
            </a:r>
            <a:br>
              <a:rPr lang="en-US" dirty="0" smtClean="0"/>
            </a:br>
            <a:r>
              <a:rPr lang="en-US" dirty="0" smtClean="0"/>
              <a:t>Together on Diabetes Grantees</a:t>
            </a:r>
            <a:endParaRPr lang="en-US" dirty="0"/>
          </a:p>
        </p:txBody>
      </p:sp>
      <p:sp>
        <p:nvSpPr>
          <p:cNvPr id="3" name="Subtitle 2"/>
          <p:cNvSpPr>
            <a:spLocks noGrp="1"/>
          </p:cNvSpPr>
          <p:nvPr>
            <p:ph type="subTitle" idx="1"/>
          </p:nvPr>
        </p:nvSpPr>
        <p:spPr/>
        <p:txBody>
          <a:bodyPr/>
          <a:lstStyle/>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Special Focus Issue &amp; RFP:</a:t>
            </a:r>
            <a:br>
              <a:rPr lang="en-US" dirty="0" smtClean="0"/>
            </a:br>
            <a:r>
              <a:rPr lang="en-US" dirty="0" smtClean="0"/>
              <a:t>Diabetes &amp; Depression/Distress</a:t>
            </a:r>
            <a:endParaRPr lang="en-US" dirty="0"/>
          </a:p>
        </p:txBody>
      </p:sp>
      <p:sp>
        <p:nvSpPr>
          <p:cNvPr id="3" name="Content Placeholder 2"/>
          <p:cNvSpPr>
            <a:spLocks noGrp="1"/>
          </p:cNvSpPr>
          <p:nvPr>
            <p:ph idx="1"/>
          </p:nvPr>
        </p:nvSpPr>
        <p:spPr>
          <a:xfrm>
            <a:off x="457200" y="1600200"/>
            <a:ext cx="8229600" cy="5257800"/>
          </a:xfrm>
        </p:spPr>
        <p:txBody>
          <a:bodyPr>
            <a:normAutofit fontScale="92500" lnSpcReduction="10000"/>
          </a:bodyPr>
          <a:lstStyle/>
          <a:p>
            <a:pPr marL="0" indent="0">
              <a:buNone/>
            </a:pPr>
            <a:r>
              <a:rPr lang="en-US" dirty="0" smtClean="0"/>
              <a:t>Need: Type </a:t>
            </a:r>
            <a:r>
              <a:rPr lang="en-US" dirty="0"/>
              <a:t>2 diabetes and depression and/or diabetes related distress is a common co-morbidity and one that is associated with poorly controlled diabetes and suboptimal </a:t>
            </a:r>
            <a:r>
              <a:rPr lang="en-US" dirty="0" smtClean="0"/>
              <a:t>outcomes.</a:t>
            </a:r>
          </a:p>
          <a:p>
            <a:pPr marL="0" indent="0">
              <a:buNone/>
            </a:pPr>
            <a:endParaRPr lang="en-US" dirty="0" smtClean="0"/>
          </a:p>
          <a:p>
            <a:pPr marL="0" indent="0">
              <a:buNone/>
            </a:pPr>
            <a:r>
              <a:rPr lang="en-US" i="1" dirty="0" smtClean="0"/>
              <a:t>Special </a:t>
            </a:r>
            <a:r>
              <a:rPr lang="en-US" i="1" dirty="0"/>
              <a:t>Focus Invited Request for Proposals </a:t>
            </a:r>
            <a:r>
              <a:rPr lang="en-US" dirty="0" smtClean="0"/>
              <a:t>to </a:t>
            </a:r>
            <a:r>
              <a:rPr lang="en-US" dirty="0"/>
              <a:t>encourage, develop and promote evidence-based and novel approaches for improving integration of diabetes and depression/diabetes distress care and support provided in clinic and community settings to heavily affected patients. </a:t>
            </a:r>
          </a:p>
        </p:txBody>
      </p:sp>
    </p:spTree>
    <p:extLst>
      <p:ext uri="{BB962C8B-B14F-4D97-AF65-F5344CB8AC3E}">
        <p14:creationId xmlns:p14="http://schemas.microsoft.com/office/powerpoint/2010/main" val="13769502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t>Special Focus Issue &amp; RFP:</a:t>
            </a:r>
            <a:br>
              <a:rPr lang="en-US" dirty="0" smtClean="0"/>
            </a:br>
            <a:r>
              <a:rPr lang="en-US" dirty="0" smtClean="0"/>
              <a:t>Diabetes &amp; Depression/Distress</a:t>
            </a:r>
            <a:endParaRPr lang="en-US" dirty="0"/>
          </a:p>
        </p:txBody>
      </p:sp>
      <p:sp>
        <p:nvSpPr>
          <p:cNvPr id="3" name="Content Placeholder 2"/>
          <p:cNvSpPr>
            <a:spLocks noGrp="1"/>
          </p:cNvSpPr>
          <p:nvPr>
            <p:ph idx="1"/>
          </p:nvPr>
        </p:nvSpPr>
        <p:spPr>
          <a:xfrm>
            <a:off x="457200" y="1295400"/>
            <a:ext cx="8229600" cy="5791200"/>
          </a:xfrm>
        </p:spPr>
        <p:txBody>
          <a:bodyPr>
            <a:normAutofit fontScale="55000" lnSpcReduction="20000"/>
          </a:bodyPr>
          <a:lstStyle/>
          <a:p>
            <a:pPr marL="0" indent="0">
              <a:buNone/>
            </a:pPr>
            <a:r>
              <a:rPr lang="en-US" sz="3600" b="1" dirty="0" smtClean="0"/>
              <a:t>Health </a:t>
            </a:r>
            <a:r>
              <a:rPr lang="en-US" sz="3600" b="1" dirty="0"/>
              <a:t>Choice Network of Florida</a:t>
            </a:r>
            <a:r>
              <a:rPr lang="en-US" sz="3600" dirty="0"/>
              <a:t>, a Federally Qualified Health Center serving Miami, Florida, will </a:t>
            </a:r>
            <a:r>
              <a:rPr lang="en-US" sz="3600" dirty="0">
                <a:solidFill>
                  <a:srgbClr val="FFFF00"/>
                </a:solidFill>
              </a:rPr>
              <a:t>integrate behavioral services and care navigation into the diabetes care </a:t>
            </a:r>
            <a:r>
              <a:rPr lang="en-US" sz="3600" dirty="0"/>
              <a:t>of high-risk patients diagnosed with diabetes and depression</a:t>
            </a:r>
            <a:r>
              <a:rPr lang="en-US" sz="3600" dirty="0" smtClean="0"/>
              <a:t>.</a:t>
            </a:r>
          </a:p>
          <a:p>
            <a:pPr marL="0" indent="0">
              <a:buNone/>
            </a:pPr>
            <a:endParaRPr lang="en-US" sz="3600" dirty="0"/>
          </a:p>
          <a:p>
            <a:pPr marL="0" indent="0">
              <a:buNone/>
            </a:pPr>
            <a:r>
              <a:rPr lang="en-US" sz="3600" b="1" dirty="0"/>
              <a:t>University of Colorado</a:t>
            </a:r>
            <a:r>
              <a:rPr lang="en-US" sz="3600" dirty="0"/>
              <a:t> will develop and implement a program to enhance the ability of Federally Qualified Health Centers to provide coordinated, patient-centered care for patients with diabetes and additional mental and behavioral health needs through </a:t>
            </a:r>
            <a:r>
              <a:rPr lang="en-US" sz="3600" dirty="0">
                <a:solidFill>
                  <a:srgbClr val="FFFF00"/>
                </a:solidFill>
              </a:rPr>
              <a:t>practice change and community based services registry and tailored matching tool</a:t>
            </a:r>
            <a:r>
              <a:rPr lang="en-US" sz="3600" dirty="0"/>
              <a:t>. </a:t>
            </a:r>
          </a:p>
          <a:p>
            <a:pPr marL="0" indent="0">
              <a:buNone/>
            </a:pPr>
            <a:endParaRPr lang="en-US" sz="3600" b="1" dirty="0"/>
          </a:p>
          <a:p>
            <a:pPr marL="0" indent="0">
              <a:buNone/>
            </a:pPr>
            <a:r>
              <a:rPr lang="en-US" sz="3600" b="1" dirty="0" smtClean="0"/>
              <a:t>University </a:t>
            </a:r>
            <a:r>
              <a:rPr lang="en-US" sz="3600" b="1" dirty="0"/>
              <a:t>of Michigan</a:t>
            </a:r>
            <a:r>
              <a:rPr lang="en-US" sz="3600" dirty="0"/>
              <a:t> will evaluate and compare the </a:t>
            </a:r>
            <a:r>
              <a:rPr lang="en-US" sz="3600" dirty="0">
                <a:solidFill>
                  <a:srgbClr val="FFFF00"/>
                </a:solidFill>
              </a:rPr>
              <a:t>effectiveness of diabetes self-management and psychosocial support offered at  African American churches</a:t>
            </a:r>
            <a:r>
              <a:rPr lang="en-US" sz="3600" dirty="0"/>
              <a:t> in Detroit  through either a </a:t>
            </a:r>
            <a:r>
              <a:rPr lang="en-US" sz="3600" dirty="0">
                <a:solidFill>
                  <a:srgbClr val="FFFF00"/>
                </a:solidFill>
              </a:rPr>
              <a:t>parish peer leader or a parish nurse</a:t>
            </a:r>
            <a:r>
              <a:rPr lang="en-US" sz="3600" dirty="0"/>
              <a:t>, and compare those approaches to diabetes self management education alone.</a:t>
            </a:r>
          </a:p>
          <a:p>
            <a:pPr marL="0" indent="0">
              <a:buNone/>
            </a:pPr>
            <a:endParaRPr lang="en-US" sz="3600" dirty="0"/>
          </a:p>
          <a:p>
            <a:pPr marL="0" indent="0">
              <a:buNone/>
            </a:pPr>
            <a:r>
              <a:rPr lang="en-US" sz="3600" b="1" dirty="0"/>
              <a:t>East Carolina University </a:t>
            </a:r>
            <a:r>
              <a:rPr lang="en-US" sz="3600" dirty="0"/>
              <a:t>will design and evaluate a unique </a:t>
            </a:r>
            <a:r>
              <a:rPr lang="en-US" sz="3600" dirty="0">
                <a:solidFill>
                  <a:srgbClr val="FFFF00"/>
                </a:solidFill>
              </a:rPr>
              <a:t>collaborative, stepped care and “treat to target” intervention </a:t>
            </a:r>
            <a:r>
              <a:rPr lang="en-US" sz="3600" dirty="0"/>
              <a:t>for patients in rural eastern North Carolina who have both uncontrolled type 2 diabetes and co-morbid distress and/or depression.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20678909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Integrating Diabetes &amp; Depression/Distress </a:t>
            </a:r>
            <a:r>
              <a:rPr lang="en-US" dirty="0" smtClean="0"/>
              <a:t>Care:</a:t>
            </a:r>
            <a:r>
              <a:rPr lang="en-US" dirty="0"/>
              <a:t/>
            </a:r>
            <a:br>
              <a:rPr lang="en-US" dirty="0"/>
            </a:br>
            <a:r>
              <a:rPr lang="en-US" dirty="0"/>
              <a:t>East Carolina University</a:t>
            </a:r>
          </a:p>
        </p:txBody>
      </p:sp>
      <p:sp>
        <p:nvSpPr>
          <p:cNvPr id="3" name="Content Placeholder 2"/>
          <p:cNvSpPr>
            <a:spLocks noGrp="1"/>
          </p:cNvSpPr>
          <p:nvPr>
            <p:ph idx="1"/>
          </p:nvPr>
        </p:nvSpPr>
        <p:spPr>
          <a:xfrm>
            <a:off x="457200" y="1600200"/>
            <a:ext cx="8229600" cy="4953000"/>
          </a:xfrm>
        </p:spPr>
        <p:txBody>
          <a:bodyPr>
            <a:normAutofit fontScale="70000" lnSpcReduction="20000"/>
          </a:bodyPr>
          <a:lstStyle/>
          <a:p>
            <a:pPr marL="609600" indent="-609600">
              <a:lnSpc>
                <a:spcPct val="80000"/>
              </a:lnSpc>
            </a:pPr>
            <a:endParaRPr lang="en-US" dirty="0"/>
          </a:p>
          <a:p>
            <a:pPr marL="0" indent="0">
              <a:lnSpc>
                <a:spcPct val="80000"/>
              </a:lnSpc>
              <a:buNone/>
            </a:pPr>
            <a:r>
              <a:rPr lang="en-US" u="sng" dirty="0" smtClean="0"/>
              <a:t>Key Components</a:t>
            </a:r>
            <a:r>
              <a:rPr lang="en-US" dirty="0" smtClean="0"/>
              <a:t>:</a:t>
            </a:r>
          </a:p>
          <a:p>
            <a:pPr marL="0" indent="0">
              <a:lnSpc>
                <a:spcPct val="80000"/>
              </a:lnSpc>
              <a:buNone/>
            </a:pPr>
            <a:r>
              <a:rPr lang="en-US" dirty="0"/>
              <a:t>The practice-based component will use a </a:t>
            </a:r>
            <a:r>
              <a:rPr lang="en-US" dirty="0">
                <a:solidFill>
                  <a:srgbClr val="FFFF00"/>
                </a:solidFill>
              </a:rPr>
              <a:t>care manager </a:t>
            </a:r>
            <a:r>
              <a:rPr lang="en-US" dirty="0"/>
              <a:t>linked to medical, pharmacologic, and behavioral colleagues. </a:t>
            </a:r>
            <a:endParaRPr lang="en-US" dirty="0" smtClean="0"/>
          </a:p>
          <a:p>
            <a:pPr marL="0" indent="0">
              <a:lnSpc>
                <a:spcPct val="80000"/>
              </a:lnSpc>
              <a:buNone/>
            </a:pPr>
            <a:endParaRPr lang="en-US" dirty="0"/>
          </a:p>
          <a:p>
            <a:pPr marL="0" indent="0">
              <a:lnSpc>
                <a:spcPct val="80000"/>
              </a:lnSpc>
              <a:buNone/>
            </a:pPr>
            <a:r>
              <a:rPr lang="en-US" dirty="0" smtClean="0"/>
              <a:t>The </a:t>
            </a:r>
            <a:r>
              <a:rPr lang="en-US" dirty="0"/>
              <a:t>community based component will utilize </a:t>
            </a:r>
            <a:r>
              <a:rPr lang="en-US" dirty="0">
                <a:solidFill>
                  <a:srgbClr val="FFFF00"/>
                </a:solidFill>
              </a:rPr>
              <a:t>community health workers </a:t>
            </a:r>
            <a:r>
              <a:rPr lang="en-US" dirty="0"/>
              <a:t>to provide support and facilitate access to resources. </a:t>
            </a:r>
            <a:endParaRPr lang="en-US" dirty="0"/>
          </a:p>
          <a:p>
            <a:pPr marL="609600" indent="-609600">
              <a:lnSpc>
                <a:spcPct val="80000"/>
              </a:lnSpc>
              <a:buFont typeface="Arial" charset="0"/>
              <a:buNone/>
            </a:pPr>
            <a:endParaRPr lang="en-US" dirty="0"/>
          </a:p>
          <a:p>
            <a:pPr marL="609600" indent="-609600">
              <a:lnSpc>
                <a:spcPct val="80000"/>
              </a:lnSpc>
              <a:buFont typeface="Arial" charset="0"/>
              <a:buNone/>
            </a:pPr>
            <a:r>
              <a:rPr lang="en-US" u="sng" dirty="0" smtClean="0"/>
              <a:t>Implementation</a:t>
            </a:r>
            <a:r>
              <a:rPr lang="en-US" dirty="0" smtClean="0"/>
              <a:t>:</a:t>
            </a:r>
          </a:p>
          <a:p>
            <a:pPr marL="609600" indent="-609600">
              <a:lnSpc>
                <a:spcPct val="80000"/>
              </a:lnSpc>
              <a:buFont typeface="Arial" charset="0"/>
              <a:buNone/>
            </a:pPr>
            <a:r>
              <a:rPr lang="en-US" dirty="0" smtClean="0"/>
              <a:t>ECU Family Medicine Practices</a:t>
            </a:r>
          </a:p>
          <a:p>
            <a:pPr marL="609600" indent="-609600">
              <a:lnSpc>
                <a:spcPct val="80000"/>
              </a:lnSpc>
              <a:buFont typeface="Arial" charset="0"/>
              <a:buNone/>
            </a:pPr>
            <a:endParaRPr lang="en-US" dirty="0"/>
          </a:p>
          <a:p>
            <a:pPr marL="609600" indent="-609600">
              <a:lnSpc>
                <a:spcPct val="80000"/>
              </a:lnSpc>
              <a:buFont typeface="Arial" charset="0"/>
              <a:buNone/>
            </a:pPr>
            <a:r>
              <a:rPr lang="en-US" dirty="0" smtClean="0"/>
              <a:t>24 </a:t>
            </a:r>
            <a:r>
              <a:rPr lang="en-US" dirty="0"/>
              <a:t>Months: 100 participant recruitment, patient stratification and flow to levels of care, care coordination, Community Health Worker led self management and support </a:t>
            </a:r>
            <a:r>
              <a:rPr lang="en-US" dirty="0" smtClean="0"/>
              <a:t>groups</a:t>
            </a:r>
          </a:p>
          <a:p>
            <a:pPr marL="0" indent="0">
              <a:lnSpc>
                <a:spcPct val="80000"/>
              </a:lnSpc>
              <a:buNone/>
            </a:pPr>
            <a:endParaRPr lang="en-US" dirty="0"/>
          </a:p>
          <a:p>
            <a:pPr marL="0" indent="0">
              <a:lnSpc>
                <a:spcPct val="80000"/>
              </a:lnSpc>
              <a:buNone/>
            </a:pPr>
            <a:r>
              <a:rPr lang="en-US" u="sng" dirty="0"/>
              <a:t>Evaluation &amp; Dissemination </a:t>
            </a:r>
            <a:r>
              <a:rPr lang="en-US" dirty="0" smtClean="0"/>
              <a:t> </a:t>
            </a:r>
            <a:r>
              <a:rPr lang="en-US" dirty="0"/>
              <a:t>6 Months: data synthesis and analysis; costing study; and web sharing and publication preparation</a:t>
            </a:r>
          </a:p>
          <a:p>
            <a:pPr marL="609600" indent="-609600">
              <a:lnSpc>
                <a:spcPct val="80000"/>
              </a:lnSpc>
            </a:pPr>
            <a:endParaRPr lang="en-US" dirty="0"/>
          </a:p>
          <a:p>
            <a:pPr marL="0" indent="0">
              <a:buNone/>
            </a:pP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
        <p:cNvGrpSpPr/>
        <p:nvPr/>
      </p:nvGrpSpPr>
      <p:grpSpPr>
        <a:xfrm>
          <a:off x="0" y="0"/>
          <a:ext cx="0" cy="0"/>
          <a:chOff x="0" y="0"/>
          <a:chExt cx="0" cy="0"/>
        </a:xfrm>
      </p:grpSpPr>
      <p:grpSp>
        <p:nvGrpSpPr>
          <p:cNvPr id="53" name="Group 52"/>
          <p:cNvGrpSpPr/>
          <p:nvPr/>
        </p:nvGrpSpPr>
        <p:grpSpPr>
          <a:xfrm>
            <a:off x="737235" y="984250"/>
            <a:ext cx="7669530" cy="4889500"/>
            <a:chOff x="685800" y="304800"/>
            <a:chExt cx="7669742" cy="4890103"/>
          </a:xfrm>
        </p:grpSpPr>
        <p:graphicFrame>
          <p:nvGraphicFramePr>
            <p:cNvPr id="54" name="Diagram 53"/>
            <p:cNvGraphicFramePr/>
            <p:nvPr/>
          </p:nvGraphicFramePr>
          <p:xfrm>
            <a:off x="685800" y="838200"/>
            <a:ext cx="2438400" cy="330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55" name="Group 54"/>
            <p:cNvGrpSpPr/>
            <p:nvPr/>
          </p:nvGrpSpPr>
          <p:grpSpPr>
            <a:xfrm>
              <a:off x="685800" y="3928587"/>
              <a:ext cx="877110" cy="1253013"/>
              <a:chOff x="685800" y="3928587"/>
              <a:chExt cx="877110" cy="1253013"/>
            </a:xfrm>
          </p:grpSpPr>
          <p:sp>
            <p:nvSpPr>
              <p:cNvPr id="101" name="Chevron 100"/>
              <p:cNvSpPr/>
              <p:nvPr/>
            </p:nvSpPr>
            <p:spPr>
              <a:xfrm rot="5400000">
                <a:off x="497848" y="4116539"/>
                <a:ext cx="1253013" cy="877109"/>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02" name="Chevron 4"/>
              <p:cNvSpPr/>
              <p:nvPr/>
            </p:nvSpPr>
            <p:spPr>
              <a:xfrm>
                <a:off x="685801" y="4367142"/>
                <a:ext cx="877109" cy="3759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 </a:t>
                </a:r>
              </a:p>
            </p:txBody>
          </p:sp>
        </p:grpSp>
        <p:grpSp>
          <p:nvGrpSpPr>
            <p:cNvPr id="56" name="Group 55"/>
            <p:cNvGrpSpPr/>
            <p:nvPr/>
          </p:nvGrpSpPr>
          <p:grpSpPr>
            <a:xfrm>
              <a:off x="1588548" y="3925302"/>
              <a:ext cx="1561290" cy="841114"/>
              <a:chOff x="1588548" y="3925302"/>
              <a:chExt cx="1561290" cy="841114"/>
            </a:xfrm>
          </p:grpSpPr>
          <p:sp>
            <p:nvSpPr>
              <p:cNvPr id="99" name="Round Same Side Corner Rectangle 98"/>
              <p:cNvSpPr/>
              <p:nvPr/>
            </p:nvSpPr>
            <p:spPr>
              <a:xfrm rot="5400000">
                <a:off x="1961964" y="3551886"/>
                <a:ext cx="814458" cy="1561290"/>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0" name="Round Same Side Corner Rectangle 4"/>
              <p:cNvSpPr/>
              <p:nvPr/>
            </p:nvSpPr>
            <p:spPr>
              <a:xfrm>
                <a:off x="1588549" y="4031476"/>
                <a:ext cx="1521531" cy="73494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63576" tIns="14605" rIns="14605" bIns="14605" numCol="1" spcCol="1270" anchor="ctr" anchorCtr="0">
                <a:noAutofit/>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 </a:t>
                </a:r>
              </a:p>
            </p:txBody>
          </p:sp>
        </p:grpSp>
        <p:sp>
          <p:nvSpPr>
            <p:cNvPr id="57" name="TextBox 17"/>
            <p:cNvSpPr txBox="1"/>
            <p:nvPr/>
          </p:nvSpPr>
          <p:spPr>
            <a:xfrm>
              <a:off x="1600200" y="4054974"/>
              <a:ext cx="1433680" cy="461665"/>
            </a:xfrm>
            <a:prstGeom prst="rect">
              <a:avLst/>
            </a:prstGeom>
            <a:noFill/>
          </p:spPr>
          <p:txBody>
            <a:bodyPr wrap="square" rtlCol="0">
              <a:spAutoFit/>
            </a:bodyPr>
            <a:lstStyle/>
            <a:p>
              <a:pPr marL="0" marR="0">
                <a:spcBef>
                  <a:spcPts val="0"/>
                </a:spcBef>
                <a:spcAft>
                  <a:spcPts val="0"/>
                </a:spcAft>
              </a:pPr>
              <a:r>
                <a:rPr lang="en-US" sz="1200" kern="12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 Refer to Psychiatry</a:t>
              </a:r>
              <a:endParaRPr lang="en-US" sz="1200">
                <a:effectLst/>
                <a:latin typeface="Times New Roman" panose="02020603050405020304" pitchFamily="18" charset="0"/>
                <a:ea typeface="MS Mincho" panose="02020609040205080304" pitchFamily="49" charset="-128"/>
              </a:endParaRPr>
            </a:p>
          </p:txBody>
        </p:sp>
        <p:sp>
          <p:nvSpPr>
            <p:cNvPr id="58" name="TextBox 18"/>
            <p:cNvSpPr txBox="1"/>
            <p:nvPr/>
          </p:nvSpPr>
          <p:spPr>
            <a:xfrm>
              <a:off x="957130" y="4284292"/>
              <a:ext cx="152400" cy="461665"/>
            </a:xfrm>
            <a:prstGeom prst="rect">
              <a:avLst/>
            </a:prstGeom>
            <a:noFill/>
          </p:spPr>
          <p:txBody>
            <a:bodyPr wrap="square" rtlCol="0">
              <a:spAutoFit/>
            </a:bodyPr>
            <a:lstStyle/>
            <a:p>
              <a:pPr marL="0" marR="0">
                <a:spcBef>
                  <a:spcPts val="0"/>
                </a:spcBef>
                <a:spcAft>
                  <a:spcPts val="0"/>
                </a:spcAft>
              </a:pPr>
              <a:r>
                <a:rPr lang="en-US" sz="2400" kern="1200">
                  <a:solidFill>
                    <a:srgbClr val="FFFFFF"/>
                  </a:solidFill>
                  <a:effectLst/>
                  <a:latin typeface="Calibri" panose="020F0502020204030204" pitchFamily="34" charset="0"/>
                  <a:ea typeface="MS Mincho" panose="02020609040205080304" pitchFamily="49" charset="-128"/>
                  <a:cs typeface="Times New Roman" panose="02020603050405020304" pitchFamily="18" charset="0"/>
                </a:rPr>
                <a:t>4</a:t>
              </a:r>
              <a:endParaRPr lang="en-US" sz="1200">
                <a:effectLst/>
                <a:latin typeface="Times New Roman" panose="02020603050405020304" pitchFamily="18" charset="0"/>
                <a:ea typeface="MS Mincho" panose="02020609040205080304" pitchFamily="49" charset="-128"/>
              </a:endParaRPr>
            </a:p>
          </p:txBody>
        </p:sp>
        <p:graphicFrame>
          <p:nvGraphicFramePr>
            <p:cNvPr id="59" name="Diagram 58"/>
            <p:cNvGraphicFramePr/>
            <p:nvPr/>
          </p:nvGraphicFramePr>
          <p:xfrm>
            <a:off x="5861538" y="861960"/>
            <a:ext cx="2438400" cy="3302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60" name="Group 59"/>
            <p:cNvGrpSpPr/>
            <p:nvPr/>
          </p:nvGrpSpPr>
          <p:grpSpPr>
            <a:xfrm>
              <a:off x="5859263" y="3941890"/>
              <a:ext cx="877110" cy="1253013"/>
              <a:chOff x="5859263" y="3941890"/>
              <a:chExt cx="877110" cy="1253013"/>
            </a:xfrm>
          </p:grpSpPr>
          <p:sp>
            <p:nvSpPr>
              <p:cNvPr id="97" name="Chevron 96"/>
              <p:cNvSpPr/>
              <p:nvPr/>
            </p:nvSpPr>
            <p:spPr>
              <a:xfrm rot="5400000">
                <a:off x="5671311" y="4129842"/>
                <a:ext cx="1253013" cy="877109"/>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98" name="Chevron 4"/>
              <p:cNvSpPr/>
              <p:nvPr/>
            </p:nvSpPr>
            <p:spPr>
              <a:xfrm>
                <a:off x="5859264" y="4380445"/>
                <a:ext cx="877109" cy="3759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 </a:t>
                </a:r>
              </a:p>
            </p:txBody>
          </p:sp>
        </p:grpSp>
        <p:grpSp>
          <p:nvGrpSpPr>
            <p:cNvPr id="61" name="Group 60"/>
            <p:cNvGrpSpPr/>
            <p:nvPr/>
          </p:nvGrpSpPr>
          <p:grpSpPr>
            <a:xfrm>
              <a:off x="6736373" y="3940926"/>
              <a:ext cx="1561290" cy="841114"/>
              <a:chOff x="6736373" y="3940926"/>
              <a:chExt cx="1561290" cy="841114"/>
            </a:xfrm>
          </p:grpSpPr>
          <p:sp>
            <p:nvSpPr>
              <p:cNvPr id="95" name="Round Same Side Corner Rectangle 94"/>
              <p:cNvSpPr/>
              <p:nvPr/>
            </p:nvSpPr>
            <p:spPr>
              <a:xfrm rot="5400000">
                <a:off x="7109789" y="3567510"/>
                <a:ext cx="814458" cy="1561290"/>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 </a:t>
                </a:r>
              </a:p>
            </p:txBody>
          </p:sp>
          <p:sp>
            <p:nvSpPr>
              <p:cNvPr id="96" name="Round Same Side Corner Rectangle 4"/>
              <p:cNvSpPr/>
              <p:nvPr/>
            </p:nvSpPr>
            <p:spPr>
              <a:xfrm>
                <a:off x="6736374" y="4047100"/>
                <a:ext cx="1521531" cy="73494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63576" tIns="14605" rIns="14605" bIns="14605" numCol="1" spcCol="1270" anchor="ctr" anchorCtr="0">
                <a:noAutofit/>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 </a:t>
                </a:r>
              </a:p>
            </p:txBody>
          </p:sp>
        </p:grpSp>
        <p:sp>
          <p:nvSpPr>
            <p:cNvPr id="62" name="TextBox 36"/>
            <p:cNvSpPr txBox="1"/>
            <p:nvPr/>
          </p:nvSpPr>
          <p:spPr>
            <a:xfrm>
              <a:off x="6177657" y="4419187"/>
              <a:ext cx="152400" cy="461665"/>
            </a:xfrm>
            <a:prstGeom prst="rect">
              <a:avLst/>
            </a:prstGeom>
            <a:noFill/>
          </p:spPr>
          <p:txBody>
            <a:bodyPr wrap="square" rtlCol="0">
              <a:spAutoFit/>
            </a:bodyPr>
            <a:lstStyle/>
            <a:p>
              <a:pPr marL="0" marR="0">
                <a:spcBef>
                  <a:spcPts val="0"/>
                </a:spcBef>
                <a:spcAft>
                  <a:spcPts val="0"/>
                </a:spcAft>
              </a:pPr>
              <a:r>
                <a:rPr lang="en-US" sz="2400" kern="1200">
                  <a:solidFill>
                    <a:srgbClr val="FFFFFF"/>
                  </a:solidFill>
                  <a:effectLst/>
                  <a:latin typeface="Calibri" panose="020F0502020204030204" pitchFamily="34" charset="0"/>
                  <a:ea typeface="MS Mincho" panose="02020609040205080304" pitchFamily="49" charset="-128"/>
                  <a:cs typeface="Times New Roman" panose="02020603050405020304" pitchFamily="18" charset="0"/>
                </a:rPr>
                <a:t>4</a:t>
              </a:r>
              <a:endParaRPr lang="en-US" sz="1200">
                <a:effectLst/>
                <a:latin typeface="Times New Roman" panose="02020603050405020304" pitchFamily="18" charset="0"/>
                <a:ea typeface="MS Mincho" panose="02020609040205080304" pitchFamily="49" charset="-128"/>
              </a:endParaRPr>
            </a:p>
          </p:txBody>
        </p:sp>
        <p:sp>
          <p:nvSpPr>
            <p:cNvPr id="63" name="TextBox 38"/>
            <p:cNvSpPr txBox="1"/>
            <p:nvPr/>
          </p:nvSpPr>
          <p:spPr>
            <a:xfrm>
              <a:off x="6768613" y="4043951"/>
              <a:ext cx="1586929" cy="646331"/>
            </a:xfrm>
            <a:prstGeom prst="rect">
              <a:avLst/>
            </a:prstGeom>
            <a:noFill/>
          </p:spPr>
          <p:txBody>
            <a:bodyPr wrap="square" rtlCol="0">
              <a:spAutoFit/>
            </a:bodyPr>
            <a:lstStyle/>
            <a:p>
              <a:pPr marL="0" marR="0">
                <a:spcBef>
                  <a:spcPts val="0"/>
                </a:spcBef>
                <a:spcAft>
                  <a:spcPts val="0"/>
                </a:spcAft>
              </a:pPr>
              <a:r>
                <a:rPr lang="en-US" sz="1200" kern="12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 Pursue consultation with Psychiatry or Endocrinology</a:t>
              </a:r>
              <a:endParaRPr lang="en-US" sz="1200">
                <a:effectLst/>
                <a:latin typeface="Times New Roman" panose="02020603050405020304" pitchFamily="18" charset="0"/>
                <a:ea typeface="MS Mincho" panose="02020609040205080304" pitchFamily="49" charset="-128"/>
              </a:endParaRPr>
            </a:p>
          </p:txBody>
        </p:sp>
        <p:sp>
          <p:nvSpPr>
            <p:cNvPr id="64" name="Up-Down Arrow 63"/>
            <p:cNvSpPr/>
            <p:nvPr/>
          </p:nvSpPr>
          <p:spPr>
            <a:xfrm>
              <a:off x="4096763" y="411692"/>
              <a:ext cx="685800" cy="44958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 </a:t>
              </a:r>
            </a:p>
          </p:txBody>
        </p:sp>
        <p:sp>
          <p:nvSpPr>
            <p:cNvPr id="65" name="TextBox 44"/>
            <p:cNvSpPr txBox="1"/>
            <p:nvPr/>
          </p:nvSpPr>
          <p:spPr>
            <a:xfrm>
              <a:off x="3331028" y="990600"/>
              <a:ext cx="990600" cy="338554"/>
            </a:xfrm>
            <a:prstGeom prst="rect">
              <a:avLst/>
            </a:prstGeom>
            <a:noFill/>
          </p:spPr>
          <p:txBody>
            <a:bodyPr wrap="square" rtlCol="0">
              <a:spAutoFit/>
            </a:bodyPr>
            <a:lstStyle/>
            <a:p>
              <a:pPr marL="0" marR="0">
                <a:spcBef>
                  <a:spcPts val="0"/>
                </a:spcBef>
                <a:spcAft>
                  <a:spcPts val="0"/>
                </a:spcAft>
              </a:pPr>
              <a:r>
                <a:rPr lang="en-US" sz="1600" kern="12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RN-CM</a:t>
              </a:r>
              <a:endParaRPr lang="en-US" sz="1200">
                <a:effectLst/>
                <a:latin typeface="Times New Roman" panose="02020603050405020304" pitchFamily="18" charset="0"/>
                <a:ea typeface="MS Mincho" panose="02020609040205080304" pitchFamily="49" charset="-128"/>
              </a:endParaRPr>
            </a:p>
          </p:txBody>
        </p:sp>
        <p:sp>
          <p:nvSpPr>
            <p:cNvPr id="66" name="TextBox 45"/>
            <p:cNvSpPr txBox="1"/>
            <p:nvPr/>
          </p:nvSpPr>
          <p:spPr>
            <a:xfrm>
              <a:off x="3374570" y="2057400"/>
              <a:ext cx="838639" cy="338554"/>
            </a:xfrm>
            <a:prstGeom prst="rect">
              <a:avLst/>
            </a:prstGeom>
            <a:noFill/>
          </p:spPr>
          <p:txBody>
            <a:bodyPr wrap="square" rtlCol="0">
              <a:spAutoFit/>
            </a:bodyPr>
            <a:lstStyle/>
            <a:p>
              <a:pPr marL="0" marR="0">
                <a:spcBef>
                  <a:spcPts val="0"/>
                </a:spcBef>
                <a:spcAft>
                  <a:spcPts val="0"/>
                </a:spcAft>
              </a:pPr>
              <a:r>
                <a:rPr lang="en-US" sz="1600" kern="12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RN-CM</a:t>
              </a:r>
              <a:endParaRPr lang="en-US" sz="1200">
                <a:effectLst/>
                <a:latin typeface="Times New Roman" panose="02020603050405020304" pitchFamily="18" charset="0"/>
                <a:ea typeface="MS Mincho" panose="02020609040205080304" pitchFamily="49" charset="-128"/>
              </a:endParaRPr>
            </a:p>
          </p:txBody>
        </p:sp>
        <p:sp>
          <p:nvSpPr>
            <p:cNvPr id="67" name="TextBox 53"/>
            <p:cNvSpPr txBox="1"/>
            <p:nvPr/>
          </p:nvSpPr>
          <p:spPr>
            <a:xfrm>
              <a:off x="3048000" y="2971800"/>
              <a:ext cx="1327215" cy="338554"/>
            </a:xfrm>
            <a:prstGeom prst="rect">
              <a:avLst/>
            </a:prstGeom>
            <a:noFill/>
          </p:spPr>
          <p:txBody>
            <a:bodyPr wrap="square" rtlCol="0">
              <a:spAutoFit/>
            </a:bodyPr>
            <a:lstStyle/>
            <a:p>
              <a:pPr marL="0" marR="0">
                <a:spcBef>
                  <a:spcPts val="0"/>
                </a:spcBef>
                <a:spcAft>
                  <a:spcPts val="0"/>
                </a:spcAft>
              </a:pPr>
              <a:r>
                <a:rPr lang="en-US" sz="1600" kern="12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RN-CM, Psych</a:t>
              </a:r>
              <a:endParaRPr lang="en-US" sz="1200">
                <a:effectLst/>
                <a:latin typeface="Times New Roman" panose="02020603050405020304" pitchFamily="18" charset="0"/>
                <a:ea typeface="MS Mincho" panose="02020609040205080304" pitchFamily="49" charset="-128"/>
              </a:endParaRPr>
            </a:p>
          </p:txBody>
        </p:sp>
        <p:sp>
          <p:nvSpPr>
            <p:cNvPr id="68" name="TextBox 56"/>
            <p:cNvSpPr txBox="1"/>
            <p:nvPr/>
          </p:nvSpPr>
          <p:spPr>
            <a:xfrm>
              <a:off x="4854588" y="990600"/>
              <a:ext cx="838638" cy="338554"/>
            </a:xfrm>
            <a:prstGeom prst="rect">
              <a:avLst/>
            </a:prstGeom>
            <a:noFill/>
          </p:spPr>
          <p:txBody>
            <a:bodyPr wrap="square" rtlCol="0">
              <a:spAutoFit/>
            </a:bodyPr>
            <a:lstStyle/>
            <a:p>
              <a:pPr marL="0" marR="0">
                <a:spcBef>
                  <a:spcPts val="0"/>
                </a:spcBef>
                <a:spcAft>
                  <a:spcPts val="0"/>
                </a:spcAft>
              </a:pPr>
              <a:r>
                <a:rPr lang="en-US" sz="1600" kern="12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RN-CM</a:t>
              </a:r>
              <a:endParaRPr lang="en-US" sz="1200">
                <a:effectLst/>
                <a:latin typeface="Times New Roman" panose="02020603050405020304" pitchFamily="18" charset="0"/>
                <a:ea typeface="MS Mincho" panose="02020609040205080304" pitchFamily="49" charset="-128"/>
              </a:endParaRPr>
            </a:p>
          </p:txBody>
        </p:sp>
        <p:sp>
          <p:nvSpPr>
            <p:cNvPr id="69" name="TextBox 54"/>
            <p:cNvSpPr txBox="1"/>
            <p:nvPr/>
          </p:nvSpPr>
          <p:spPr>
            <a:xfrm>
              <a:off x="4630854" y="2959991"/>
              <a:ext cx="1620071" cy="338554"/>
            </a:xfrm>
            <a:prstGeom prst="rect">
              <a:avLst/>
            </a:prstGeom>
            <a:noFill/>
          </p:spPr>
          <p:txBody>
            <a:bodyPr wrap="square" rtlCol="0">
              <a:spAutoFit/>
            </a:bodyPr>
            <a:lstStyle/>
            <a:p>
              <a:pPr marL="0" marR="0">
                <a:spcBef>
                  <a:spcPts val="0"/>
                </a:spcBef>
                <a:spcAft>
                  <a:spcPts val="0"/>
                </a:spcAft>
              </a:pPr>
              <a:r>
                <a:rPr lang="en-US" sz="1600" kern="12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PCP, PharmD</a:t>
              </a:r>
              <a:endParaRPr lang="en-US" sz="1200">
                <a:effectLst/>
                <a:latin typeface="Times New Roman" panose="02020603050405020304" pitchFamily="18" charset="0"/>
                <a:ea typeface="MS Mincho" panose="02020609040205080304" pitchFamily="49" charset="-128"/>
              </a:endParaRPr>
            </a:p>
          </p:txBody>
        </p:sp>
        <p:sp>
          <p:nvSpPr>
            <p:cNvPr id="70" name="TextBox 55"/>
            <p:cNvSpPr txBox="1"/>
            <p:nvPr/>
          </p:nvSpPr>
          <p:spPr>
            <a:xfrm>
              <a:off x="4630854" y="3784247"/>
              <a:ext cx="2628900" cy="584775"/>
            </a:xfrm>
            <a:prstGeom prst="rect">
              <a:avLst/>
            </a:prstGeom>
            <a:noFill/>
          </p:spPr>
          <p:txBody>
            <a:bodyPr wrap="square" rtlCol="0">
              <a:spAutoFit/>
            </a:bodyPr>
            <a:lstStyle/>
            <a:p>
              <a:pPr marL="0" marR="0">
                <a:spcBef>
                  <a:spcPts val="0"/>
                </a:spcBef>
                <a:spcAft>
                  <a:spcPts val="0"/>
                </a:spcAft>
              </a:pPr>
              <a:r>
                <a:rPr lang="en-US" sz="1600" kern="12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PCP, Pharm D,</a:t>
              </a:r>
              <a:endParaRPr lang="en-US" sz="1200">
                <a:effectLst/>
                <a:latin typeface="Times New Roman" panose="02020603050405020304" pitchFamily="18" charset="0"/>
                <a:ea typeface="MS Mincho" panose="02020609040205080304" pitchFamily="49" charset="-128"/>
              </a:endParaRPr>
            </a:p>
            <a:p>
              <a:pPr marL="0" marR="0">
                <a:spcBef>
                  <a:spcPts val="0"/>
                </a:spcBef>
                <a:spcAft>
                  <a:spcPts val="0"/>
                </a:spcAft>
              </a:pPr>
              <a:r>
                <a:rPr lang="en-US" sz="1600" kern="12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specialist</a:t>
              </a:r>
              <a:endParaRPr lang="en-US" sz="1200">
                <a:effectLst/>
                <a:latin typeface="Times New Roman" panose="02020603050405020304" pitchFamily="18" charset="0"/>
                <a:ea typeface="MS Mincho" panose="02020609040205080304" pitchFamily="49" charset="-128"/>
              </a:endParaRPr>
            </a:p>
          </p:txBody>
        </p:sp>
        <p:sp>
          <p:nvSpPr>
            <p:cNvPr id="71" name="TextBox 57"/>
            <p:cNvSpPr txBox="1"/>
            <p:nvPr/>
          </p:nvSpPr>
          <p:spPr>
            <a:xfrm>
              <a:off x="3048000" y="3733800"/>
              <a:ext cx="1600200" cy="553998"/>
            </a:xfrm>
            <a:prstGeom prst="rect">
              <a:avLst/>
            </a:prstGeom>
            <a:noFill/>
          </p:spPr>
          <p:txBody>
            <a:bodyPr wrap="square" rtlCol="0">
              <a:spAutoFit/>
            </a:bodyPr>
            <a:lstStyle/>
            <a:p>
              <a:pPr marL="0" marR="0">
                <a:spcBef>
                  <a:spcPts val="0"/>
                </a:spcBef>
                <a:spcAft>
                  <a:spcPts val="0"/>
                </a:spcAft>
              </a:pPr>
              <a:r>
                <a:rPr lang="en-US" sz="1500" kern="12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RN-CM, Psych, Psychiatry</a:t>
              </a:r>
              <a:endParaRPr lang="en-US" sz="1200">
                <a:effectLst/>
                <a:latin typeface="Times New Roman" panose="02020603050405020304" pitchFamily="18" charset="0"/>
                <a:ea typeface="MS Mincho" panose="02020609040205080304" pitchFamily="49" charset="-128"/>
              </a:endParaRPr>
            </a:p>
          </p:txBody>
        </p:sp>
        <p:sp>
          <p:nvSpPr>
            <p:cNvPr id="72" name="TextBox 58"/>
            <p:cNvSpPr txBox="1"/>
            <p:nvPr/>
          </p:nvSpPr>
          <p:spPr>
            <a:xfrm>
              <a:off x="4987270" y="2057400"/>
              <a:ext cx="542672" cy="338554"/>
            </a:xfrm>
            <a:prstGeom prst="rect">
              <a:avLst/>
            </a:prstGeom>
            <a:noFill/>
          </p:spPr>
          <p:txBody>
            <a:bodyPr wrap="square" rtlCol="0">
              <a:spAutoFit/>
            </a:bodyPr>
            <a:lstStyle/>
            <a:p>
              <a:pPr marL="0" marR="0">
                <a:spcBef>
                  <a:spcPts val="0"/>
                </a:spcBef>
                <a:spcAft>
                  <a:spcPts val="0"/>
                </a:spcAft>
              </a:pPr>
              <a:r>
                <a:rPr lang="en-US" sz="1600" kern="12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PCP</a:t>
              </a:r>
              <a:endParaRPr lang="en-US" sz="1200">
                <a:effectLst/>
                <a:latin typeface="Times New Roman" panose="02020603050405020304" pitchFamily="18" charset="0"/>
                <a:ea typeface="MS Mincho" panose="02020609040205080304" pitchFamily="49" charset="-128"/>
              </a:endParaRPr>
            </a:p>
          </p:txBody>
        </p:sp>
        <p:cxnSp>
          <p:nvCxnSpPr>
            <p:cNvPr id="73" name="Straight Connector 72"/>
            <p:cNvCxnSpPr/>
            <p:nvPr/>
          </p:nvCxnSpPr>
          <p:spPr>
            <a:xfrm>
              <a:off x="3110080" y="1283732"/>
              <a:ext cx="2749184"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3149838" y="4348155"/>
              <a:ext cx="2709425"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3149838" y="3350650"/>
              <a:ext cx="2709426"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3110080" y="2335878"/>
              <a:ext cx="2749183"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pic>
          <p:nvPicPr>
            <p:cNvPr id="77" name="Picture 76"/>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534067" y="751375"/>
              <a:ext cx="308187" cy="309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8" name="Picture 77"/>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052393" y="751375"/>
              <a:ext cx="311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 name="Picture 78"/>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070242" y="1830447"/>
              <a:ext cx="308187" cy="309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0" name="Picture 79"/>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572451" y="1821655"/>
              <a:ext cx="308187" cy="309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 name="Picture 80"/>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361128" y="2686667"/>
              <a:ext cx="311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 name="Picture 81"/>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474463" y="3514238"/>
              <a:ext cx="311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 name="Picture 8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149838" y="3505200"/>
              <a:ext cx="311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 name="Picture 8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40097" y="2692638"/>
              <a:ext cx="311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5" name="Picture 8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782563" y="2686667"/>
              <a:ext cx="311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 name="Picture 85"/>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856260" y="2686667"/>
              <a:ext cx="311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 name="Picture 86"/>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86760" y="3505200"/>
              <a:ext cx="308187" cy="309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8" name="Picture 8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025813" y="3505200"/>
              <a:ext cx="308187" cy="309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9" name="Picture 88"/>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659897" y="3505200"/>
              <a:ext cx="308187" cy="309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0" name="Picture 89"/>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776368" y="3515712"/>
              <a:ext cx="308187" cy="309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1" name="Rectangle 90"/>
            <p:cNvSpPr/>
            <p:nvPr/>
          </p:nvSpPr>
          <p:spPr>
            <a:xfrm>
              <a:off x="4257836" y="752771"/>
              <a:ext cx="363654" cy="38023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 </a:t>
              </a:r>
            </a:p>
          </p:txBody>
        </p:sp>
        <p:sp>
          <p:nvSpPr>
            <p:cNvPr id="92" name="TextBox 66"/>
            <p:cNvSpPr txBox="1"/>
            <p:nvPr/>
          </p:nvSpPr>
          <p:spPr>
            <a:xfrm rot="16200000">
              <a:off x="2584864" y="2367524"/>
              <a:ext cx="3733165" cy="399415"/>
            </a:xfrm>
            <a:prstGeom prst="rect">
              <a:avLst/>
            </a:prstGeom>
            <a:noFill/>
          </p:spPr>
          <p:txBody>
            <a:bodyPr wrap="square" rtlCol="0">
              <a:spAutoFit/>
            </a:bodyPr>
            <a:lstStyle/>
            <a:p>
              <a:pPr marL="0" marR="0">
                <a:spcBef>
                  <a:spcPts val="0"/>
                </a:spcBef>
                <a:spcAft>
                  <a:spcPts val="0"/>
                </a:spcAft>
              </a:pPr>
              <a:r>
                <a:rPr lang="en-US" sz="1800" b="1" kern="1200">
                  <a:solidFill>
                    <a:srgbClr val="FFFFFF"/>
                  </a:solidFill>
                  <a:effectLst>
                    <a:outerShdw blurRad="38100" dist="38100" dir="2700000" algn="tl">
                      <a:srgbClr val="000000">
                        <a:alpha val="43000"/>
                      </a:srgbClr>
                    </a:outerShdw>
                  </a:effectLst>
                  <a:latin typeface="Calibri" panose="020F0502020204030204" pitchFamily="34" charset="0"/>
                  <a:ea typeface="MS Mincho" panose="02020609040205080304" pitchFamily="49" charset="-128"/>
                  <a:cs typeface="Times New Roman" panose="02020603050405020304" pitchFamily="18" charset="0"/>
                </a:rPr>
                <a:t>Nurse Care Manager (RN-CM) + CHW</a:t>
              </a:r>
              <a:endParaRPr lang="en-US" sz="1200">
                <a:effectLst/>
                <a:latin typeface="Times New Roman" panose="02020603050405020304" pitchFamily="18" charset="0"/>
                <a:ea typeface="MS Mincho" panose="02020609040205080304" pitchFamily="49" charset="-128"/>
              </a:endParaRPr>
            </a:p>
          </p:txBody>
        </p:sp>
        <p:sp>
          <p:nvSpPr>
            <p:cNvPr id="93" name="TextBox 48"/>
            <p:cNvSpPr txBox="1"/>
            <p:nvPr/>
          </p:nvSpPr>
          <p:spPr>
            <a:xfrm>
              <a:off x="1295383" y="304800"/>
              <a:ext cx="1160145" cy="370205"/>
            </a:xfrm>
            <a:prstGeom prst="rect">
              <a:avLst/>
            </a:prstGeom>
            <a:noFill/>
          </p:spPr>
          <p:txBody>
            <a:bodyPr wrap="none" rtlCol="0">
              <a:spAutoFit/>
            </a:bodyPr>
            <a:lstStyle/>
            <a:p>
              <a:pPr marL="0" marR="0">
                <a:spcBef>
                  <a:spcPts val="0"/>
                </a:spcBef>
                <a:spcAft>
                  <a:spcPts val="0"/>
                </a:spcAft>
              </a:pPr>
              <a:r>
                <a:rPr lang="en-US" sz="1800" u="sng" kern="12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Behavioral</a:t>
              </a:r>
              <a:endParaRPr lang="en-US" sz="1200">
                <a:effectLst/>
                <a:latin typeface="Times New Roman" panose="02020603050405020304" pitchFamily="18" charset="0"/>
                <a:ea typeface="MS Mincho" panose="02020609040205080304" pitchFamily="49" charset="-128"/>
              </a:endParaRPr>
            </a:p>
          </p:txBody>
        </p:sp>
        <p:sp>
          <p:nvSpPr>
            <p:cNvPr id="94" name="TextBox 49"/>
            <p:cNvSpPr txBox="1"/>
            <p:nvPr/>
          </p:nvSpPr>
          <p:spPr>
            <a:xfrm>
              <a:off x="5714166" y="304800"/>
              <a:ext cx="2467809" cy="370205"/>
            </a:xfrm>
            <a:prstGeom prst="rect">
              <a:avLst/>
            </a:prstGeom>
            <a:noFill/>
          </p:spPr>
          <p:txBody>
            <a:bodyPr wrap="square" rtlCol="0">
              <a:spAutoFit/>
            </a:bodyPr>
            <a:lstStyle/>
            <a:p>
              <a:pPr marL="0" marR="0">
                <a:spcBef>
                  <a:spcPts val="0"/>
                </a:spcBef>
                <a:spcAft>
                  <a:spcPts val="0"/>
                </a:spcAft>
              </a:pPr>
              <a:r>
                <a:rPr lang="en-US" sz="1800" u="sng" kern="12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Medical/Pharmacologic</a:t>
              </a:r>
              <a:endParaRPr lang="en-US" sz="1200">
                <a:effectLst/>
                <a:latin typeface="Times New Roman" panose="02020603050405020304" pitchFamily="18" charset="0"/>
                <a:ea typeface="MS Mincho" panose="02020609040205080304" pitchFamily="49" charset="-128"/>
              </a:endParaRPr>
            </a:p>
          </p:txBody>
        </p:sp>
      </p:grpSp>
      <p:sp>
        <p:nvSpPr>
          <p:cNvPr id="103" name="Title 102"/>
          <p:cNvSpPr>
            <a:spLocks noGrp="1"/>
          </p:cNvSpPr>
          <p:nvPr>
            <p:ph type="title"/>
          </p:nvPr>
        </p:nvSpPr>
        <p:spPr/>
        <p:txBody>
          <a:bodyPr>
            <a:normAutofit fontScale="90000"/>
          </a:bodyPr>
          <a:lstStyle/>
          <a:p>
            <a:r>
              <a:rPr lang="en-US" dirty="0" smtClean="0"/>
              <a:t>ECU “</a:t>
            </a:r>
            <a:r>
              <a:rPr lang="en-US" dirty="0" smtClean="0"/>
              <a:t>Treat to Care” Model</a:t>
            </a:r>
            <a:r>
              <a:rPr lang="en-US" dirty="0" smtClean="0"/>
              <a:t/>
            </a:r>
            <a:br>
              <a:rPr lang="en-US" dirty="0" smtClean="0"/>
            </a:br>
            <a:endParaRPr lang="en-US" dirty="0"/>
          </a:p>
        </p:txBody>
      </p:sp>
      <p:sp>
        <p:nvSpPr>
          <p:cNvPr id="104" name="Content Placeholder 103"/>
          <p:cNvSpPr>
            <a:spLocks noGrp="1"/>
          </p:cNvSpPr>
          <p:nvPr>
            <p:ph idx="1"/>
          </p:nvPr>
        </p:nvSpPr>
        <p:spPr>
          <a:xfrm>
            <a:off x="498764" y="1766742"/>
            <a:ext cx="8229600" cy="4525963"/>
          </a:xfrm>
        </p:spPr>
        <p:txBody>
          <a:bodyPr/>
          <a:lstStyle/>
          <a:p>
            <a:endParaRPr lang="en-US" dirty="0"/>
          </a:p>
        </p:txBody>
      </p:sp>
    </p:spTree>
    <p:extLst>
      <p:ext uri="{BB962C8B-B14F-4D97-AF65-F5344CB8AC3E}">
        <p14:creationId xmlns:p14="http://schemas.microsoft.com/office/powerpoint/2010/main" val="2200562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2">
                    <a:lumMod val="40000"/>
                    <a:lumOff val="60000"/>
                  </a:schemeClr>
                </a:solidFill>
                <a:cs typeface="Arial" pitchFamily="34" charset="0"/>
              </a:rPr>
              <a:t>Bristol-Myers Squibb Foundation</a:t>
            </a:r>
            <a:br>
              <a:rPr lang="en-US" dirty="0" smtClean="0">
                <a:solidFill>
                  <a:schemeClr val="bg2">
                    <a:lumMod val="40000"/>
                    <a:lumOff val="60000"/>
                  </a:schemeClr>
                </a:solidFill>
                <a:cs typeface="Arial" pitchFamily="34" charset="0"/>
              </a:rPr>
            </a:br>
            <a:r>
              <a:rPr lang="en-US" dirty="0" smtClean="0">
                <a:solidFill>
                  <a:schemeClr val="bg2">
                    <a:lumMod val="40000"/>
                    <a:lumOff val="60000"/>
                  </a:schemeClr>
                </a:solidFill>
                <a:cs typeface="Arial" pitchFamily="34" charset="0"/>
              </a:rPr>
              <a:t>Mission</a:t>
            </a:r>
            <a:endParaRPr lang="en-US" dirty="0">
              <a:solidFill>
                <a:schemeClr val="bg2">
                  <a:lumMod val="40000"/>
                  <a:lumOff val="60000"/>
                </a:schemeClr>
              </a:solidFill>
            </a:endParaRPr>
          </a:p>
        </p:txBody>
      </p:sp>
      <p:sp>
        <p:nvSpPr>
          <p:cNvPr id="3" name="Content Placeholder 2"/>
          <p:cNvSpPr>
            <a:spLocks noGrp="1"/>
          </p:cNvSpPr>
          <p:nvPr>
            <p:ph idx="1"/>
          </p:nvPr>
        </p:nvSpPr>
        <p:spPr>
          <a:xfrm>
            <a:off x="457200" y="1447800"/>
            <a:ext cx="8229600" cy="4953000"/>
          </a:xfrm>
        </p:spPr>
        <p:txBody>
          <a:bodyPr>
            <a:normAutofit/>
          </a:bodyPr>
          <a:lstStyle/>
          <a:p>
            <a:pPr marL="457200" lvl="1" indent="-228600">
              <a:spcBef>
                <a:spcPct val="50000"/>
              </a:spcBef>
              <a:spcAft>
                <a:spcPct val="25000"/>
              </a:spcAft>
              <a:buClr>
                <a:srgbClr val="FF9371"/>
              </a:buClr>
              <a:buNone/>
            </a:pPr>
            <a:endParaRPr lang="en-US" sz="2200" b="1" u="sng" dirty="0" smtClean="0">
              <a:solidFill>
                <a:srgbClr val="0000FF"/>
              </a:solidFill>
              <a:cs typeface="Arial" pitchFamily="34" charset="0"/>
            </a:endParaRPr>
          </a:p>
          <a:p>
            <a:pPr marL="457200" lvl="1" indent="-228600">
              <a:spcBef>
                <a:spcPct val="50000"/>
              </a:spcBef>
              <a:spcAft>
                <a:spcPct val="25000"/>
              </a:spcAft>
              <a:buClr>
                <a:srgbClr val="FF9371"/>
              </a:buClr>
              <a:buNone/>
            </a:pPr>
            <a:r>
              <a:rPr lang="en-US" sz="3200" dirty="0" smtClean="0">
                <a:cs typeface="Arial" pitchFamily="34" charset="0"/>
              </a:rPr>
              <a:t>   Promote health equity and improve health outcomes of populations disproportionately affected by serious diseases and conditions</a:t>
            </a:r>
          </a:p>
          <a:p>
            <a:pPr>
              <a:buNone/>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19201"/>
            <a:ext cx="7772400" cy="2381250"/>
          </a:xfrm>
        </p:spPr>
        <p:txBody>
          <a:bodyPr>
            <a:normAutofit/>
          </a:bodyPr>
          <a:lstStyle/>
          <a:p>
            <a:r>
              <a:rPr lang="en-US" dirty="0" smtClean="0"/>
              <a:t>Reflection Questions:</a:t>
            </a:r>
            <a:endParaRPr lang="en-US" dirty="0"/>
          </a:p>
        </p:txBody>
      </p:sp>
      <p:sp>
        <p:nvSpPr>
          <p:cNvPr id="3" name="Subtitle 2"/>
          <p:cNvSpPr>
            <a:spLocks noGrp="1"/>
          </p:cNvSpPr>
          <p:nvPr>
            <p:ph type="subTitle" idx="1"/>
          </p:nvPr>
        </p:nvSpPr>
        <p:spPr>
          <a:xfrm>
            <a:off x="1371600" y="2895600"/>
            <a:ext cx="6400800" cy="2743200"/>
          </a:xfrm>
        </p:spPr>
        <p:txBody>
          <a:bodyPr>
            <a:normAutofit fontScale="85000" lnSpcReduction="10000"/>
          </a:bodyPr>
          <a:lstStyle/>
          <a:p>
            <a:r>
              <a:rPr lang="en-US" dirty="0" smtClean="0"/>
              <a:t>Has the need to address depression and diabetes related distress come up in your Diabetes Coalition?</a:t>
            </a:r>
          </a:p>
          <a:p>
            <a:endParaRPr lang="en-US" dirty="0" smtClean="0"/>
          </a:p>
          <a:p>
            <a:r>
              <a:rPr lang="en-US" dirty="0" smtClean="0"/>
              <a:t>Is your</a:t>
            </a:r>
            <a:r>
              <a:rPr lang="en-US" dirty="0" smtClean="0"/>
              <a:t> Diabetes Coalition already addressing or considering addressing this issue? How?</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a:xfrm>
            <a:off x="457200" y="274638"/>
            <a:ext cx="8229600" cy="803275"/>
          </a:xfrm>
        </p:spPr>
        <p:txBody>
          <a:bodyPr>
            <a:noAutofit/>
          </a:bodyPr>
          <a:lstStyle/>
          <a:p>
            <a:pPr eaLnBrk="1" hangingPunct="1"/>
            <a:r>
              <a:rPr lang="en-US" sz="2400" dirty="0" smtClean="0"/>
              <a:t>Diversifying DSMP Delivery:</a:t>
            </a:r>
            <a:br>
              <a:rPr lang="en-US" sz="2400" dirty="0" smtClean="0"/>
            </a:br>
            <a:r>
              <a:rPr lang="en-US" sz="2400" dirty="0" smtClean="0"/>
              <a:t>National </a:t>
            </a:r>
            <a:r>
              <a:rPr lang="en-US" sz="2400" dirty="0" smtClean="0"/>
              <a:t>Council </a:t>
            </a:r>
            <a:r>
              <a:rPr lang="en-US" sz="2400" dirty="0" smtClean="0"/>
              <a:t>on</a:t>
            </a:r>
            <a:r>
              <a:rPr lang="en-US" sz="2400" dirty="0" smtClean="0"/>
              <a:t> </a:t>
            </a:r>
            <a:r>
              <a:rPr lang="en-US" sz="2400" dirty="0" smtClean="0"/>
              <a:t>Aging (NCOA)</a:t>
            </a:r>
            <a:br>
              <a:rPr lang="en-US" sz="2400" dirty="0" smtClean="0"/>
            </a:br>
            <a:r>
              <a:rPr lang="en-US" sz="2400" dirty="0" smtClean="0"/>
              <a:t>with </a:t>
            </a:r>
            <a:r>
              <a:rPr lang="en-US" sz="2400" dirty="0" smtClean="0"/>
              <a:t>YMCA USA, OASIS, Stanford Patient Education Research Center, </a:t>
            </a:r>
            <a:r>
              <a:rPr lang="en-US" sz="2400" dirty="0" smtClean="0"/>
              <a:t>and Anthem</a:t>
            </a:r>
            <a:endParaRPr lang="en-US" sz="2400" dirty="0" smtClean="0"/>
          </a:p>
        </p:txBody>
      </p:sp>
      <p:sp>
        <p:nvSpPr>
          <p:cNvPr id="3" name="Content Placeholder 2"/>
          <p:cNvSpPr>
            <a:spLocks noGrp="1"/>
          </p:cNvSpPr>
          <p:nvPr>
            <p:ph idx="1"/>
          </p:nvPr>
        </p:nvSpPr>
        <p:spPr>
          <a:xfrm>
            <a:off x="457200" y="1676400"/>
            <a:ext cx="8229600" cy="5410200"/>
          </a:xfrm>
        </p:spPr>
        <p:txBody>
          <a:bodyPr>
            <a:normAutofit/>
          </a:bodyPr>
          <a:lstStyle/>
          <a:p>
            <a:pPr eaLnBrk="1" hangingPunct="1">
              <a:lnSpc>
                <a:spcPct val="70000"/>
              </a:lnSpc>
              <a:buFont typeface="Arial" charset="0"/>
              <a:buNone/>
            </a:pPr>
            <a:r>
              <a:rPr lang="en-US" sz="2000" u="sng" dirty="0" smtClean="0"/>
              <a:t>Need</a:t>
            </a:r>
            <a:r>
              <a:rPr lang="en-US" sz="2000" u="sng" dirty="0" smtClean="0"/>
              <a:t>: </a:t>
            </a:r>
          </a:p>
          <a:p>
            <a:pPr eaLnBrk="1" hangingPunct="1">
              <a:lnSpc>
                <a:spcPct val="70000"/>
              </a:lnSpc>
            </a:pPr>
            <a:r>
              <a:rPr lang="en-US" sz="2000" dirty="0" smtClean="0"/>
              <a:t>Improved self management contributes to decrease in symptoms, increased quality of life, and avoidance of exacerbations leading to decrease in high-cost health care </a:t>
            </a:r>
            <a:r>
              <a:rPr lang="en-US" sz="2000" dirty="0" smtClean="0"/>
              <a:t>utilization</a:t>
            </a:r>
          </a:p>
          <a:p>
            <a:pPr eaLnBrk="1" hangingPunct="1">
              <a:lnSpc>
                <a:spcPct val="70000"/>
              </a:lnSpc>
            </a:pPr>
            <a:endParaRPr lang="en-US" sz="2000" dirty="0" smtClean="0"/>
          </a:p>
          <a:p>
            <a:pPr eaLnBrk="1" hangingPunct="1">
              <a:lnSpc>
                <a:spcPct val="70000"/>
              </a:lnSpc>
            </a:pPr>
            <a:r>
              <a:rPr lang="en-US" sz="2000" dirty="0" smtClean="0">
                <a:solidFill>
                  <a:srgbClr val="FFFF00"/>
                </a:solidFill>
              </a:rPr>
              <a:t>Medicare’s diabetes self-management program (DSMP) benefit is underutilized for lack of physician referral, delivery capacity and patient access – especially for disparity </a:t>
            </a:r>
            <a:r>
              <a:rPr lang="en-US" sz="2000" dirty="0" smtClean="0">
                <a:solidFill>
                  <a:srgbClr val="FFFF00"/>
                </a:solidFill>
              </a:rPr>
              <a:t>populations</a:t>
            </a:r>
          </a:p>
          <a:p>
            <a:pPr marL="0" indent="0" eaLnBrk="1" hangingPunct="1">
              <a:lnSpc>
                <a:spcPct val="70000"/>
              </a:lnSpc>
              <a:buNone/>
            </a:pPr>
            <a:endParaRPr lang="en-US" sz="2000" dirty="0" smtClean="0"/>
          </a:p>
          <a:p>
            <a:pPr eaLnBrk="1" hangingPunct="1">
              <a:lnSpc>
                <a:spcPct val="70000"/>
              </a:lnSpc>
              <a:buFont typeface="Arial" charset="0"/>
              <a:buNone/>
            </a:pPr>
            <a:r>
              <a:rPr lang="en-US" sz="2000" u="sng" dirty="0" smtClean="0"/>
              <a:t>Goal: </a:t>
            </a:r>
            <a:endParaRPr lang="en-US" sz="2000" u="sng" dirty="0" smtClean="0"/>
          </a:p>
          <a:p>
            <a:pPr eaLnBrk="1" hangingPunct="1">
              <a:lnSpc>
                <a:spcPct val="70000"/>
              </a:lnSpc>
            </a:pPr>
            <a:r>
              <a:rPr lang="en-US" sz="2000" dirty="0" smtClean="0"/>
              <a:t>Demonstrate nationally scalable models for delivering the CMS reimbursed Stanford DSMP in-person through </a:t>
            </a:r>
            <a:r>
              <a:rPr lang="en-US" sz="2000" dirty="0" smtClean="0">
                <a:solidFill>
                  <a:srgbClr val="FFFF00"/>
                </a:solidFill>
              </a:rPr>
              <a:t>community-based organizations</a:t>
            </a:r>
            <a:r>
              <a:rPr lang="en-US" sz="2000" dirty="0" smtClean="0"/>
              <a:t> (YMCA/OASIS) and </a:t>
            </a:r>
            <a:r>
              <a:rPr lang="en-US" sz="2000" dirty="0" smtClean="0">
                <a:solidFill>
                  <a:srgbClr val="FFFF00"/>
                </a:solidFill>
              </a:rPr>
              <a:t>on-line (NCOA</a:t>
            </a:r>
            <a:r>
              <a:rPr lang="en-US" sz="2000" dirty="0" smtClean="0">
                <a:solidFill>
                  <a:srgbClr val="FFFF00"/>
                </a:solidFill>
              </a:rPr>
              <a:t>) </a:t>
            </a:r>
            <a:r>
              <a:rPr lang="en-US" sz="2000" dirty="0" smtClean="0"/>
              <a:t>in 1,000 pts</a:t>
            </a:r>
            <a:endParaRPr lang="en-US" sz="2000" dirty="0" smtClean="0">
              <a:solidFill>
                <a:srgbClr val="FFFF00"/>
              </a:solidFill>
            </a:endParaRPr>
          </a:p>
          <a:p>
            <a:pPr marL="0" indent="0" eaLnBrk="1" hangingPunct="1">
              <a:lnSpc>
                <a:spcPct val="70000"/>
              </a:lnSpc>
              <a:buNone/>
            </a:pPr>
            <a:endParaRPr lang="en-US" sz="2000" dirty="0" smtClean="0"/>
          </a:p>
          <a:p>
            <a:pPr marL="0" indent="0" eaLnBrk="1" hangingPunct="1">
              <a:lnSpc>
                <a:spcPct val="70000"/>
              </a:lnSpc>
              <a:buNone/>
            </a:pPr>
            <a:endParaRPr lang="en-US" sz="2000" dirty="0" smtClean="0"/>
          </a:p>
          <a:p>
            <a:pPr eaLnBrk="1" hangingPunct="1">
              <a:lnSpc>
                <a:spcPct val="70000"/>
              </a:lnSpc>
              <a:buFont typeface="Arial" charset="0"/>
              <a:buNone/>
            </a:pPr>
            <a:r>
              <a:rPr lang="en-US" sz="2000" u="sng" dirty="0" smtClean="0"/>
              <a:t>Key Project Activities:</a:t>
            </a:r>
          </a:p>
          <a:p>
            <a:pPr eaLnBrk="1" hangingPunct="1">
              <a:lnSpc>
                <a:spcPct val="70000"/>
              </a:lnSpc>
            </a:pPr>
            <a:r>
              <a:rPr lang="en-US" sz="2000" dirty="0" smtClean="0"/>
              <a:t>Develop and conduct a real-world demonstration of scalable DSMP delivery models in two metropolitan areas with a major health plan </a:t>
            </a:r>
            <a:endParaRPr lang="en-US" sz="2000" dirty="0" smtClean="0"/>
          </a:p>
          <a:p>
            <a:pPr marL="0" indent="0" eaLnBrk="1" hangingPunct="1">
              <a:lnSpc>
                <a:spcPct val="70000"/>
              </a:lnSpc>
              <a:buNone/>
            </a:pPr>
            <a:endParaRPr lang="en-US" sz="2000" u="sng" dirty="0" smtClean="0"/>
          </a:p>
          <a:p>
            <a:pPr eaLnBrk="1" hangingPunct="1">
              <a:lnSpc>
                <a:spcPct val="70000"/>
              </a:lnSpc>
              <a:buFont typeface="Arial" charset="0"/>
              <a:buNone/>
            </a:pPr>
            <a:endParaRPr lang="en-US" sz="2000" u="sng" dirty="0" smtClean="0"/>
          </a:p>
        </p:txBody>
      </p:sp>
    </p:spTree>
    <p:extLst>
      <p:ext uri="{BB962C8B-B14F-4D97-AF65-F5344CB8AC3E}">
        <p14:creationId xmlns:p14="http://schemas.microsoft.com/office/powerpoint/2010/main" val="13629540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Diversifying DSMP Delivery:</a:t>
            </a:r>
            <a:br>
              <a:rPr lang="en-US" dirty="0"/>
            </a:br>
            <a:r>
              <a:rPr lang="en-US" dirty="0"/>
              <a:t>National Council </a:t>
            </a:r>
            <a:r>
              <a:rPr lang="en-US" dirty="0" smtClean="0"/>
              <a:t>on </a:t>
            </a:r>
            <a:r>
              <a:rPr lang="en-US" dirty="0"/>
              <a:t>Aging (NCOA)</a:t>
            </a:r>
            <a:br>
              <a:rPr lang="en-US" dirty="0"/>
            </a:b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a:t>Results showed positive </a:t>
            </a:r>
            <a:r>
              <a:rPr lang="en-US" dirty="0" smtClean="0"/>
              <a:t>outcomes for the online program </a:t>
            </a:r>
            <a:r>
              <a:rPr lang="en-US" dirty="0"/>
              <a:t>in five key areas:</a:t>
            </a:r>
          </a:p>
          <a:p>
            <a:r>
              <a:rPr lang="en-US" b="1" dirty="0"/>
              <a:t>Blood sugar (Hb1Ac) levels were reduced</a:t>
            </a:r>
          </a:p>
          <a:p>
            <a:r>
              <a:rPr lang="en-US" b="1" dirty="0"/>
              <a:t>Depression symptoms improved</a:t>
            </a:r>
          </a:p>
          <a:p>
            <a:r>
              <a:rPr lang="en-US" b="1" dirty="0"/>
              <a:t>Frequent hypoglycemic symptoms decreased</a:t>
            </a:r>
          </a:p>
          <a:p>
            <a:r>
              <a:rPr lang="en-US" b="1" dirty="0"/>
              <a:t>Medication adherence improved</a:t>
            </a:r>
          </a:p>
          <a:p>
            <a:r>
              <a:rPr lang="en-US" b="1" dirty="0"/>
              <a:t>Exercise participation </a:t>
            </a:r>
            <a:r>
              <a:rPr lang="en-US" b="1" dirty="0" smtClean="0"/>
              <a:t>improved</a:t>
            </a:r>
          </a:p>
          <a:p>
            <a:pPr marL="0" indent="0">
              <a:buNone/>
            </a:pPr>
            <a:r>
              <a:rPr lang="en-US" b="1" dirty="0" smtClean="0"/>
              <a:t>(Lorig, K., et al </a:t>
            </a:r>
            <a:r>
              <a:rPr lang="en-US" b="1" i="1" dirty="0" smtClean="0"/>
              <a:t>Journal of Medical Internet Research</a:t>
            </a:r>
            <a:r>
              <a:rPr lang="en-US" b="1" dirty="0" smtClean="0"/>
              <a:t>)</a:t>
            </a:r>
          </a:p>
          <a:p>
            <a:pPr marL="0" indent="0">
              <a:buNone/>
            </a:pPr>
            <a:endParaRPr lang="en-US" b="1" dirty="0" smtClean="0"/>
          </a:p>
          <a:p>
            <a:pPr marL="0" indent="0">
              <a:buNone/>
            </a:pPr>
            <a:r>
              <a:rPr lang="en-US" dirty="0"/>
              <a:t>“This study confirms previous evidence that empowering individuals to self-manage their condition leads to improved health outcomes. It’s clear that Better Choices, Better Health, through its focus on individual goals and peer support enables people to own their health,” said Dr. Neal Kaufman, MD, MPH, Chief Medical Officer of Canary Health.</a:t>
            </a:r>
            <a:endParaRPr lang="en-US" b="1" dirty="0"/>
          </a:p>
          <a:p>
            <a:endParaRPr lang="en-US" dirty="0"/>
          </a:p>
        </p:txBody>
      </p:sp>
    </p:spTree>
    <p:extLst>
      <p:ext uri="{BB962C8B-B14F-4D97-AF65-F5344CB8AC3E}">
        <p14:creationId xmlns:p14="http://schemas.microsoft.com/office/powerpoint/2010/main" val="23949936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19201"/>
            <a:ext cx="7772400" cy="2381250"/>
          </a:xfrm>
        </p:spPr>
        <p:txBody>
          <a:bodyPr>
            <a:normAutofit/>
          </a:bodyPr>
          <a:lstStyle/>
          <a:p>
            <a:r>
              <a:rPr lang="en-US" dirty="0" smtClean="0"/>
              <a:t>Reflection Question:</a:t>
            </a:r>
            <a:endParaRPr lang="en-US" dirty="0"/>
          </a:p>
        </p:txBody>
      </p:sp>
      <p:sp>
        <p:nvSpPr>
          <p:cNvPr id="3" name="Subtitle 2"/>
          <p:cNvSpPr>
            <a:spLocks noGrp="1"/>
          </p:cNvSpPr>
          <p:nvPr>
            <p:ph type="subTitle" idx="1"/>
          </p:nvPr>
        </p:nvSpPr>
        <p:spPr>
          <a:xfrm>
            <a:off x="1371600" y="3352800"/>
            <a:ext cx="6400800" cy="2286000"/>
          </a:xfrm>
        </p:spPr>
        <p:txBody>
          <a:bodyPr>
            <a:normAutofit lnSpcReduction="10000"/>
          </a:bodyPr>
          <a:lstStyle/>
          <a:p>
            <a:r>
              <a:rPr lang="en-US" dirty="0" smtClean="0"/>
              <a:t>Is your Diabetes Coalitions utilizing the internet or mobile technology to reach, engage and provide supplemental support to people living with diabetes?</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163762"/>
          </a:xfrm>
        </p:spPr>
        <p:txBody>
          <a:bodyPr>
            <a:noAutofit/>
          </a:bodyPr>
          <a:lstStyle/>
          <a:p>
            <a:r>
              <a:rPr lang="en-US" sz="3200" dirty="0" smtClean="0"/>
              <a:t>Using </a:t>
            </a:r>
            <a:r>
              <a:rPr lang="en-US" sz="3200" dirty="0" smtClean="0"/>
              <a:t>Media &amp; Community Engagement to </a:t>
            </a:r>
            <a:r>
              <a:rPr lang="en-US" sz="3200" dirty="0" smtClean="0"/>
              <a:t>Reduce Consumption of Sugary Beverages in East Tennessee</a:t>
            </a:r>
            <a:r>
              <a:rPr lang="en-US" sz="3200" dirty="0" smtClean="0"/>
              <a:t>: </a:t>
            </a:r>
            <a:r>
              <a:rPr lang="en-US" sz="3200" dirty="0" smtClean="0"/>
              <a:t/>
            </a:r>
            <a:br>
              <a:rPr lang="en-US" sz="3200" dirty="0" smtClean="0"/>
            </a:br>
            <a:r>
              <a:rPr lang="en-US" sz="3200" dirty="0" smtClean="0"/>
              <a:t>Public Good </a:t>
            </a:r>
            <a:r>
              <a:rPr lang="en-US" sz="3200" dirty="0" smtClean="0"/>
              <a:t>Projects</a:t>
            </a:r>
            <a:br>
              <a:rPr lang="en-US" sz="3200" dirty="0" smtClean="0"/>
            </a:br>
            <a:r>
              <a:rPr lang="en-US" sz="3200" dirty="0" smtClean="0"/>
              <a:t>(Makers of </a:t>
            </a:r>
            <a:r>
              <a:rPr lang="en-US" sz="3200" i="1" dirty="0" smtClean="0"/>
              <a:t>Weight of the Nation</a:t>
            </a:r>
            <a:r>
              <a:rPr lang="en-US" sz="3200" dirty="0" smtClean="0"/>
              <a:t>)</a:t>
            </a:r>
            <a:r>
              <a:rPr lang="en-US" sz="3200" dirty="0" smtClean="0"/>
              <a:t/>
            </a:r>
            <a:br>
              <a:rPr lang="en-US" sz="3200" dirty="0" smtClean="0"/>
            </a:br>
            <a:endParaRPr lang="en-US" sz="3200" dirty="0"/>
          </a:p>
        </p:txBody>
      </p:sp>
      <p:grpSp>
        <p:nvGrpSpPr>
          <p:cNvPr id="5" name="Group 4"/>
          <p:cNvGrpSpPr>
            <a:grpSpLocks noChangeAspect="1"/>
          </p:cNvGrpSpPr>
          <p:nvPr/>
        </p:nvGrpSpPr>
        <p:grpSpPr bwMode="auto">
          <a:xfrm>
            <a:off x="471985" y="2133600"/>
            <a:ext cx="8484715" cy="4525963"/>
            <a:chOff x="966" y="1008"/>
            <a:chExt cx="3840" cy="2851"/>
          </a:xfrm>
        </p:grpSpPr>
        <p:sp>
          <p:nvSpPr>
            <p:cNvPr id="6" name="AutoShape 3"/>
            <p:cNvSpPr>
              <a:spLocks noChangeAspect="1" noChangeArrowheads="1" noTextEdit="1"/>
            </p:cNvSpPr>
            <p:nvPr/>
          </p:nvSpPr>
          <p:spPr bwMode="auto">
            <a:xfrm>
              <a:off x="966" y="1008"/>
              <a:ext cx="3828" cy="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51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3" y="1200"/>
              <a:ext cx="3833" cy="2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grpSp>
        <p:nvGrpSpPr>
          <p:cNvPr id="5" name="Group 4"/>
          <p:cNvGrpSpPr>
            <a:grpSpLocks noChangeAspect="1"/>
          </p:cNvGrpSpPr>
          <p:nvPr/>
        </p:nvGrpSpPr>
        <p:grpSpPr bwMode="auto">
          <a:xfrm>
            <a:off x="-331788" y="-261938"/>
            <a:ext cx="9807576" cy="7381876"/>
            <a:chOff x="-209" y="-165"/>
            <a:chExt cx="6178" cy="4650"/>
          </a:xfrm>
        </p:grpSpPr>
        <p:sp>
          <p:nvSpPr>
            <p:cNvPr id="6" name="AutoShape 3"/>
            <p:cNvSpPr>
              <a:spLocks noChangeAspect="1" noChangeArrowheads="1" noTextEdit="1"/>
            </p:cNvSpPr>
            <p:nvPr/>
          </p:nvSpPr>
          <p:spPr bwMode="auto">
            <a:xfrm>
              <a:off x="-209" y="-165"/>
              <a:ext cx="6178" cy="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614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 y="-165"/>
              <a:ext cx="6186" cy="4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181853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bwMode="auto">
          <a:xfrm>
            <a:off x="-357188" y="-255588"/>
            <a:ext cx="9858376" cy="7369176"/>
            <a:chOff x="-225" y="-161"/>
            <a:chExt cx="6210" cy="4642"/>
          </a:xfrm>
        </p:grpSpPr>
        <p:sp>
          <p:nvSpPr>
            <p:cNvPr id="6" name="AutoShape 3"/>
            <p:cNvSpPr>
              <a:spLocks noChangeAspect="1" noChangeArrowheads="1" noTextEdit="1"/>
            </p:cNvSpPr>
            <p:nvPr/>
          </p:nvSpPr>
          <p:spPr bwMode="auto">
            <a:xfrm>
              <a:off x="-225" y="-161"/>
              <a:ext cx="6210" cy="4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717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 y="-161"/>
              <a:ext cx="6218" cy="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2826575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pSp>
        <p:nvGrpSpPr>
          <p:cNvPr id="5" name="Group 4"/>
          <p:cNvGrpSpPr>
            <a:grpSpLocks noChangeAspect="1"/>
          </p:cNvGrpSpPr>
          <p:nvPr/>
        </p:nvGrpSpPr>
        <p:grpSpPr bwMode="auto">
          <a:xfrm>
            <a:off x="0" y="76200"/>
            <a:ext cx="9144000" cy="6781800"/>
            <a:chOff x="0" y="48"/>
            <a:chExt cx="5760" cy="4272"/>
          </a:xfrm>
        </p:grpSpPr>
        <p:sp>
          <p:nvSpPr>
            <p:cNvPr id="6" name="AutoShape 3"/>
            <p:cNvSpPr>
              <a:spLocks noChangeAspect="1" noChangeArrowheads="1" noTextEdit="1"/>
            </p:cNvSpPr>
            <p:nvPr/>
          </p:nvSpPr>
          <p:spPr bwMode="auto">
            <a:xfrm>
              <a:off x="0" y="48"/>
              <a:ext cx="5760" cy="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819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
              <a:ext cx="5768" cy="4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5478030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357188" y="-217488"/>
            <a:ext cx="9858376" cy="7292976"/>
            <a:chOff x="-225" y="-137"/>
            <a:chExt cx="6210" cy="4594"/>
          </a:xfrm>
        </p:grpSpPr>
        <p:sp>
          <p:nvSpPr>
            <p:cNvPr id="4" name="AutoShape 3"/>
            <p:cNvSpPr>
              <a:spLocks noChangeAspect="1" noChangeArrowheads="1" noTextEdit="1"/>
            </p:cNvSpPr>
            <p:nvPr/>
          </p:nvSpPr>
          <p:spPr bwMode="auto">
            <a:xfrm>
              <a:off x="-225" y="-137"/>
              <a:ext cx="6210" cy="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922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 y="-137"/>
              <a:ext cx="6218" cy="4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7872069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hlinkClick r:id="rId2"/>
          </p:cNvPr>
          <p:cNvSpPr/>
          <p:nvPr/>
        </p:nvSpPr>
        <p:spPr>
          <a:xfrm>
            <a:off x="3265520" y="3244334"/>
            <a:ext cx="2612959" cy="369332"/>
          </a:xfrm>
          <a:prstGeom prst="rect">
            <a:avLst/>
          </a:prstGeom>
        </p:spPr>
        <p:txBody>
          <a:bodyPr wrap="none">
            <a:spAutoFit/>
          </a:bodyPr>
          <a:lstStyle/>
          <a:p>
            <a:r>
              <a:rPr lang="en-US" dirty="0"/>
              <a:t>http://livesugarfreed.org/</a:t>
            </a:r>
          </a:p>
        </p:txBody>
      </p:sp>
      <p:pic>
        <p:nvPicPr>
          <p:cNvPr id="3" name="Picture 2" descr="#LiveSugarfreed – Know the risks of consuming sugary drinks.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22326"/>
            <a:ext cx="9144000" cy="4813347"/>
          </a:xfrm>
          <a:prstGeom prst="rect">
            <a:avLst/>
          </a:prstGeom>
        </p:spPr>
      </p:pic>
    </p:spTree>
    <p:extLst>
      <p:ext uri="{BB962C8B-B14F-4D97-AF65-F5344CB8AC3E}">
        <p14:creationId xmlns:p14="http://schemas.microsoft.com/office/powerpoint/2010/main" val="3824685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6306" name="Rectangle 2"/>
          <p:cNvSpPr>
            <a:spLocks noGrp="1" noChangeArrowheads="1"/>
          </p:cNvSpPr>
          <p:nvPr>
            <p:ph type="title"/>
          </p:nvPr>
        </p:nvSpPr>
        <p:spPr>
          <a:xfrm>
            <a:off x="431800" y="82550"/>
            <a:ext cx="8712200" cy="1025525"/>
          </a:xfrm>
        </p:spPr>
        <p:txBody>
          <a:bodyPr>
            <a:noAutofit/>
          </a:bodyPr>
          <a:lstStyle/>
          <a:p>
            <a:pPr>
              <a:defRPr/>
            </a:pPr>
            <a:r>
              <a:rPr lang="en-US" sz="3600" dirty="0" smtClean="0">
                <a:solidFill>
                  <a:schemeClr val="bg2">
                    <a:lumMod val="40000"/>
                    <a:lumOff val="60000"/>
                  </a:schemeClr>
                </a:solidFill>
              </a:rPr>
              <a:t>BMS Foundation Strategy for </a:t>
            </a:r>
            <a:br>
              <a:rPr lang="en-US" sz="3600" dirty="0" smtClean="0">
                <a:solidFill>
                  <a:schemeClr val="bg2">
                    <a:lumMod val="40000"/>
                    <a:lumOff val="60000"/>
                  </a:schemeClr>
                </a:solidFill>
              </a:rPr>
            </a:br>
            <a:r>
              <a:rPr lang="en-US" sz="3600" dirty="0" smtClean="0">
                <a:solidFill>
                  <a:schemeClr val="bg2">
                    <a:lumMod val="40000"/>
                    <a:lumOff val="60000"/>
                  </a:schemeClr>
                </a:solidFill>
              </a:rPr>
              <a:t>Addressing Health Disparities</a:t>
            </a:r>
          </a:p>
        </p:txBody>
      </p:sp>
      <p:sp>
        <p:nvSpPr>
          <p:cNvPr id="2786307" name="Rectangle 3"/>
          <p:cNvSpPr>
            <a:spLocks noGrp="1" noChangeArrowheads="1"/>
          </p:cNvSpPr>
          <p:nvPr>
            <p:ph type="body" idx="1"/>
          </p:nvPr>
        </p:nvSpPr>
        <p:spPr>
          <a:xfrm>
            <a:off x="250825" y="1363663"/>
            <a:ext cx="8647113" cy="4491037"/>
          </a:xfrm>
        </p:spPr>
        <p:txBody>
          <a:bodyPr>
            <a:normAutofit lnSpcReduction="10000"/>
          </a:bodyPr>
          <a:lstStyle/>
          <a:p>
            <a:pPr marL="569913" lvl="1" indent="-282575">
              <a:lnSpc>
                <a:spcPct val="95000"/>
              </a:lnSpc>
              <a:spcBef>
                <a:spcPct val="35000"/>
              </a:spcBef>
              <a:defRPr/>
            </a:pPr>
            <a:r>
              <a:rPr lang="en-US" sz="2400" dirty="0" smtClean="0"/>
              <a:t>Target funding and initiatives to the community level</a:t>
            </a:r>
          </a:p>
          <a:p>
            <a:pPr lvl="2">
              <a:lnSpc>
                <a:spcPct val="95000"/>
              </a:lnSpc>
              <a:spcBef>
                <a:spcPct val="25000"/>
              </a:spcBef>
              <a:defRPr/>
            </a:pPr>
            <a:r>
              <a:rPr lang="en-US" dirty="0" smtClean="0"/>
              <a:t>Health system strengthening</a:t>
            </a:r>
          </a:p>
          <a:p>
            <a:pPr lvl="2">
              <a:lnSpc>
                <a:spcPct val="95000"/>
              </a:lnSpc>
              <a:spcBef>
                <a:spcPct val="25000"/>
              </a:spcBef>
              <a:defRPr/>
            </a:pPr>
            <a:r>
              <a:rPr lang="en-US" dirty="0" smtClean="0"/>
              <a:t>Healthcare worker training (professional / lay)</a:t>
            </a:r>
          </a:p>
          <a:p>
            <a:pPr lvl="2">
              <a:lnSpc>
                <a:spcPct val="95000"/>
              </a:lnSpc>
              <a:spcBef>
                <a:spcPct val="25000"/>
              </a:spcBef>
              <a:defRPr/>
            </a:pPr>
            <a:r>
              <a:rPr lang="en-US" dirty="0" smtClean="0"/>
              <a:t>Community supportive services and mobilization</a:t>
            </a:r>
          </a:p>
          <a:p>
            <a:pPr marL="569913" lvl="1" indent="-282575">
              <a:lnSpc>
                <a:spcPct val="95000"/>
              </a:lnSpc>
              <a:spcBef>
                <a:spcPct val="55000"/>
              </a:spcBef>
              <a:defRPr/>
            </a:pPr>
            <a:r>
              <a:rPr lang="en-US" sz="2400" dirty="0" smtClean="0"/>
              <a:t>Foster innovation and sustainability</a:t>
            </a:r>
          </a:p>
          <a:p>
            <a:pPr marL="569913" lvl="1" indent="-282575">
              <a:lnSpc>
                <a:spcPct val="95000"/>
              </a:lnSpc>
              <a:spcBef>
                <a:spcPct val="55000"/>
              </a:spcBef>
              <a:defRPr/>
            </a:pPr>
            <a:r>
              <a:rPr lang="en-US" sz="2400" dirty="0" smtClean="0"/>
              <a:t>Evaluate for impact on community health capacity, community supportive service capacity, quality of care, health outcomes, standards of care and support, health policy and payment </a:t>
            </a:r>
          </a:p>
          <a:p>
            <a:pPr marL="569913" lvl="1" indent="-282575">
              <a:lnSpc>
                <a:spcPct val="95000"/>
              </a:lnSpc>
              <a:spcBef>
                <a:spcPct val="55000"/>
              </a:spcBef>
              <a:defRPr/>
            </a:pPr>
            <a:r>
              <a:rPr lang="en-US" sz="2400" dirty="0" smtClean="0"/>
              <a:t>Advocate for health equity with grantees and partners</a:t>
            </a:r>
          </a:p>
          <a:p>
            <a:pPr marL="569913" lvl="1" indent="-282575">
              <a:lnSpc>
                <a:spcPct val="95000"/>
              </a:lnSpc>
              <a:spcBef>
                <a:spcPct val="55000"/>
              </a:spcBef>
              <a:defRPr/>
            </a:pPr>
            <a:r>
              <a:rPr lang="en-US" sz="2400" dirty="0" smtClean="0"/>
              <a:t>Share lessons learned</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iveSugarfreed – Know the risks of consuming sugary drinks. - Google Chro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4800"/>
            <a:ext cx="9144000" cy="6400800"/>
          </a:xfrm>
          <a:prstGeom prst="rect">
            <a:avLst/>
          </a:prstGeom>
        </p:spPr>
      </p:pic>
    </p:spTree>
    <p:extLst>
      <p:ext uri="{BB962C8B-B14F-4D97-AF65-F5344CB8AC3E}">
        <p14:creationId xmlns:p14="http://schemas.microsoft.com/office/powerpoint/2010/main" val="6428206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et Involved – #LiveSugarfreed - Google Chro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32" y="35417"/>
            <a:ext cx="9144000" cy="6675274"/>
          </a:xfrm>
          <a:prstGeom prst="rect">
            <a:avLst/>
          </a:prstGeom>
        </p:spPr>
      </p:pic>
    </p:spTree>
    <p:extLst>
      <p:ext uri="{BB962C8B-B14F-4D97-AF65-F5344CB8AC3E}">
        <p14:creationId xmlns:p14="http://schemas.microsoft.com/office/powerpoint/2010/main" val="13316856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iveSugarfreed – Know the risks of consuming sugary drinks. - Google Chro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25" y="-381000"/>
            <a:ext cx="9144000" cy="7239000"/>
          </a:xfrm>
          <a:prstGeom prst="rect">
            <a:avLst/>
          </a:prstGeom>
        </p:spPr>
      </p:pic>
    </p:spTree>
    <p:extLst>
      <p:ext uri="{BB962C8B-B14F-4D97-AF65-F5344CB8AC3E}">
        <p14:creationId xmlns:p14="http://schemas.microsoft.com/office/powerpoint/2010/main" val="29021436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4"/>
          <p:cNvGrpSpPr>
            <a:grpSpLocks noChangeAspect="1"/>
          </p:cNvGrpSpPr>
          <p:nvPr/>
        </p:nvGrpSpPr>
        <p:grpSpPr bwMode="auto">
          <a:xfrm>
            <a:off x="338919" y="166048"/>
            <a:ext cx="4343400" cy="6583362"/>
            <a:chOff x="0" y="173"/>
            <a:chExt cx="2736" cy="4147"/>
          </a:xfrm>
        </p:grpSpPr>
        <p:sp>
          <p:nvSpPr>
            <p:cNvPr id="7" name="AutoShape 3"/>
            <p:cNvSpPr>
              <a:spLocks noChangeAspect="1" noChangeArrowheads="1" noTextEdit="1"/>
            </p:cNvSpPr>
            <p:nvPr/>
          </p:nvSpPr>
          <p:spPr bwMode="auto">
            <a:xfrm>
              <a:off x="0" y="173"/>
              <a:ext cx="2736" cy="4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24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3"/>
              <a:ext cx="2743" cy="4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Group 8"/>
          <p:cNvGrpSpPr>
            <a:grpSpLocks noChangeAspect="1"/>
          </p:cNvGrpSpPr>
          <p:nvPr/>
        </p:nvGrpSpPr>
        <p:grpSpPr bwMode="auto">
          <a:xfrm>
            <a:off x="6039479" y="1318478"/>
            <a:ext cx="3014663" cy="4470400"/>
            <a:chOff x="3876" y="113"/>
            <a:chExt cx="1899" cy="2816"/>
          </a:xfrm>
        </p:grpSpPr>
        <p:sp>
          <p:nvSpPr>
            <p:cNvPr id="12" name="AutoShape 7"/>
            <p:cNvSpPr>
              <a:spLocks noChangeAspect="1" noChangeArrowheads="1" noTextEdit="1"/>
            </p:cNvSpPr>
            <p:nvPr/>
          </p:nvSpPr>
          <p:spPr bwMode="auto">
            <a:xfrm>
              <a:off x="3876" y="977"/>
              <a:ext cx="1644" cy="1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24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1" y="113"/>
              <a:ext cx="1654" cy="1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Group 12"/>
          <p:cNvGrpSpPr>
            <a:grpSpLocks noChangeAspect="1"/>
          </p:cNvGrpSpPr>
          <p:nvPr/>
        </p:nvGrpSpPr>
        <p:grpSpPr bwMode="auto">
          <a:xfrm>
            <a:off x="3962400" y="215143"/>
            <a:ext cx="2385220" cy="2933700"/>
            <a:chOff x="3120" y="105"/>
            <a:chExt cx="1248" cy="1848"/>
          </a:xfrm>
        </p:grpSpPr>
        <p:sp>
          <p:nvSpPr>
            <p:cNvPr id="14" name="AutoShape 11"/>
            <p:cNvSpPr>
              <a:spLocks noChangeAspect="1" noChangeArrowheads="1" noTextEdit="1"/>
            </p:cNvSpPr>
            <p:nvPr/>
          </p:nvSpPr>
          <p:spPr bwMode="auto">
            <a:xfrm>
              <a:off x="3120" y="105"/>
              <a:ext cx="1248" cy="1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253"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0" y="105"/>
              <a:ext cx="1256" cy="1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Group 16"/>
          <p:cNvGrpSpPr>
            <a:grpSpLocks noChangeAspect="1"/>
          </p:cNvGrpSpPr>
          <p:nvPr/>
        </p:nvGrpSpPr>
        <p:grpSpPr bwMode="auto">
          <a:xfrm>
            <a:off x="5097405" y="3567965"/>
            <a:ext cx="2590800" cy="3033712"/>
            <a:chOff x="3120" y="2073"/>
            <a:chExt cx="1632" cy="1911"/>
          </a:xfrm>
        </p:grpSpPr>
        <p:sp>
          <p:nvSpPr>
            <p:cNvPr id="16" name="AutoShape 15"/>
            <p:cNvSpPr>
              <a:spLocks noChangeAspect="1" noChangeArrowheads="1" noTextEdit="1"/>
            </p:cNvSpPr>
            <p:nvPr/>
          </p:nvSpPr>
          <p:spPr bwMode="auto">
            <a:xfrm>
              <a:off x="3120" y="2073"/>
              <a:ext cx="1632" cy="1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257"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0" y="2073"/>
              <a:ext cx="1642" cy="1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1995930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lot Campaign — The Public Good Projects - Google Chro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67663"/>
            <a:ext cx="9144000" cy="4922674"/>
          </a:xfrm>
          <a:prstGeom prst="rect">
            <a:avLst/>
          </a:prstGeom>
        </p:spPr>
      </p:pic>
    </p:spTree>
    <p:extLst>
      <p:ext uri="{BB962C8B-B14F-4D97-AF65-F5344CB8AC3E}">
        <p14:creationId xmlns:p14="http://schemas.microsoft.com/office/powerpoint/2010/main" val="42106505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457200" y="472850"/>
          <a:ext cx="8229600" cy="565331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340172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normAutofit/>
          </a:bodyPr>
          <a:lstStyle/>
          <a:p>
            <a:r>
              <a:rPr lang="en-US" sz="3600" dirty="0" smtClean="0"/>
              <a:t>Discussion</a:t>
            </a:r>
            <a:endParaRPr lang="en-US" sz="3600" dirty="0"/>
          </a:p>
        </p:txBody>
      </p:sp>
      <p:sp>
        <p:nvSpPr>
          <p:cNvPr id="3" name="Content Placeholder 2"/>
          <p:cNvSpPr>
            <a:spLocks noGrp="1"/>
          </p:cNvSpPr>
          <p:nvPr>
            <p:ph idx="1"/>
          </p:nvPr>
        </p:nvSpPr>
        <p:spPr>
          <a:xfrm>
            <a:off x="283745" y="1143000"/>
            <a:ext cx="8674470" cy="5128846"/>
          </a:xfrm>
        </p:spPr>
        <p:txBody>
          <a:bodyPr>
            <a:normAutofit fontScale="92500" lnSpcReduction="10000"/>
          </a:bodyPr>
          <a:lstStyle/>
          <a:p>
            <a:r>
              <a:rPr lang="en-US" sz="2200" dirty="0" smtClean="0"/>
              <a:t>From the pre-intervention period to the post-intervention period, </a:t>
            </a:r>
            <a:r>
              <a:rPr lang="en-US" sz="2200" dirty="0" smtClean="0">
                <a:solidFill>
                  <a:srgbClr val="FFFF00"/>
                </a:solidFill>
              </a:rPr>
              <a:t>sales of SSB increased in the control counties while decreasing in the Tri-Cities. </a:t>
            </a:r>
          </a:p>
          <a:p>
            <a:r>
              <a:rPr lang="en-US" sz="2200" dirty="0" smtClean="0"/>
              <a:t>This simultaneous decrease in the treatment and increase in the control counties highlights a bigger impact of the campaign. </a:t>
            </a:r>
            <a:r>
              <a:rPr lang="en-US" sz="2200" dirty="0" smtClean="0">
                <a:solidFill>
                  <a:srgbClr val="FFFF00"/>
                </a:solidFill>
              </a:rPr>
              <a:t>The #</a:t>
            </a:r>
            <a:r>
              <a:rPr lang="en-US" sz="2200" dirty="0" err="1" smtClean="0">
                <a:solidFill>
                  <a:srgbClr val="FFFF00"/>
                </a:solidFill>
              </a:rPr>
              <a:t>LiveSugarfreed</a:t>
            </a:r>
            <a:r>
              <a:rPr lang="en-US" sz="2200" dirty="0" smtClean="0">
                <a:solidFill>
                  <a:srgbClr val="FFFF00"/>
                </a:solidFill>
              </a:rPr>
              <a:t> campaign not only stopped the rising trend of SSB and soda sales but actually resulted in a decline in the treatment counties.</a:t>
            </a:r>
          </a:p>
          <a:p>
            <a:pPr lvl="1"/>
            <a:r>
              <a:rPr lang="en-US" dirty="0" smtClean="0"/>
              <a:t>There was a statistically significant (p&lt;.001) decrease in: </a:t>
            </a:r>
          </a:p>
          <a:p>
            <a:pPr lvl="2"/>
            <a:r>
              <a:rPr lang="en-US" dirty="0" smtClean="0"/>
              <a:t>Total SSB sales (which includes all juices, all energy or sports drinks, and all full sugared soda) showed a 8.6* ounce reduction per person per month that is attributed to the media campaign.</a:t>
            </a:r>
            <a:endParaRPr lang="en-US" dirty="0"/>
          </a:p>
          <a:p>
            <a:pPr lvl="2"/>
            <a:r>
              <a:rPr lang="en-US" dirty="0" smtClean="0"/>
              <a:t>Energy drinks (.33 ounce reduction)</a:t>
            </a:r>
          </a:p>
          <a:p>
            <a:pPr lvl="2"/>
            <a:r>
              <a:rPr lang="en-US" dirty="0" smtClean="0"/>
              <a:t>RFG juices (.47 ounce reduction)</a:t>
            </a:r>
          </a:p>
          <a:p>
            <a:pPr lvl="2"/>
            <a:r>
              <a:rPr lang="en-US" dirty="0" smtClean="0"/>
              <a:t>AND MOST SIGNIFICANTLY full sugar soda sales (7.3 ounce reduction)</a:t>
            </a:r>
            <a:endParaRPr lang="en-US" dirty="0"/>
          </a:p>
          <a:p>
            <a:pPr marL="914400" lvl="2" indent="0">
              <a:buNone/>
            </a:pPr>
            <a:r>
              <a:rPr lang="en-US" sz="1000" i="1" dirty="0" smtClean="0"/>
              <a:t>*The numbers that follow do not add up to 8.6 ounces because we are only listing the SSB subcategories here that are statistically significant.   </a:t>
            </a:r>
          </a:p>
        </p:txBody>
      </p:sp>
    </p:spTree>
    <p:extLst>
      <p:ext uri="{BB962C8B-B14F-4D97-AF65-F5344CB8AC3E}">
        <p14:creationId xmlns:p14="http://schemas.microsoft.com/office/powerpoint/2010/main" val="40717702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77962"/>
          </a:xfrm>
        </p:spPr>
        <p:txBody>
          <a:bodyPr>
            <a:noAutofit/>
          </a:bodyPr>
          <a:lstStyle/>
          <a:p>
            <a:r>
              <a:rPr lang="en-US" sz="3200" dirty="0" smtClean="0"/>
              <a:t/>
            </a:r>
            <a:br>
              <a:rPr lang="en-US" sz="3200" dirty="0" smtClean="0"/>
            </a:br>
            <a:r>
              <a:rPr lang="en-US" sz="3200" dirty="0" smtClean="0"/>
              <a:t>Peer Support </a:t>
            </a:r>
            <a:r>
              <a:rPr lang="en-US" sz="3200" dirty="0" smtClean="0"/>
              <a:t>Role in DSME</a:t>
            </a:r>
            <a:r>
              <a:rPr lang="en-US" sz="3200" u="sng" dirty="0" smtClean="0"/>
              <a:t>S</a:t>
            </a:r>
            <a:r>
              <a:rPr lang="en-US" sz="3200" dirty="0" smtClean="0"/>
              <a:t>:</a:t>
            </a:r>
            <a:br>
              <a:rPr lang="en-US" sz="3200" dirty="0" smtClean="0"/>
            </a:br>
            <a:r>
              <a:rPr lang="en-US" sz="3200" dirty="0" smtClean="0"/>
              <a:t>American Academy of Family Physicians Foundation</a:t>
            </a:r>
            <a:br>
              <a:rPr lang="en-US" sz="3200" dirty="0" smtClean="0"/>
            </a:br>
            <a:r>
              <a:rPr lang="en-US" sz="3200" dirty="0" smtClean="0"/>
              <a:t/>
            </a:r>
            <a:br>
              <a:rPr lang="en-US" sz="3200" dirty="0" smtClean="0"/>
            </a:br>
            <a:endParaRPr lang="en-US" sz="3200" dirty="0"/>
          </a:p>
        </p:txBody>
      </p:sp>
      <p:grpSp>
        <p:nvGrpSpPr>
          <p:cNvPr id="8" name="Group 8"/>
          <p:cNvGrpSpPr>
            <a:grpSpLocks noChangeAspect="1"/>
          </p:cNvGrpSpPr>
          <p:nvPr/>
        </p:nvGrpSpPr>
        <p:grpSpPr bwMode="auto">
          <a:xfrm>
            <a:off x="23813" y="1485900"/>
            <a:ext cx="9096375" cy="3886200"/>
            <a:chOff x="15" y="936"/>
            <a:chExt cx="5730" cy="2448"/>
          </a:xfrm>
        </p:grpSpPr>
        <p:sp>
          <p:nvSpPr>
            <p:cNvPr id="9" name="AutoShape 7"/>
            <p:cNvSpPr>
              <a:spLocks noChangeAspect="1" noChangeArrowheads="1" noTextEdit="1"/>
            </p:cNvSpPr>
            <p:nvPr/>
          </p:nvSpPr>
          <p:spPr bwMode="auto">
            <a:xfrm>
              <a:off x="15" y="936"/>
              <a:ext cx="5730" cy="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33"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 y="936"/>
              <a:ext cx="5738" cy="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2400774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80988" y="-153988"/>
            <a:ext cx="9705976" cy="7165976"/>
            <a:chOff x="-177" y="-97"/>
            <a:chExt cx="6114" cy="4514"/>
          </a:xfrm>
        </p:grpSpPr>
        <p:sp>
          <p:nvSpPr>
            <p:cNvPr id="4" name="AutoShape 3"/>
            <p:cNvSpPr>
              <a:spLocks noChangeAspect="1" noChangeArrowheads="1" noTextEdit="1"/>
            </p:cNvSpPr>
            <p:nvPr/>
          </p:nvSpPr>
          <p:spPr bwMode="auto">
            <a:xfrm>
              <a:off x="-177" y="-97"/>
              <a:ext cx="6114" cy="4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410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 y="-97"/>
              <a:ext cx="6122" cy="4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9908322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306388" y="-230188"/>
            <a:ext cx="9756776" cy="7318376"/>
            <a:chOff x="-193" y="-145"/>
            <a:chExt cx="6146" cy="4610"/>
          </a:xfrm>
        </p:grpSpPr>
        <p:sp>
          <p:nvSpPr>
            <p:cNvPr id="4" name="AutoShape 3"/>
            <p:cNvSpPr>
              <a:spLocks noChangeAspect="1" noChangeArrowheads="1" noTextEdit="1"/>
            </p:cNvSpPr>
            <p:nvPr/>
          </p:nvSpPr>
          <p:spPr bwMode="auto">
            <a:xfrm>
              <a:off x="-193" y="-145"/>
              <a:ext cx="6146" cy="4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 y="-145"/>
              <a:ext cx="6154" cy="4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9895554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275463" y="4708479"/>
            <a:ext cx="5868536" cy="1460309"/>
          </a:xfrm>
          <a:prstGeom prst="rect">
            <a:avLst/>
          </a:prstGeom>
          <a:gradFill flip="none" rotWithShape="1">
            <a:gsLst>
              <a:gs pos="0">
                <a:srgbClr val="004D87"/>
              </a:gs>
              <a:gs pos="50000">
                <a:schemeClr val="tx2">
                  <a:lumMod val="75000"/>
                  <a:shade val="67500"/>
                  <a:satMod val="115000"/>
                </a:schemeClr>
              </a:gs>
              <a:gs pos="100000">
                <a:schemeClr val="tx2">
                  <a:lumMod val="75000"/>
                  <a:shade val="100000"/>
                  <a:satMod val="115000"/>
                  <a:alpha val="23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spcBef>
                <a:spcPts val="0"/>
              </a:spcBef>
              <a:spcAft>
                <a:spcPts val="0"/>
              </a:spcAft>
            </a:pPr>
            <a:endParaRPr lang="en-US" b="0">
              <a:solidFill>
                <a:prstClr val="white"/>
              </a:solidFill>
              <a:effectLst/>
            </a:endParaRPr>
          </a:p>
        </p:txBody>
      </p:sp>
      <p:pic>
        <p:nvPicPr>
          <p:cNvPr id="49" name="Picture 1" descr="C:\Documents and Settings\slobodsc\Desktop\ELEMENTS\world map\AllworldlMaps.png"/>
          <p:cNvPicPr>
            <a:picLocks noChangeAspect="1" noChangeArrowheads="1"/>
          </p:cNvPicPr>
          <p:nvPr/>
        </p:nvPicPr>
        <p:blipFill>
          <a:blip r:embed="rId3" cstate="email">
            <a:lum bright="-40000"/>
          </a:blip>
          <a:srcRect b="3648"/>
          <a:stretch>
            <a:fillRect/>
          </a:stretch>
        </p:blipFill>
        <p:spPr bwMode="ltGray">
          <a:xfrm>
            <a:off x="9525" y="0"/>
            <a:ext cx="9144000" cy="653442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pic>
      <p:sp>
        <p:nvSpPr>
          <p:cNvPr id="6155" name="Rectangle 18"/>
          <p:cNvSpPr>
            <a:spLocks noChangeArrowheads="1"/>
          </p:cNvSpPr>
          <p:nvPr/>
        </p:nvSpPr>
        <p:spPr bwMode="auto">
          <a:xfrm>
            <a:off x="6256092" y="914400"/>
            <a:ext cx="2390775" cy="260350"/>
          </a:xfrm>
          <a:prstGeom prst="rect">
            <a:avLst/>
          </a:prstGeom>
          <a:noFill/>
          <a:ln w="9525" algn="ctr">
            <a:noFill/>
            <a:round/>
            <a:headEnd/>
            <a:tailEnd/>
          </a:ln>
          <a:effectLst/>
        </p:spPr>
        <p:txBody>
          <a:bodyPr wrap="none" anchor="ctr"/>
          <a:lstStyle/>
          <a:p>
            <a:pPr fontAlgn="auto">
              <a:lnSpc>
                <a:spcPct val="85000"/>
              </a:lnSpc>
              <a:spcBef>
                <a:spcPts val="0"/>
              </a:spcBef>
              <a:spcAft>
                <a:spcPts val="0"/>
              </a:spcAft>
            </a:pPr>
            <a:endParaRPr lang="en-US" sz="1400" b="0" dirty="0">
              <a:solidFill>
                <a:srgbClr val="004B7E"/>
              </a:solidFill>
              <a:effectLst/>
              <a:latin typeface="Tahoma"/>
            </a:endParaRPr>
          </a:p>
        </p:txBody>
      </p:sp>
      <p:sp>
        <p:nvSpPr>
          <p:cNvPr id="33" name="Title 32"/>
          <p:cNvSpPr>
            <a:spLocks noGrp="1"/>
          </p:cNvSpPr>
          <p:nvPr>
            <p:ph type="title"/>
          </p:nvPr>
        </p:nvSpPr>
        <p:spPr>
          <a:xfrm>
            <a:off x="396349" y="337122"/>
            <a:ext cx="8757176" cy="461665"/>
          </a:xfrm>
        </p:spPr>
        <p:txBody>
          <a:bodyPr/>
          <a:lstStyle/>
          <a:p>
            <a:pPr lvl="1" algn="l" rtl="0" fontAlgn="base">
              <a:lnSpc>
                <a:spcPct val="80000"/>
              </a:lnSpc>
              <a:spcBef>
                <a:spcPct val="0"/>
              </a:spcBef>
              <a:spcAft>
                <a:spcPct val="0"/>
              </a:spcAft>
              <a:defRPr/>
            </a:pPr>
            <a:r>
              <a:rPr lang="en-US" sz="3000" dirty="0">
                <a:solidFill>
                  <a:srgbClr val="0062A4"/>
                </a:solidFill>
                <a:latin typeface="Tahoma" pitchFamily="34" charset="0"/>
                <a:ea typeface="Tahoma" pitchFamily="34" charset="0"/>
                <a:cs typeface="Tahoma" pitchFamily="34" charset="0"/>
              </a:rPr>
              <a:t>Bristol-Myers Squibb Foundation Global Footprint </a:t>
            </a:r>
          </a:p>
        </p:txBody>
      </p:sp>
      <p:sp>
        <p:nvSpPr>
          <p:cNvPr id="23" name="Text Box 8"/>
          <p:cNvSpPr txBox="1">
            <a:spLocks noChangeArrowheads="1"/>
          </p:cNvSpPr>
          <p:nvPr/>
        </p:nvSpPr>
        <p:spPr bwMode="auto">
          <a:xfrm>
            <a:off x="313899" y="1364770"/>
            <a:ext cx="3514303" cy="341632"/>
          </a:xfrm>
          <a:prstGeom prst="rect">
            <a:avLst/>
          </a:prstGeom>
        </p:spPr>
        <p:txBody>
          <a:bodyPr wrap="square">
            <a:spAutoFit/>
          </a:bodyPr>
          <a:lstStyle/>
          <a:p>
            <a:pPr algn="l">
              <a:defRPr/>
            </a:pPr>
            <a:r>
              <a:rPr lang="en-US" b="0" dirty="0" smtClean="0">
                <a:solidFill>
                  <a:srgbClr val="0064A8">
                    <a:lumMod val="75000"/>
                  </a:srgbClr>
                </a:solidFill>
                <a:effectLst/>
                <a:latin typeface="Tahoma"/>
              </a:rPr>
              <a:t>Returning Veterans in the U.S.</a:t>
            </a:r>
          </a:p>
        </p:txBody>
      </p:sp>
      <p:sp>
        <p:nvSpPr>
          <p:cNvPr id="28" name="AutoShape 6"/>
          <p:cNvSpPr>
            <a:spLocks noChangeArrowheads="1"/>
          </p:cNvSpPr>
          <p:nvPr/>
        </p:nvSpPr>
        <p:spPr bwMode="hidden">
          <a:xfrm>
            <a:off x="388391" y="2760615"/>
            <a:ext cx="1790368" cy="780222"/>
          </a:xfrm>
          <a:prstGeom prst="roundRect">
            <a:avLst>
              <a:gd name="adj" fmla="val 16667"/>
            </a:avLst>
          </a:prstGeom>
          <a:solidFill>
            <a:srgbClr val="FFFFFF"/>
          </a:solidFill>
          <a:ln w="9525" algn="ctr">
            <a:solidFill>
              <a:schemeClr val="bg1">
                <a:lumMod val="50000"/>
              </a:schemeClr>
            </a:solidFill>
            <a:round/>
            <a:headEnd/>
            <a:tailEnd/>
          </a:ln>
          <a:effectLst>
            <a:outerShdw blurRad="127000" dist="76200" dir="2700000" algn="tl" rotWithShape="0">
              <a:prstClr val="black">
                <a:alpha val="50000"/>
              </a:prstClr>
            </a:outerShdw>
          </a:effectLst>
        </p:spPr>
        <p:txBody>
          <a:bodyPr wrap="none" anchor="ctr"/>
          <a:lstStyle/>
          <a:p>
            <a:pPr defTabSz="914400" fontAlgn="auto">
              <a:lnSpc>
                <a:spcPct val="100000"/>
              </a:lnSpc>
              <a:spcBef>
                <a:spcPts val="0"/>
              </a:spcBef>
              <a:spcAft>
                <a:spcPts val="0"/>
              </a:spcAft>
              <a:defRPr/>
            </a:pPr>
            <a:endParaRPr lang="en-US" b="0" dirty="0">
              <a:solidFill>
                <a:prstClr val="black"/>
              </a:solidFill>
              <a:effectLst/>
            </a:endParaRPr>
          </a:p>
        </p:txBody>
      </p:sp>
      <p:pic>
        <p:nvPicPr>
          <p:cNvPr id="29" name="Picture 3" descr="Bridging-CancerCare"/>
          <p:cNvPicPr>
            <a:picLocks noChangeAspect="1" noChangeArrowheads="1"/>
          </p:cNvPicPr>
          <p:nvPr/>
        </p:nvPicPr>
        <p:blipFill>
          <a:blip r:embed="rId4" cstate="print"/>
          <a:srcRect t="12590" b="18163"/>
          <a:stretch>
            <a:fillRect/>
          </a:stretch>
        </p:blipFill>
        <p:spPr bwMode="auto">
          <a:xfrm>
            <a:off x="469891" y="2784132"/>
            <a:ext cx="1625980" cy="750627"/>
          </a:xfrm>
          <a:prstGeom prst="rect">
            <a:avLst/>
          </a:prstGeom>
          <a:noFill/>
          <a:ln>
            <a:noFill/>
          </a:ln>
        </p:spPr>
      </p:pic>
      <p:sp>
        <p:nvSpPr>
          <p:cNvPr id="30" name="Text Box 8"/>
          <p:cNvSpPr txBox="1">
            <a:spLocks noChangeArrowheads="1"/>
          </p:cNvSpPr>
          <p:nvPr/>
        </p:nvSpPr>
        <p:spPr bwMode="auto">
          <a:xfrm>
            <a:off x="313899" y="2411515"/>
            <a:ext cx="2647665" cy="341632"/>
          </a:xfrm>
          <a:prstGeom prst="rect">
            <a:avLst/>
          </a:prstGeom>
          <a:noFill/>
          <a:ln>
            <a:noFill/>
          </a:ln>
          <a:effectLst/>
        </p:spPr>
        <p:txBody>
          <a:bodyPr wrap="square">
            <a:spAutoFit/>
          </a:bodyPr>
          <a:lstStyle/>
          <a:p>
            <a:pPr algn="l" defTabSz="914400">
              <a:lnSpc>
                <a:spcPct val="90000"/>
              </a:lnSpc>
              <a:defRPr/>
            </a:pPr>
            <a:r>
              <a:rPr lang="en-US" b="0" dirty="0" smtClean="0">
                <a:solidFill>
                  <a:srgbClr val="0064A8">
                    <a:lumMod val="75000"/>
                  </a:srgbClr>
                </a:solidFill>
                <a:effectLst/>
                <a:latin typeface="Tahoma"/>
              </a:rPr>
              <a:t>Lung Cancer in the </a:t>
            </a:r>
            <a:r>
              <a:rPr lang="en-US" b="0" dirty="0">
                <a:solidFill>
                  <a:srgbClr val="0064A8">
                    <a:lumMod val="75000"/>
                  </a:srgbClr>
                </a:solidFill>
                <a:effectLst/>
                <a:latin typeface="Tahoma"/>
              </a:rPr>
              <a:t>U.S.</a:t>
            </a:r>
          </a:p>
        </p:txBody>
      </p:sp>
      <p:sp>
        <p:nvSpPr>
          <p:cNvPr id="34" name="AutoShape 14"/>
          <p:cNvSpPr>
            <a:spLocks noChangeArrowheads="1"/>
          </p:cNvSpPr>
          <p:nvPr/>
        </p:nvSpPr>
        <p:spPr bwMode="hidden">
          <a:xfrm>
            <a:off x="388390" y="5281666"/>
            <a:ext cx="2382105" cy="641462"/>
          </a:xfrm>
          <a:prstGeom prst="roundRect">
            <a:avLst>
              <a:gd name="adj" fmla="val 16667"/>
            </a:avLst>
          </a:prstGeom>
          <a:solidFill>
            <a:srgbClr val="FFFFFF"/>
          </a:solidFill>
          <a:ln w="9525" algn="ctr">
            <a:solidFill>
              <a:schemeClr val="bg1">
                <a:lumMod val="50000"/>
              </a:schemeClr>
            </a:solidFill>
            <a:round/>
            <a:headEnd/>
            <a:tailEnd/>
          </a:ln>
          <a:effectLst>
            <a:outerShdw blurRad="127000" dist="76200" dir="2700000" algn="tl" rotWithShape="0">
              <a:prstClr val="black">
                <a:alpha val="50000"/>
              </a:prstClr>
            </a:outerShdw>
          </a:effectLst>
        </p:spPr>
        <p:txBody>
          <a:bodyPr wrap="none" anchor="ctr"/>
          <a:lstStyle/>
          <a:p>
            <a:pPr fontAlgn="auto">
              <a:lnSpc>
                <a:spcPct val="100000"/>
              </a:lnSpc>
              <a:spcBef>
                <a:spcPts val="0"/>
              </a:spcBef>
              <a:spcAft>
                <a:spcPts val="0"/>
              </a:spcAft>
              <a:defRPr/>
            </a:pPr>
            <a:endParaRPr lang="en-US" b="0">
              <a:solidFill>
                <a:prstClr val="black"/>
              </a:solidFill>
              <a:effectLst/>
            </a:endParaRPr>
          </a:p>
        </p:txBody>
      </p:sp>
      <p:sp>
        <p:nvSpPr>
          <p:cNvPr id="36" name="TextBox 35"/>
          <p:cNvSpPr txBox="1"/>
          <p:nvPr/>
        </p:nvSpPr>
        <p:spPr>
          <a:xfrm>
            <a:off x="313899" y="4931368"/>
            <a:ext cx="2947916" cy="341632"/>
          </a:xfrm>
          <a:prstGeom prst="rect">
            <a:avLst/>
          </a:prstGeom>
          <a:noFill/>
          <a:ln>
            <a:noFill/>
          </a:ln>
          <a:effectLst/>
        </p:spPr>
        <p:txBody>
          <a:bodyPr wrap="square" rtlCol="0">
            <a:spAutoFit/>
          </a:bodyPr>
          <a:lstStyle/>
          <a:p>
            <a:pPr algn="l"/>
            <a:r>
              <a:rPr lang="en-US" b="0" dirty="0" smtClean="0">
                <a:solidFill>
                  <a:srgbClr val="0064A8">
                    <a:lumMod val="75000"/>
                  </a:srgbClr>
                </a:solidFill>
                <a:effectLst/>
                <a:latin typeface="Tahoma"/>
              </a:rPr>
              <a:t>Type 2 Diabetes in the U.S.</a:t>
            </a:r>
            <a:endParaRPr lang="en-US" b="0" dirty="0">
              <a:solidFill>
                <a:srgbClr val="0064A8">
                  <a:lumMod val="75000"/>
                </a:srgbClr>
              </a:solidFill>
              <a:effectLst/>
              <a:latin typeface="Tahoma"/>
            </a:endParaRPr>
          </a:p>
        </p:txBody>
      </p:sp>
      <p:sp>
        <p:nvSpPr>
          <p:cNvPr id="37" name="Text Box 10"/>
          <p:cNvSpPr txBox="1">
            <a:spLocks noChangeArrowheads="1"/>
          </p:cNvSpPr>
          <p:nvPr/>
        </p:nvSpPr>
        <p:spPr bwMode="auto">
          <a:xfrm>
            <a:off x="5938784" y="2523853"/>
            <a:ext cx="2979520" cy="341632"/>
          </a:xfrm>
          <a:prstGeom prst="rect">
            <a:avLst/>
          </a:prstGeom>
        </p:spPr>
        <p:txBody>
          <a:bodyPr wrap="square">
            <a:spAutoFit/>
          </a:bodyPr>
          <a:lstStyle/>
          <a:p>
            <a:pPr>
              <a:defRPr/>
            </a:pPr>
            <a:r>
              <a:rPr lang="en-US" b="0" dirty="0" smtClean="0">
                <a:solidFill>
                  <a:srgbClr val="0064A8">
                    <a:lumMod val="75000"/>
                  </a:srgbClr>
                </a:solidFill>
                <a:effectLst/>
                <a:latin typeface="Tahoma"/>
              </a:rPr>
              <a:t>Hepatitis in China &amp; India</a:t>
            </a:r>
            <a:endParaRPr lang="en-US" b="0" dirty="0">
              <a:solidFill>
                <a:srgbClr val="0064A8">
                  <a:lumMod val="75000"/>
                </a:srgbClr>
              </a:solidFill>
              <a:effectLst/>
              <a:latin typeface="Tahoma"/>
            </a:endParaRPr>
          </a:p>
        </p:txBody>
      </p:sp>
      <p:sp>
        <p:nvSpPr>
          <p:cNvPr id="42" name="Text Box 11"/>
          <p:cNvSpPr txBox="1">
            <a:spLocks noChangeArrowheads="1"/>
          </p:cNvSpPr>
          <p:nvPr/>
        </p:nvSpPr>
        <p:spPr bwMode="auto">
          <a:xfrm>
            <a:off x="3529295" y="3185668"/>
            <a:ext cx="2339247" cy="646331"/>
          </a:xfrm>
          <a:prstGeom prst="rect">
            <a:avLst/>
          </a:prstGeom>
        </p:spPr>
        <p:txBody>
          <a:bodyPr wrap="square">
            <a:spAutoFit/>
          </a:bodyPr>
          <a:lstStyle/>
          <a:p>
            <a:pPr eaLnBrk="0" hangingPunct="0">
              <a:lnSpc>
                <a:spcPct val="100000"/>
              </a:lnSpc>
              <a:defRPr/>
            </a:pPr>
            <a:r>
              <a:rPr lang="en-US" b="0" dirty="0" smtClean="0">
                <a:solidFill>
                  <a:srgbClr val="0064A8">
                    <a:lumMod val="75000"/>
                  </a:srgbClr>
                </a:solidFill>
                <a:effectLst/>
                <a:latin typeface="Tahoma"/>
              </a:rPr>
              <a:t>HIV and Cervical Cancer in Africa</a:t>
            </a:r>
          </a:p>
        </p:txBody>
      </p:sp>
      <p:sp>
        <p:nvSpPr>
          <p:cNvPr id="46" name="Text Box 9"/>
          <p:cNvSpPr txBox="1">
            <a:spLocks noChangeArrowheads="1"/>
          </p:cNvSpPr>
          <p:nvPr/>
        </p:nvSpPr>
        <p:spPr bwMode="auto">
          <a:xfrm>
            <a:off x="3500044" y="1624089"/>
            <a:ext cx="2368752" cy="590931"/>
          </a:xfrm>
          <a:prstGeom prst="rect">
            <a:avLst/>
          </a:prstGeom>
          <a:noFill/>
          <a:ln>
            <a:noFill/>
          </a:ln>
          <a:effectLst/>
        </p:spPr>
        <p:txBody>
          <a:bodyPr wrap="square">
            <a:spAutoFit/>
          </a:bodyPr>
          <a:lstStyle/>
          <a:p>
            <a:pPr defTabSz="914400">
              <a:lnSpc>
                <a:spcPct val="90000"/>
              </a:lnSpc>
              <a:defRPr/>
            </a:pPr>
            <a:r>
              <a:rPr lang="en-US" b="0" dirty="0">
                <a:solidFill>
                  <a:srgbClr val="0064A8">
                    <a:lumMod val="75000"/>
                  </a:srgbClr>
                </a:solidFill>
                <a:effectLst/>
                <a:latin typeface="Tahoma"/>
              </a:rPr>
              <a:t>Cancer in Central</a:t>
            </a:r>
            <a:br>
              <a:rPr lang="en-US" b="0" dirty="0">
                <a:solidFill>
                  <a:srgbClr val="0064A8">
                    <a:lumMod val="75000"/>
                  </a:srgbClr>
                </a:solidFill>
                <a:effectLst/>
                <a:latin typeface="Tahoma"/>
              </a:rPr>
            </a:br>
            <a:r>
              <a:rPr lang="en-US" b="0" dirty="0">
                <a:solidFill>
                  <a:srgbClr val="0064A8">
                    <a:lumMod val="75000"/>
                  </a:srgbClr>
                </a:solidFill>
                <a:effectLst/>
                <a:latin typeface="Tahoma"/>
              </a:rPr>
              <a:t>and Eastern Europe</a:t>
            </a:r>
          </a:p>
        </p:txBody>
      </p:sp>
      <p:sp>
        <p:nvSpPr>
          <p:cNvPr id="57" name="AutoShape 14"/>
          <p:cNvSpPr>
            <a:spLocks noChangeArrowheads="1"/>
          </p:cNvSpPr>
          <p:nvPr/>
        </p:nvSpPr>
        <p:spPr bwMode="hidden">
          <a:xfrm>
            <a:off x="388390" y="1721885"/>
            <a:ext cx="2386584" cy="640080"/>
          </a:xfrm>
          <a:prstGeom prst="roundRect">
            <a:avLst>
              <a:gd name="adj" fmla="val 16667"/>
            </a:avLst>
          </a:prstGeom>
          <a:solidFill>
            <a:srgbClr val="FFFFFF"/>
          </a:solidFill>
          <a:ln w="9525" algn="ctr">
            <a:solidFill>
              <a:schemeClr val="bg1">
                <a:lumMod val="50000"/>
              </a:schemeClr>
            </a:solidFill>
            <a:round/>
            <a:headEnd/>
            <a:tailEnd/>
          </a:ln>
          <a:effectLst>
            <a:outerShdw blurRad="127000" dist="76200" dir="2700000" algn="tl" rotWithShape="0">
              <a:prstClr val="black">
                <a:alpha val="50000"/>
              </a:prstClr>
            </a:outerShdw>
          </a:effectLst>
        </p:spPr>
        <p:txBody>
          <a:bodyPr wrap="none" anchor="ctr"/>
          <a:lstStyle/>
          <a:p>
            <a:pPr fontAlgn="auto">
              <a:lnSpc>
                <a:spcPct val="100000"/>
              </a:lnSpc>
              <a:spcBef>
                <a:spcPts val="0"/>
              </a:spcBef>
              <a:spcAft>
                <a:spcPts val="0"/>
              </a:spcAft>
              <a:defRPr/>
            </a:pPr>
            <a:endParaRPr lang="en-US" b="0">
              <a:solidFill>
                <a:prstClr val="black"/>
              </a:solidFill>
              <a:effectLst/>
            </a:endParaRPr>
          </a:p>
        </p:txBody>
      </p:sp>
      <p:pic>
        <p:nvPicPr>
          <p:cNvPr id="26" name="Picture 25"/>
          <p:cNvPicPr/>
          <p:nvPr/>
        </p:nvPicPr>
        <p:blipFill>
          <a:blip r:embed="rId5" cstate="print"/>
          <a:srcRect/>
          <a:stretch>
            <a:fillRect/>
          </a:stretch>
        </p:blipFill>
        <p:spPr bwMode="auto">
          <a:xfrm>
            <a:off x="435642" y="1815144"/>
            <a:ext cx="2222356" cy="464032"/>
          </a:xfrm>
          <a:prstGeom prst="rect">
            <a:avLst/>
          </a:prstGeom>
          <a:noFill/>
          <a:ln w="9525">
            <a:noFill/>
            <a:miter lim="800000"/>
            <a:headEnd/>
            <a:tailEnd/>
          </a:ln>
        </p:spPr>
      </p:pic>
      <p:sp>
        <p:nvSpPr>
          <p:cNvPr id="60" name="AutoShape 6"/>
          <p:cNvSpPr>
            <a:spLocks noChangeArrowheads="1"/>
          </p:cNvSpPr>
          <p:nvPr/>
        </p:nvSpPr>
        <p:spPr bwMode="hidden">
          <a:xfrm>
            <a:off x="3789236" y="2244284"/>
            <a:ext cx="1790368" cy="780222"/>
          </a:xfrm>
          <a:prstGeom prst="roundRect">
            <a:avLst>
              <a:gd name="adj" fmla="val 16667"/>
            </a:avLst>
          </a:prstGeom>
          <a:solidFill>
            <a:srgbClr val="FFFFFF"/>
          </a:solidFill>
          <a:ln w="9525" algn="ctr">
            <a:solidFill>
              <a:schemeClr val="bg1">
                <a:lumMod val="50000"/>
              </a:schemeClr>
            </a:solidFill>
            <a:round/>
            <a:headEnd/>
            <a:tailEnd/>
          </a:ln>
          <a:effectLst>
            <a:outerShdw blurRad="127000" dist="76200" dir="2700000" algn="tl" rotWithShape="0">
              <a:prstClr val="black">
                <a:alpha val="50000"/>
              </a:prstClr>
            </a:outerShdw>
          </a:effectLst>
        </p:spPr>
        <p:txBody>
          <a:bodyPr wrap="none" anchor="ctr"/>
          <a:lstStyle/>
          <a:p>
            <a:pPr defTabSz="914400" fontAlgn="auto">
              <a:lnSpc>
                <a:spcPct val="100000"/>
              </a:lnSpc>
              <a:spcBef>
                <a:spcPts val="0"/>
              </a:spcBef>
              <a:spcAft>
                <a:spcPts val="0"/>
              </a:spcAft>
              <a:defRPr/>
            </a:pPr>
            <a:endParaRPr lang="en-US" b="0" dirty="0">
              <a:solidFill>
                <a:prstClr val="black"/>
              </a:solidFill>
              <a:effectLst/>
            </a:endParaRPr>
          </a:p>
        </p:txBody>
      </p:sp>
      <p:sp>
        <p:nvSpPr>
          <p:cNvPr id="62" name="AutoShape 5"/>
          <p:cNvSpPr>
            <a:spLocks noChangeArrowheads="1"/>
          </p:cNvSpPr>
          <p:nvPr/>
        </p:nvSpPr>
        <p:spPr bwMode="gray">
          <a:xfrm>
            <a:off x="3596520" y="3816821"/>
            <a:ext cx="2175801" cy="682388"/>
          </a:xfrm>
          <a:prstGeom prst="roundRect">
            <a:avLst>
              <a:gd name="adj" fmla="val 16667"/>
            </a:avLst>
          </a:prstGeom>
          <a:solidFill>
            <a:srgbClr val="FFFFFF"/>
          </a:solidFill>
          <a:ln w="9525" algn="ctr">
            <a:solidFill>
              <a:schemeClr val="bg1">
                <a:lumMod val="50000"/>
              </a:schemeClr>
            </a:solidFill>
            <a:round/>
            <a:headEnd/>
            <a:tailEnd/>
          </a:ln>
          <a:effectLst>
            <a:outerShdw blurRad="127000" dist="76200" dir="2700000" algn="tl" rotWithShape="0">
              <a:prstClr val="black">
                <a:alpha val="50000"/>
              </a:prstClr>
            </a:outerShdw>
          </a:effectLst>
        </p:spPr>
        <p:txBody>
          <a:bodyPr wrap="none" anchor="ctr"/>
          <a:lstStyle/>
          <a:p>
            <a:pPr fontAlgn="auto">
              <a:lnSpc>
                <a:spcPct val="100000"/>
              </a:lnSpc>
              <a:spcBef>
                <a:spcPts val="0"/>
              </a:spcBef>
              <a:spcAft>
                <a:spcPts val="0"/>
              </a:spcAft>
              <a:defRPr/>
            </a:pPr>
            <a:endParaRPr lang="en-US" b="0" dirty="0">
              <a:solidFill>
                <a:prstClr val="black"/>
              </a:solidFill>
              <a:effectLst/>
            </a:endParaRPr>
          </a:p>
        </p:txBody>
      </p:sp>
      <p:pic>
        <p:nvPicPr>
          <p:cNvPr id="45" name="Picture 19" descr="FINAL_STF_Revised_Color_logo"/>
          <p:cNvPicPr>
            <a:picLocks noChangeAspect="1" noChangeArrowheads="1"/>
          </p:cNvPicPr>
          <p:nvPr/>
        </p:nvPicPr>
        <p:blipFill>
          <a:blip r:embed="rId6" cstate="print">
            <a:lum bright="-12000"/>
          </a:blip>
          <a:srcRect/>
          <a:stretch>
            <a:fillRect/>
          </a:stretch>
        </p:blipFill>
        <p:spPr bwMode="auto">
          <a:xfrm>
            <a:off x="3696399" y="3919295"/>
            <a:ext cx="1976042" cy="515438"/>
          </a:xfrm>
          <a:prstGeom prst="rect">
            <a:avLst/>
          </a:prstGeom>
          <a:noFill/>
          <a:ln w="9525">
            <a:noFill/>
            <a:miter lim="800000"/>
            <a:headEnd/>
            <a:tailEnd/>
          </a:ln>
        </p:spPr>
      </p:pic>
      <p:sp>
        <p:nvSpPr>
          <p:cNvPr id="63" name="AutoShape 5"/>
          <p:cNvSpPr>
            <a:spLocks noChangeArrowheads="1"/>
          </p:cNvSpPr>
          <p:nvPr/>
        </p:nvSpPr>
        <p:spPr bwMode="gray">
          <a:xfrm>
            <a:off x="6350128" y="2861488"/>
            <a:ext cx="2175801" cy="682388"/>
          </a:xfrm>
          <a:prstGeom prst="roundRect">
            <a:avLst>
              <a:gd name="adj" fmla="val 16667"/>
            </a:avLst>
          </a:prstGeom>
          <a:solidFill>
            <a:srgbClr val="FFFFFF"/>
          </a:solidFill>
          <a:ln w="9525" algn="ctr">
            <a:solidFill>
              <a:schemeClr val="bg1">
                <a:lumMod val="50000"/>
              </a:schemeClr>
            </a:solidFill>
            <a:round/>
            <a:headEnd/>
            <a:tailEnd/>
          </a:ln>
          <a:effectLst>
            <a:outerShdw blurRad="127000" dist="76200" dir="2700000" algn="tl" rotWithShape="0">
              <a:prstClr val="black">
                <a:alpha val="50000"/>
              </a:prstClr>
            </a:outerShdw>
          </a:effectLst>
        </p:spPr>
        <p:txBody>
          <a:bodyPr wrap="none" anchor="ctr"/>
          <a:lstStyle/>
          <a:p>
            <a:pPr fontAlgn="auto">
              <a:lnSpc>
                <a:spcPct val="100000"/>
              </a:lnSpc>
              <a:spcBef>
                <a:spcPts val="0"/>
              </a:spcBef>
              <a:spcAft>
                <a:spcPts val="0"/>
              </a:spcAft>
              <a:defRPr/>
            </a:pPr>
            <a:endParaRPr lang="en-US" b="0" dirty="0">
              <a:solidFill>
                <a:prstClr val="black"/>
              </a:solidFill>
              <a:effectLst/>
            </a:endParaRPr>
          </a:p>
        </p:txBody>
      </p:sp>
      <p:pic>
        <p:nvPicPr>
          <p:cNvPr id="41" name="Picture 12" descr="Delivering Hope cmyk logo"/>
          <p:cNvPicPr>
            <a:picLocks noChangeAspect="1" noChangeArrowheads="1"/>
          </p:cNvPicPr>
          <p:nvPr/>
        </p:nvPicPr>
        <p:blipFill>
          <a:blip r:embed="rId7" cstate="print">
            <a:lum bright="-6000" contrast="6000"/>
          </a:blip>
          <a:srcRect/>
          <a:stretch>
            <a:fillRect/>
          </a:stretch>
        </p:blipFill>
        <p:spPr bwMode="auto">
          <a:xfrm>
            <a:off x="6493571" y="2914752"/>
            <a:ext cx="1888914" cy="613312"/>
          </a:xfrm>
          <a:prstGeom prst="rect">
            <a:avLst/>
          </a:prstGeom>
          <a:noFill/>
          <a:ln w="9525">
            <a:noFill/>
            <a:miter lim="800000"/>
            <a:headEnd/>
            <a:tailEnd/>
          </a:ln>
        </p:spPr>
      </p:pic>
      <p:grpSp>
        <p:nvGrpSpPr>
          <p:cNvPr id="2" name="Group 38"/>
          <p:cNvGrpSpPr/>
          <p:nvPr/>
        </p:nvGrpSpPr>
        <p:grpSpPr>
          <a:xfrm>
            <a:off x="313899" y="3718992"/>
            <a:ext cx="2947916" cy="1037250"/>
            <a:chOff x="313899" y="4810813"/>
            <a:chExt cx="2947916" cy="1037250"/>
          </a:xfrm>
        </p:grpSpPr>
        <p:sp>
          <p:nvSpPr>
            <p:cNvPr id="40" name="AutoShape 5"/>
            <p:cNvSpPr>
              <a:spLocks noChangeArrowheads="1"/>
            </p:cNvSpPr>
            <p:nvPr/>
          </p:nvSpPr>
          <p:spPr bwMode="gray">
            <a:xfrm>
              <a:off x="388391" y="5165675"/>
              <a:ext cx="2175801" cy="682388"/>
            </a:xfrm>
            <a:prstGeom prst="roundRect">
              <a:avLst>
                <a:gd name="adj" fmla="val 16667"/>
              </a:avLst>
            </a:prstGeom>
            <a:solidFill>
              <a:srgbClr val="FFFFFF"/>
            </a:solidFill>
            <a:ln w="9525" algn="ctr">
              <a:solidFill>
                <a:schemeClr val="bg1">
                  <a:lumMod val="50000"/>
                </a:schemeClr>
              </a:solidFill>
              <a:round/>
              <a:headEnd/>
              <a:tailEnd/>
            </a:ln>
            <a:effectLst>
              <a:outerShdw blurRad="127000" dist="76200" dir="2700000" algn="tl" rotWithShape="0">
                <a:prstClr val="black">
                  <a:alpha val="50000"/>
                </a:prstClr>
              </a:outerShdw>
            </a:effectLst>
          </p:spPr>
          <p:txBody>
            <a:bodyPr wrap="none" anchor="ctr"/>
            <a:lstStyle/>
            <a:p>
              <a:pPr fontAlgn="auto">
                <a:lnSpc>
                  <a:spcPct val="100000"/>
                </a:lnSpc>
                <a:spcBef>
                  <a:spcPts val="0"/>
                </a:spcBef>
                <a:spcAft>
                  <a:spcPts val="0"/>
                </a:spcAft>
                <a:defRPr/>
              </a:pPr>
              <a:endParaRPr lang="en-US" b="0" dirty="0">
                <a:solidFill>
                  <a:prstClr val="black"/>
                </a:solidFill>
                <a:effectLst/>
              </a:endParaRPr>
            </a:p>
          </p:txBody>
        </p:sp>
        <p:pic>
          <p:nvPicPr>
            <p:cNvPr id="43" name="Picture 2" descr="C:\Documents and Settings\slobodsc\Desktop\Specialty Care final logo.png"/>
            <p:cNvPicPr>
              <a:picLocks noChangeAspect="1" noChangeArrowheads="1"/>
            </p:cNvPicPr>
            <p:nvPr/>
          </p:nvPicPr>
          <p:blipFill>
            <a:blip r:embed="rId8" cstate="print"/>
            <a:srcRect/>
            <a:stretch>
              <a:fillRect/>
            </a:stretch>
          </p:blipFill>
          <p:spPr bwMode="auto">
            <a:xfrm>
              <a:off x="522479" y="5260311"/>
              <a:ext cx="1902948" cy="503990"/>
            </a:xfrm>
            <a:prstGeom prst="rect">
              <a:avLst/>
            </a:prstGeom>
            <a:noFill/>
          </p:spPr>
        </p:pic>
        <p:sp>
          <p:nvSpPr>
            <p:cNvPr id="44" name="TextBox 43"/>
            <p:cNvSpPr txBox="1"/>
            <p:nvPr/>
          </p:nvSpPr>
          <p:spPr>
            <a:xfrm>
              <a:off x="313899" y="4810813"/>
              <a:ext cx="2947916" cy="341632"/>
            </a:xfrm>
            <a:prstGeom prst="rect">
              <a:avLst/>
            </a:prstGeom>
            <a:noFill/>
            <a:ln>
              <a:noFill/>
            </a:ln>
            <a:effectLst/>
          </p:spPr>
          <p:txBody>
            <a:bodyPr wrap="square" rtlCol="0">
              <a:spAutoFit/>
            </a:bodyPr>
            <a:lstStyle/>
            <a:p>
              <a:pPr algn="l"/>
              <a:r>
                <a:rPr lang="en-US" b="0" dirty="0" smtClean="0">
                  <a:solidFill>
                    <a:srgbClr val="0064A8">
                      <a:lumMod val="75000"/>
                    </a:srgbClr>
                  </a:solidFill>
                  <a:effectLst/>
                  <a:latin typeface="Tahoma"/>
                </a:rPr>
                <a:t>Specialty Care in the U.S.</a:t>
              </a:r>
              <a:endParaRPr lang="en-US" b="0" dirty="0">
                <a:solidFill>
                  <a:srgbClr val="0064A8">
                    <a:lumMod val="75000"/>
                  </a:srgbClr>
                </a:solidFill>
                <a:effectLst/>
                <a:latin typeface="Tahoma"/>
              </a:endParaRPr>
            </a:p>
          </p:txBody>
        </p:sp>
      </p:grpSp>
      <p:pic>
        <p:nvPicPr>
          <p:cNvPr id="48" name="Picture 4"/>
          <p:cNvPicPr>
            <a:picLocks noChangeAspect="1" noChangeArrowheads="1"/>
          </p:cNvPicPr>
          <p:nvPr/>
        </p:nvPicPr>
        <p:blipFill>
          <a:blip r:embed="rId9" cstate="print"/>
          <a:srcRect t="12349" b="21324"/>
          <a:stretch>
            <a:fillRect/>
          </a:stretch>
        </p:blipFill>
        <p:spPr bwMode="auto">
          <a:xfrm>
            <a:off x="3827093" y="2279177"/>
            <a:ext cx="1714655" cy="696035"/>
          </a:xfrm>
          <a:prstGeom prst="rect">
            <a:avLst/>
          </a:prstGeom>
          <a:noFill/>
          <a:ln w="9525">
            <a:noFill/>
            <a:miter lim="800000"/>
            <a:headEnd/>
            <a:tailEnd/>
          </a:ln>
        </p:spPr>
      </p:pic>
      <p:pic>
        <p:nvPicPr>
          <p:cNvPr id="35" name="Picture 16" descr="tod_logo_landing2"/>
          <p:cNvPicPr>
            <a:picLocks noChangeAspect="1" noChangeArrowheads="1"/>
          </p:cNvPicPr>
          <p:nvPr/>
        </p:nvPicPr>
        <p:blipFill>
          <a:blip r:embed="rId10" cstate="print"/>
          <a:srcRect/>
          <a:stretch>
            <a:fillRect/>
          </a:stretch>
        </p:blipFill>
        <p:spPr bwMode="auto">
          <a:xfrm>
            <a:off x="511670" y="5353657"/>
            <a:ext cx="2131660" cy="514880"/>
          </a:xfrm>
          <a:prstGeom prst="rect">
            <a:avLst/>
          </a:prstGeom>
          <a:noFill/>
          <a:ln w="9525">
            <a:noFill/>
            <a:miter lim="800000"/>
            <a:headEnd/>
            <a:tailEnd/>
          </a:ln>
          <a:effectLst/>
        </p:spPr>
      </p:pic>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30188" y="-198438"/>
            <a:ext cx="9604376" cy="7254876"/>
            <a:chOff x="-145" y="-125"/>
            <a:chExt cx="6050" cy="4570"/>
          </a:xfrm>
        </p:grpSpPr>
        <p:sp>
          <p:nvSpPr>
            <p:cNvPr id="4" name="AutoShape 3"/>
            <p:cNvSpPr>
              <a:spLocks noChangeAspect="1" noChangeArrowheads="1" noTextEdit="1"/>
            </p:cNvSpPr>
            <p:nvPr/>
          </p:nvSpPr>
          <p:spPr bwMode="auto">
            <a:xfrm>
              <a:off x="-145" y="-125"/>
              <a:ext cx="6050" cy="4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 y="-125"/>
              <a:ext cx="6058" cy="4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101038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Thank </a:t>
            </a:r>
            <a:r>
              <a:rPr lang="en-US" dirty="0" smtClean="0"/>
              <a:t>You!</a:t>
            </a:r>
            <a:endParaRPr lang="en-US" dirty="0"/>
          </a:p>
        </p:txBody>
      </p:sp>
      <p:sp>
        <p:nvSpPr>
          <p:cNvPr id="3" name="Subtitle 2"/>
          <p:cNvSpPr>
            <a:spLocks noGrp="1"/>
          </p:cNvSpPr>
          <p:nvPr>
            <p:ph type="subTitle" idx="1"/>
          </p:nvPr>
        </p:nvSpPr>
        <p:spPr>
          <a:xfrm>
            <a:off x="1371600" y="3733800"/>
            <a:ext cx="6400800" cy="2514600"/>
          </a:xfrm>
        </p:spPr>
        <p:txBody>
          <a:bodyPr>
            <a:normAutofit fontScale="55000" lnSpcReduction="20000"/>
          </a:bodyPr>
          <a:lstStyle/>
          <a:p>
            <a:r>
              <a:rPr lang="en-US" dirty="0" smtClean="0">
                <a:solidFill>
                  <a:schemeClr val="tx1"/>
                </a:solidFill>
                <a:hlinkClick r:id="rId3"/>
              </a:rPr>
              <a:t>patricia.doykos@bms.com</a:t>
            </a:r>
            <a:endParaRPr lang="en-US" dirty="0" smtClean="0">
              <a:solidFill>
                <a:schemeClr val="tx1"/>
              </a:solidFill>
            </a:endParaRPr>
          </a:p>
          <a:p>
            <a:r>
              <a:rPr lang="en-US" dirty="0" smtClean="0">
                <a:solidFill>
                  <a:schemeClr val="tx1"/>
                </a:solidFill>
                <a:hlinkClick r:id="rId4"/>
              </a:rPr>
              <a:t>www.togetherondiabetes.com</a:t>
            </a:r>
            <a:endParaRPr lang="en-US" dirty="0" smtClean="0">
              <a:solidFill>
                <a:schemeClr val="tx1"/>
              </a:solidFill>
            </a:endParaRPr>
          </a:p>
          <a:p>
            <a:pPr marL="457200" indent="-457200">
              <a:buFontTx/>
              <a:buChar char="-"/>
            </a:pPr>
            <a:r>
              <a:rPr lang="en-US" dirty="0" smtClean="0">
                <a:solidFill>
                  <a:srgbClr val="00B050"/>
                </a:solidFill>
              </a:rPr>
              <a:t>Project descriptions, results, publications, tools</a:t>
            </a:r>
          </a:p>
          <a:p>
            <a:pPr marL="457200" indent="-457200">
              <a:buFontTx/>
              <a:buChar char="-"/>
            </a:pPr>
            <a:r>
              <a:rPr lang="en-US" dirty="0" smtClean="0">
                <a:solidFill>
                  <a:srgbClr val="00B050"/>
                </a:solidFill>
              </a:rPr>
              <a:t>4 Grantee Summits keynote videos and materials</a:t>
            </a:r>
          </a:p>
          <a:p>
            <a:pPr marL="457200" indent="-457200">
              <a:buFontTx/>
              <a:buChar char="-"/>
            </a:pPr>
            <a:r>
              <a:rPr lang="en-US" dirty="0" smtClean="0">
                <a:solidFill>
                  <a:srgbClr val="00B050"/>
                </a:solidFill>
              </a:rPr>
              <a:t>KU Case Studies of Grantee Projects</a:t>
            </a:r>
          </a:p>
          <a:p>
            <a:pPr marL="457200" indent="-457200">
              <a:buFontTx/>
              <a:buChar char="-"/>
            </a:pPr>
            <a:r>
              <a:rPr lang="en-US" dirty="0" smtClean="0">
                <a:solidFill>
                  <a:srgbClr val="00B050"/>
                </a:solidFill>
              </a:rPr>
              <a:t>Harvard Law School Policy Briefs and State and Federal Reports</a:t>
            </a:r>
          </a:p>
          <a:p>
            <a:pPr marL="457200" indent="-457200">
              <a:buFontTx/>
              <a:buChar char="-"/>
            </a:pPr>
            <a:r>
              <a:rPr lang="en-US" dirty="0" smtClean="0">
                <a:solidFill>
                  <a:srgbClr val="00B050"/>
                </a:solidFill>
              </a:rPr>
              <a:t>National Peer Support Network </a:t>
            </a:r>
          </a:p>
          <a:p>
            <a:pPr marL="457200" indent="-457200">
              <a:buFontTx/>
              <a:buChar char="-"/>
            </a:pPr>
            <a:r>
              <a:rPr lang="en-US" dirty="0" smtClean="0">
                <a:solidFill>
                  <a:srgbClr val="00B050"/>
                </a:solidFill>
              </a:rPr>
              <a:t>Morehouse Diabetes Health Equity Partnership</a:t>
            </a:r>
            <a:endParaRPr lang="en-US" dirty="0" smtClean="0">
              <a:solidFill>
                <a:srgbClr val="00B050"/>
              </a:solidFill>
            </a:endParaRPr>
          </a:p>
          <a:p>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275463" y="4708479"/>
            <a:ext cx="5868536" cy="1460309"/>
          </a:xfrm>
          <a:prstGeom prst="rect">
            <a:avLst/>
          </a:prstGeom>
          <a:gradFill flip="none" rotWithShape="1">
            <a:gsLst>
              <a:gs pos="0">
                <a:srgbClr val="004D87"/>
              </a:gs>
              <a:gs pos="50000">
                <a:schemeClr val="tx2">
                  <a:lumMod val="75000"/>
                  <a:shade val="67500"/>
                  <a:satMod val="115000"/>
                </a:schemeClr>
              </a:gs>
              <a:gs pos="100000">
                <a:schemeClr val="tx2">
                  <a:lumMod val="75000"/>
                  <a:shade val="100000"/>
                  <a:satMod val="115000"/>
                  <a:alpha val="23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spcBef>
                <a:spcPts val="0"/>
              </a:spcBef>
              <a:spcAft>
                <a:spcPts val="0"/>
              </a:spcAft>
            </a:pPr>
            <a:endParaRPr lang="en-US" b="0">
              <a:solidFill>
                <a:prstClr val="white"/>
              </a:solidFill>
              <a:effectLst/>
            </a:endParaRPr>
          </a:p>
        </p:txBody>
      </p:sp>
      <p:pic>
        <p:nvPicPr>
          <p:cNvPr id="49" name="Picture 1" descr="C:\Documents and Settings\slobodsc\Desktop\ELEMENTS\world map\AllworldlMaps.png"/>
          <p:cNvPicPr>
            <a:picLocks noChangeAspect="1" noChangeArrowheads="1"/>
          </p:cNvPicPr>
          <p:nvPr/>
        </p:nvPicPr>
        <p:blipFill>
          <a:blip r:embed="rId3" cstate="email">
            <a:lum bright="-40000"/>
          </a:blip>
          <a:srcRect b="3648"/>
          <a:stretch>
            <a:fillRect/>
          </a:stretch>
        </p:blipFill>
        <p:spPr bwMode="ltGray">
          <a:xfrm>
            <a:off x="9525" y="0"/>
            <a:ext cx="9144000" cy="653442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pic>
      <p:sp>
        <p:nvSpPr>
          <p:cNvPr id="6155" name="Rectangle 18"/>
          <p:cNvSpPr>
            <a:spLocks noChangeArrowheads="1"/>
          </p:cNvSpPr>
          <p:nvPr/>
        </p:nvSpPr>
        <p:spPr bwMode="auto">
          <a:xfrm>
            <a:off x="6256092" y="914400"/>
            <a:ext cx="2390775" cy="260350"/>
          </a:xfrm>
          <a:prstGeom prst="rect">
            <a:avLst/>
          </a:prstGeom>
          <a:noFill/>
          <a:ln w="9525" algn="ctr">
            <a:noFill/>
            <a:round/>
            <a:headEnd/>
            <a:tailEnd/>
          </a:ln>
          <a:effectLst/>
        </p:spPr>
        <p:txBody>
          <a:bodyPr wrap="none" anchor="ctr"/>
          <a:lstStyle/>
          <a:p>
            <a:pPr fontAlgn="auto">
              <a:lnSpc>
                <a:spcPct val="85000"/>
              </a:lnSpc>
              <a:spcBef>
                <a:spcPts val="0"/>
              </a:spcBef>
              <a:spcAft>
                <a:spcPts val="0"/>
              </a:spcAft>
            </a:pPr>
            <a:endParaRPr lang="en-US" sz="1400" b="0" dirty="0">
              <a:solidFill>
                <a:srgbClr val="004B7E"/>
              </a:solidFill>
              <a:effectLst/>
              <a:latin typeface="Tahoma"/>
            </a:endParaRPr>
          </a:p>
        </p:txBody>
      </p:sp>
      <p:sp>
        <p:nvSpPr>
          <p:cNvPr id="33" name="Title 32"/>
          <p:cNvSpPr>
            <a:spLocks noGrp="1"/>
          </p:cNvSpPr>
          <p:nvPr>
            <p:ph type="title"/>
          </p:nvPr>
        </p:nvSpPr>
        <p:spPr>
          <a:xfrm>
            <a:off x="396349" y="337122"/>
            <a:ext cx="8757176" cy="461665"/>
          </a:xfrm>
        </p:spPr>
        <p:txBody>
          <a:bodyPr/>
          <a:lstStyle/>
          <a:p>
            <a:pPr lvl="1" algn="l" rtl="0" fontAlgn="base">
              <a:lnSpc>
                <a:spcPct val="80000"/>
              </a:lnSpc>
              <a:spcBef>
                <a:spcPct val="0"/>
              </a:spcBef>
              <a:spcAft>
                <a:spcPct val="0"/>
              </a:spcAft>
              <a:defRPr/>
            </a:pPr>
            <a:r>
              <a:rPr lang="en-US" sz="3000" dirty="0">
                <a:solidFill>
                  <a:srgbClr val="0062A4"/>
                </a:solidFill>
                <a:latin typeface="Tahoma" pitchFamily="34" charset="0"/>
                <a:ea typeface="Tahoma" pitchFamily="34" charset="0"/>
                <a:cs typeface="Tahoma" pitchFamily="34" charset="0"/>
              </a:rPr>
              <a:t>Bristol-Myers Squibb Foundation Global Footprint </a:t>
            </a:r>
          </a:p>
        </p:txBody>
      </p:sp>
      <p:sp>
        <p:nvSpPr>
          <p:cNvPr id="23" name="Text Box 8"/>
          <p:cNvSpPr txBox="1">
            <a:spLocks noChangeArrowheads="1"/>
          </p:cNvSpPr>
          <p:nvPr/>
        </p:nvSpPr>
        <p:spPr bwMode="auto">
          <a:xfrm>
            <a:off x="313899" y="1364770"/>
            <a:ext cx="3514303" cy="341632"/>
          </a:xfrm>
          <a:prstGeom prst="rect">
            <a:avLst/>
          </a:prstGeom>
        </p:spPr>
        <p:txBody>
          <a:bodyPr wrap="square">
            <a:spAutoFit/>
          </a:bodyPr>
          <a:lstStyle/>
          <a:p>
            <a:pPr algn="l">
              <a:defRPr/>
            </a:pPr>
            <a:r>
              <a:rPr lang="en-US" b="0" dirty="0" smtClean="0">
                <a:solidFill>
                  <a:srgbClr val="0064A8">
                    <a:lumMod val="75000"/>
                  </a:srgbClr>
                </a:solidFill>
                <a:effectLst/>
                <a:latin typeface="Tahoma"/>
              </a:rPr>
              <a:t>Returning Veterans in the U.S.</a:t>
            </a:r>
          </a:p>
        </p:txBody>
      </p:sp>
      <p:sp>
        <p:nvSpPr>
          <p:cNvPr id="28" name="AutoShape 6"/>
          <p:cNvSpPr>
            <a:spLocks noChangeArrowheads="1"/>
          </p:cNvSpPr>
          <p:nvPr/>
        </p:nvSpPr>
        <p:spPr bwMode="hidden">
          <a:xfrm>
            <a:off x="388391" y="2760615"/>
            <a:ext cx="1790368" cy="780222"/>
          </a:xfrm>
          <a:prstGeom prst="roundRect">
            <a:avLst>
              <a:gd name="adj" fmla="val 16667"/>
            </a:avLst>
          </a:prstGeom>
          <a:solidFill>
            <a:srgbClr val="FFFFFF"/>
          </a:solidFill>
          <a:ln w="9525" algn="ctr">
            <a:solidFill>
              <a:schemeClr val="bg1">
                <a:lumMod val="50000"/>
              </a:schemeClr>
            </a:solidFill>
            <a:round/>
            <a:headEnd/>
            <a:tailEnd/>
          </a:ln>
          <a:effectLst>
            <a:outerShdw blurRad="127000" dist="76200" dir="2700000" algn="tl" rotWithShape="0">
              <a:prstClr val="black">
                <a:alpha val="50000"/>
              </a:prstClr>
            </a:outerShdw>
          </a:effectLst>
        </p:spPr>
        <p:txBody>
          <a:bodyPr wrap="none" anchor="ctr"/>
          <a:lstStyle/>
          <a:p>
            <a:pPr defTabSz="914400" fontAlgn="auto">
              <a:lnSpc>
                <a:spcPct val="100000"/>
              </a:lnSpc>
              <a:spcBef>
                <a:spcPts val="0"/>
              </a:spcBef>
              <a:spcAft>
                <a:spcPts val="0"/>
              </a:spcAft>
              <a:defRPr/>
            </a:pPr>
            <a:endParaRPr lang="en-US" b="0" dirty="0">
              <a:solidFill>
                <a:prstClr val="black"/>
              </a:solidFill>
              <a:effectLst/>
            </a:endParaRPr>
          </a:p>
        </p:txBody>
      </p:sp>
      <p:pic>
        <p:nvPicPr>
          <p:cNvPr id="29" name="Picture 3" descr="Bridging-CancerCare"/>
          <p:cNvPicPr>
            <a:picLocks noChangeAspect="1" noChangeArrowheads="1"/>
          </p:cNvPicPr>
          <p:nvPr/>
        </p:nvPicPr>
        <p:blipFill>
          <a:blip r:embed="rId4" cstate="print"/>
          <a:srcRect t="12590" b="18163"/>
          <a:stretch>
            <a:fillRect/>
          </a:stretch>
        </p:blipFill>
        <p:spPr bwMode="auto">
          <a:xfrm>
            <a:off x="469891" y="2784132"/>
            <a:ext cx="1625980" cy="750627"/>
          </a:xfrm>
          <a:prstGeom prst="rect">
            <a:avLst/>
          </a:prstGeom>
          <a:noFill/>
          <a:ln>
            <a:noFill/>
          </a:ln>
        </p:spPr>
      </p:pic>
      <p:sp>
        <p:nvSpPr>
          <p:cNvPr id="30" name="Text Box 8"/>
          <p:cNvSpPr txBox="1">
            <a:spLocks noChangeArrowheads="1"/>
          </p:cNvSpPr>
          <p:nvPr/>
        </p:nvSpPr>
        <p:spPr bwMode="auto">
          <a:xfrm>
            <a:off x="313899" y="2411515"/>
            <a:ext cx="2647665" cy="341632"/>
          </a:xfrm>
          <a:prstGeom prst="rect">
            <a:avLst/>
          </a:prstGeom>
          <a:noFill/>
          <a:ln>
            <a:noFill/>
          </a:ln>
          <a:effectLst/>
        </p:spPr>
        <p:txBody>
          <a:bodyPr wrap="square">
            <a:spAutoFit/>
          </a:bodyPr>
          <a:lstStyle/>
          <a:p>
            <a:pPr algn="l" defTabSz="914400">
              <a:lnSpc>
                <a:spcPct val="90000"/>
              </a:lnSpc>
              <a:defRPr/>
            </a:pPr>
            <a:r>
              <a:rPr lang="en-US" b="0" dirty="0" smtClean="0">
                <a:solidFill>
                  <a:srgbClr val="0064A8">
                    <a:lumMod val="75000"/>
                  </a:srgbClr>
                </a:solidFill>
                <a:effectLst/>
                <a:latin typeface="Tahoma"/>
              </a:rPr>
              <a:t>Lung Cancer in the </a:t>
            </a:r>
            <a:r>
              <a:rPr lang="en-US" b="0" dirty="0">
                <a:solidFill>
                  <a:srgbClr val="0064A8">
                    <a:lumMod val="75000"/>
                  </a:srgbClr>
                </a:solidFill>
                <a:effectLst/>
                <a:latin typeface="Tahoma"/>
              </a:rPr>
              <a:t>U.S.</a:t>
            </a:r>
          </a:p>
        </p:txBody>
      </p:sp>
      <p:sp>
        <p:nvSpPr>
          <p:cNvPr id="34" name="AutoShape 14"/>
          <p:cNvSpPr>
            <a:spLocks noChangeArrowheads="1"/>
          </p:cNvSpPr>
          <p:nvPr/>
        </p:nvSpPr>
        <p:spPr bwMode="hidden">
          <a:xfrm>
            <a:off x="388390" y="5281666"/>
            <a:ext cx="2382105" cy="641462"/>
          </a:xfrm>
          <a:prstGeom prst="roundRect">
            <a:avLst>
              <a:gd name="adj" fmla="val 16667"/>
            </a:avLst>
          </a:prstGeom>
          <a:solidFill>
            <a:srgbClr val="FFFFFF"/>
          </a:solidFill>
          <a:ln w="9525" algn="ctr">
            <a:solidFill>
              <a:schemeClr val="bg1">
                <a:lumMod val="50000"/>
              </a:schemeClr>
            </a:solidFill>
            <a:round/>
            <a:headEnd/>
            <a:tailEnd/>
          </a:ln>
          <a:effectLst>
            <a:outerShdw blurRad="127000" dist="76200" dir="2700000" algn="tl" rotWithShape="0">
              <a:prstClr val="black">
                <a:alpha val="50000"/>
              </a:prstClr>
            </a:outerShdw>
          </a:effectLst>
        </p:spPr>
        <p:txBody>
          <a:bodyPr wrap="none" anchor="ctr"/>
          <a:lstStyle/>
          <a:p>
            <a:pPr fontAlgn="auto">
              <a:lnSpc>
                <a:spcPct val="100000"/>
              </a:lnSpc>
              <a:spcBef>
                <a:spcPts val="0"/>
              </a:spcBef>
              <a:spcAft>
                <a:spcPts val="0"/>
              </a:spcAft>
              <a:defRPr/>
            </a:pPr>
            <a:endParaRPr lang="en-US" b="0">
              <a:solidFill>
                <a:prstClr val="black"/>
              </a:solidFill>
              <a:effectLst/>
            </a:endParaRPr>
          </a:p>
        </p:txBody>
      </p:sp>
      <p:sp>
        <p:nvSpPr>
          <p:cNvPr id="36" name="TextBox 35"/>
          <p:cNvSpPr txBox="1"/>
          <p:nvPr/>
        </p:nvSpPr>
        <p:spPr>
          <a:xfrm>
            <a:off x="313899" y="4931368"/>
            <a:ext cx="2947916" cy="341632"/>
          </a:xfrm>
          <a:prstGeom prst="rect">
            <a:avLst/>
          </a:prstGeom>
          <a:noFill/>
          <a:ln>
            <a:noFill/>
          </a:ln>
          <a:effectLst/>
        </p:spPr>
        <p:txBody>
          <a:bodyPr wrap="square" rtlCol="0">
            <a:spAutoFit/>
          </a:bodyPr>
          <a:lstStyle/>
          <a:p>
            <a:pPr algn="l"/>
            <a:r>
              <a:rPr lang="en-US" b="0" dirty="0" smtClean="0">
                <a:solidFill>
                  <a:srgbClr val="0064A8">
                    <a:lumMod val="75000"/>
                  </a:srgbClr>
                </a:solidFill>
                <a:effectLst/>
                <a:latin typeface="Tahoma"/>
              </a:rPr>
              <a:t>Type 2 Diabetes in the U.S.</a:t>
            </a:r>
            <a:endParaRPr lang="en-US" b="0" dirty="0">
              <a:solidFill>
                <a:srgbClr val="0064A8">
                  <a:lumMod val="75000"/>
                </a:srgbClr>
              </a:solidFill>
              <a:effectLst/>
              <a:latin typeface="Tahoma"/>
            </a:endParaRPr>
          </a:p>
        </p:txBody>
      </p:sp>
      <p:sp>
        <p:nvSpPr>
          <p:cNvPr id="37" name="Text Box 10"/>
          <p:cNvSpPr txBox="1">
            <a:spLocks noChangeArrowheads="1"/>
          </p:cNvSpPr>
          <p:nvPr/>
        </p:nvSpPr>
        <p:spPr bwMode="auto">
          <a:xfrm>
            <a:off x="5938784" y="2523853"/>
            <a:ext cx="2979520" cy="341632"/>
          </a:xfrm>
          <a:prstGeom prst="rect">
            <a:avLst/>
          </a:prstGeom>
        </p:spPr>
        <p:txBody>
          <a:bodyPr wrap="square">
            <a:spAutoFit/>
          </a:bodyPr>
          <a:lstStyle/>
          <a:p>
            <a:pPr>
              <a:defRPr/>
            </a:pPr>
            <a:r>
              <a:rPr lang="en-US" b="0" dirty="0" smtClean="0">
                <a:solidFill>
                  <a:srgbClr val="0064A8">
                    <a:lumMod val="75000"/>
                  </a:srgbClr>
                </a:solidFill>
                <a:effectLst/>
                <a:latin typeface="Tahoma"/>
              </a:rPr>
              <a:t>Hepatitis in China &amp; India</a:t>
            </a:r>
            <a:endParaRPr lang="en-US" b="0" dirty="0">
              <a:solidFill>
                <a:srgbClr val="0064A8">
                  <a:lumMod val="75000"/>
                </a:srgbClr>
              </a:solidFill>
              <a:effectLst/>
              <a:latin typeface="Tahoma"/>
            </a:endParaRPr>
          </a:p>
        </p:txBody>
      </p:sp>
      <p:sp>
        <p:nvSpPr>
          <p:cNvPr id="42" name="Text Box 11"/>
          <p:cNvSpPr txBox="1">
            <a:spLocks noChangeArrowheads="1"/>
          </p:cNvSpPr>
          <p:nvPr/>
        </p:nvSpPr>
        <p:spPr bwMode="auto">
          <a:xfrm>
            <a:off x="3529295" y="3185668"/>
            <a:ext cx="2339247" cy="646331"/>
          </a:xfrm>
          <a:prstGeom prst="rect">
            <a:avLst/>
          </a:prstGeom>
        </p:spPr>
        <p:txBody>
          <a:bodyPr wrap="square">
            <a:spAutoFit/>
          </a:bodyPr>
          <a:lstStyle/>
          <a:p>
            <a:pPr eaLnBrk="0" hangingPunct="0">
              <a:lnSpc>
                <a:spcPct val="100000"/>
              </a:lnSpc>
              <a:defRPr/>
            </a:pPr>
            <a:r>
              <a:rPr lang="en-US" b="0" dirty="0" smtClean="0">
                <a:solidFill>
                  <a:srgbClr val="0064A8">
                    <a:lumMod val="75000"/>
                  </a:srgbClr>
                </a:solidFill>
                <a:effectLst/>
                <a:latin typeface="Tahoma"/>
              </a:rPr>
              <a:t>HIV and Cervical Cancer in Africa</a:t>
            </a:r>
          </a:p>
        </p:txBody>
      </p:sp>
      <p:sp>
        <p:nvSpPr>
          <p:cNvPr id="46" name="Text Box 9"/>
          <p:cNvSpPr txBox="1">
            <a:spLocks noChangeArrowheads="1"/>
          </p:cNvSpPr>
          <p:nvPr/>
        </p:nvSpPr>
        <p:spPr bwMode="auto">
          <a:xfrm>
            <a:off x="3500044" y="1624089"/>
            <a:ext cx="2368752" cy="590931"/>
          </a:xfrm>
          <a:prstGeom prst="rect">
            <a:avLst/>
          </a:prstGeom>
          <a:noFill/>
          <a:ln>
            <a:noFill/>
          </a:ln>
          <a:effectLst/>
        </p:spPr>
        <p:txBody>
          <a:bodyPr wrap="square">
            <a:spAutoFit/>
          </a:bodyPr>
          <a:lstStyle/>
          <a:p>
            <a:pPr defTabSz="914400">
              <a:lnSpc>
                <a:spcPct val="90000"/>
              </a:lnSpc>
              <a:defRPr/>
            </a:pPr>
            <a:r>
              <a:rPr lang="en-US" b="0" dirty="0">
                <a:solidFill>
                  <a:srgbClr val="0064A8">
                    <a:lumMod val="75000"/>
                  </a:srgbClr>
                </a:solidFill>
                <a:effectLst/>
                <a:latin typeface="Tahoma"/>
              </a:rPr>
              <a:t>Cancer in Central</a:t>
            </a:r>
            <a:br>
              <a:rPr lang="en-US" b="0" dirty="0">
                <a:solidFill>
                  <a:srgbClr val="0064A8">
                    <a:lumMod val="75000"/>
                  </a:srgbClr>
                </a:solidFill>
                <a:effectLst/>
                <a:latin typeface="Tahoma"/>
              </a:rPr>
            </a:br>
            <a:r>
              <a:rPr lang="en-US" b="0" dirty="0">
                <a:solidFill>
                  <a:srgbClr val="0064A8">
                    <a:lumMod val="75000"/>
                  </a:srgbClr>
                </a:solidFill>
                <a:effectLst/>
                <a:latin typeface="Tahoma"/>
              </a:rPr>
              <a:t>and Eastern Europe</a:t>
            </a:r>
          </a:p>
        </p:txBody>
      </p:sp>
      <p:sp>
        <p:nvSpPr>
          <p:cNvPr id="57" name="AutoShape 14"/>
          <p:cNvSpPr>
            <a:spLocks noChangeArrowheads="1"/>
          </p:cNvSpPr>
          <p:nvPr/>
        </p:nvSpPr>
        <p:spPr bwMode="hidden">
          <a:xfrm>
            <a:off x="388390" y="1721885"/>
            <a:ext cx="2386584" cy="640080"/>
          </a:xfrm>
          <a:prstGeom prst="roundRect">
            <a:avLst>
              <a:gd name="adj" fmla="val 16667"/>
            </a:avLst>
          </a:prstGeom>
          <a:solidFill>
            <a:srgbClr val="FFFFFF"/>
          </a:solidFill>
          <a:ln w="9525" algn="ctr">
            <a:solidFill>
              <a:schemeClr val="bg1">
                <a:lumMod val="50000"/>
              </a:schemeClr>
            </a:solidFill>
            <a:round/>
            <a:headEnd/>
            <a:tailEnd/>
          </a:ln>
          <a:effectLst>
            <a:outerShdw blurRad="127000" dist="76200" dir="2700000" algn="tl" rotWithShape="0">
              <a:prstClr val="black">
                <a:alpha val="50000"/>
              </a:prstClr>
            </a:outerShdw>
          </a:effectLst>
        </p:spPr>
        <p:txBody>
          <a:bodyPr wrap="none" anchor="ctr"/>
          <a:lstStyle/>
          <a:p>
            <a:pPr fontAlgn="auto">
              <a:lnSpc>
                <a:spcPct val="100000"/>
              </a:lnSpc>
              <a:spcBef>
                <a:spcPts val="0"/>
              </a:spcBef>
              <a:spcAft>
                <a:spcPts val="0"/>
              </a:spcAft>
              <a:defRPr/>
            </a:pPr>
            <a:endParaRPr lang="en-US" b="0">
              <a:solidFill>
                <a:prstClr val="black"/>
              </a:solidFill>
              <a:effectLst/>
            </a:endParaRPr>
          </a:p>
        </p:txBody>
      </p:sp>
      <p:pic>
        <p:nvPicPr>
          <p:cNvPr id="26" name="Picture 25"/>
          <p:cNvPicPr/>
          <p:nvPr/>
        </p:nvPicPr>
        <p:blipFill>
          <a:blip r:embed="rId5" cstate="print"/>
          <a:srcRect/>
          <a:stretch>
            <a:fillRect/>
          </a:stretch>
        </p:blipFill>
        <p:spPr bwMode="auto">
          <a:xfrm>
            <a:off x="435642" y="1815144"/>
            <a:ext cx="2222356" cy="464032"/>
          </a:xfrm>
          <a:prstGeom prst="rect">
            <a:avLst/>
          </a:prstGeom>
          <a:noFill/>
          <a:ln w="9525">
            <a:noFill/>
            <a:miter lim="800000"/>
            <a:headEnd/>
            <a:tailEnd/>
          </a:ln>
        </p:spPr>
      </p:pic>
      <p:sp>
        <p:nvSpPr>
          <p:cNvPr id="60" name="AutoShape 6"/>
          <p:cNvSpPr>
            <a:spLocks noChangeArrowheads="1"/>
          </p:cNvSpPr>
          <p:nvPr/>
        </p:nvSpPr>
        <p:spPr bwMode="hidden">
          <a:xfrm>
            <a:off x="3789236" y="2244284"/>
            <a:ext cx="1790368" cy="780222"/>
          </a:xfrm>
          <a:prstGeom prst="roundRect">
            <a:avLst>
              <a:gd name="adj" fmla="val 16667"/>
            </a:avLst>
          </a:prstGeom>
          <a:solidFill>
            <a:srgbClr val="FFFFFF"/>
          </a:solidFill>
          <a:ln w="9525" algn="ctr">
            <a:solidFill>
              <a:schemeClr val="bg1">
                <a:lumMod val="50000"/>
              </a:schemeClr>
            </a:solidFill>
            <a:round/>
            <a:headEnd/>
            <a:tailEnd/>
          </a:ln>
          <a:effectLst>
            <a:outerShdw blurRad="127000" dist="76200" dir="2700000" algn="tl" rotWithShape="0">
              <a:prstClr val="black">
                <a:alpha val="50000"/>
              </a:prstClr>
            </a:outerShdw>
          </a:effectLst>
        </p:spPr>
        <p:txBody>
          <a:bodyPr wrap="none" anchor="ctr"/>
          <a:lstStyle/>
          <a:p>
            <a:pPr defTabSz="914400" fontAlgn="auto">
              <a:lnSpc>
                <a:spcPct val="100000"/>
              </a:lnSpc>
              <a:spcBef>
                <a:spcPts val="0"/>
              </a:spcBef>
              <a:spcAft>
                <a:spcPts val="0"/>
              </a:spcAft>
              <a:defRPr/>
            </a:pPr>
            <a:endParaRPr lang="en-US" b="0" dirty="0">
              <a:solidFill>
                <a:prstClr val="black"/>
              </a:solidFill>
              <a:effectLst/>
            </a:endParaRPr>
          </a:p>
        </p:txBody>
      </p:sp>
      <p:sp>
        <p:nvSpPr>
          <p:cNvPr id="62" name="AutoShape 5"/>
          <p:cNvSpPr>
            <a:spLocks noChangeArrowheads="1"/>
          </p:cNvSpPr>
          <p:nvPr/>
        </p:nvSpPr>
        <p:spPr bwMode="gray">
          <a:xfrm>
            <a:off x="3596520" y="3816821"/>
            <a:ext cx="2175801" cy="682388"/>
          </a:xfrm>
          <a:prstGeom prst="roundRect">
            <a:avLst>
              <a:gd name="adj" fmla="val 16667"/>
            </a:avLst>
          </a:prstGeom>
          <a:solidFill>
            <a:srgbClr val="FFFFFF"/>
          </a:solidFill>
          <a:ln w="9525" algn="ctr">
            <a:solidFill>
              <a:schemeClr val="bg1">
                <a:lumMod val="50000"/>
              </a:schemeClr>
            </a:solidFill>
            <a:round/>
            <a:headEnd/>
            <a:tailEnd/>
          </a:ln>
          <a:effectLst>
            <a:outerShdw blurRad="127000" dist="76200" dir="2700000" algn="tl" rotWithShape="0">
              <a:prstClr val="black">
                <a:alpha val="50000"/>
              </a:prstClr>
            </a:outerShdw>
          </a:effectLst>
        </p:spPr>
        <p:txBody>
          <a:bodyPr wrap="none" anchor="ctr"/>
          <a:lstStyle/>
          <a:p>
            <a:pPr fontAlgn="auto">
              <a:lnSpc>
                <a:spcPct val="100000"/>
              </a:lnSpc>
              <a:spcBef>
                <a:spcPts val="0"/>
              </a:spcBef>
              <a:spcAft>
                <a:spcPts val="0"/>
              </a:spcAft>
              <a:defRPr/>
            </a:pPr>
            <a:endParaRPr lang="en-US" b="0" dirty="0">
              <a:solidFill>
                <a:prstClr val="black"/>
              </a:solidFill>
              <a:effectLst/>
            </a:endParaRPr>
          </a:p>
        </p:txBody>
      </p:sp>
      <p:pic>
        <p:nvPicPr>
          <p:cNvPr id="45" name="Picture 19" descr="FINAL_STF_Revised_Color_logo"/>
          <p:cNvPicPr>
            <a:picLocks noChangeAspect="1" noChangeArrowheads="1"/>
          </p:cNvPicPr>
          <p:nvPr/>
        </p:nvPicPr>
        <p:blipFill>
          <a:blip r:embed="rId6" cstate="print">
            <a:lum bright="-12000"/>
          </a:blip>
          <a:srcRect/>
          <a:stretch>
            <a:fillRect/>
          </a:stretch>
        </p:blipFill>
        <p:spPr bwMode="auto">
          <a:xfrm>
            <a:off x="3696399" y="3919295"/>
            <a:ext cx="1976042" cy="515438"/>
          </a:xfrm>
          <a:prstGeom prst="rect">
            <a:avLst/>
          </a:prstGeom>
          <a:noFill/>
          <a:ln w="9525">
            <a:noFill/>
            <a:miter lim="800000"/>
            <a:headEnd/>
            <a:tailEnd/>
          </a:ln>
        </p:spPr>
      </p:pic>
      <p:sp>
        <p:nvSpPr>
          <p:cNvPr id="63" name="AutoShape 5"/>
          <p:cNvSpPr>
            <a:spLocks noChangeArrowheads="1"/>
          </p:cNvSpPr>
          <p:nvPr/>
        </p:nvSpPr>
        <p:spPr bwMode="gray">
          <a:xfrm>
            <a:off x="6350128" y="2861488"/>
            <a:ext cx="2175801" cy="682388"/>
          </a:xfrm>
          <a:prstGeom prst="roundRect">
            <a:avLst>
              <a:gd name="adj" fmla="val 16667"/>
            </a:avLst>
          </a:prstGeom>
          <a:solidFill>
            <a:srgbClr val="FFFFFF"/>
          </a:solidFill>
          <a:ln w="9525" algn="ctr">
            <a:solidFill>
              <a:schemeClr val="bg1">
                <a:lumMod val="50000"/>
              </a:schemeClr>
            </a:solidFill>
            <a:round/>
            <a:headEnd/>
            <a:tailEnd/>
          </a:ln>
          <a:effectLst>
            <a:outerShdw blurRad="127000" dist="76200" dir="2700000" algn="tl" rotWithShape="0">
              <a:prstClr val="black">
                <a:alpha val="50000"/>
              </a:prstClr>
            </a:outerShdw>
          </a:effectLst>
        </p:spPr>
        <p:txBody>
          <a:bodyPr wrap="none" anchor="ctr"/>
          <a:lstStyle/>
          <a:p>
            <a:pPr fontAlgn="auto">
              <a:lnSpc>
                <a:spcPct val="100000"/>
              </a:lnSpc>
              <a:spcBef>
                <a:spcPts val="0"/>
              </a:spcBef>
              <a:spcAft>
                <a:spcPts val="0"/>
              </a:spcAft>
              <a:defRPr/>
            </a:pPr>
            <a:endParaRPr lang="en-US" b="0" dirty="0">
              <a:solidFill>
                <a:prstClr val="black"/>
              </a:solidFill>
              <a:effectLst/>
            </a:endParaRPr>
          </a:p>
        </p:txBody>
      </p:sp>
      <p:pic>
        <p:nvPicPr>
          <p:cNvPr id="41" name="Picture 12" descr="Delivering Hope cmyk logo"/>
          <p:cNvPicPr>
            <a:picLocks noChangeAspect="1" noChangeArrowheads="1"/>
          </p:cNvPicPr>
          <p:nvPr/>
        </p:nvPicPr>
        <p:blipFill>
          <a:blip r:embed="rId7" cstate="print">
            <a:lum bright="-6000" contrast="6000"/>
          </a:blip>
          <a:srcRect/>
          <a:stretch>
            <a:fillRect/>
          </a:stretch>
        </p:blipFill>
        <p:spPr bwMode="auto">
          <a:xfrm>
            <a:off x="6493571" y="2914752"/>
            <a:ext cx="1888914" cy="613312"/>
          </a:xfrm>
          <a:prstGeom prst="rect">
            <a:avLst/>
          </a:prstGeom>
          <a:noFill/>
          <a:ln w="9525">
            <a:noFill/>
            <a:miter lim="800000"/>
            <a:headEnd/>
            <a:tailEnd/>
          </a:ln>
        </p:spPr>
      </p:pic>
      <p:grpSp>
        <p:nvGrpSpPr>
          <p:cNvPr id="2" name="Group 38"/>
          <p:cNvGrpSpPr/>
          <p:nvPr/>
        </p:nvGrpSpPr>
        <p:grpSpPr>
          <a:xfrm>
            <a:off x="313899" y="3718992"/>
            <a:ext cx="2947916" cy="1037250"/>
            <a:chOff x="313899" y="4810813"/>
            <a:chExt cx="2947916" cy="1037250"/>
          </a:xfrm>
        </p:grpSpPr>
        <p:sp>
          <p:nvSpPr>
            <p:cNvPr id="40" name="AutoShape 5"/>
            <p:cNvSpPr>
              <a:spLocks noChangeArrowheads="1"/>
            </p:cNvSpPr>
            <p:nvPr/>
          </p:nvSpPr>
          <p:spPr bwMode="gray">
            <a:xfrm>
              <a:off x="388391" y="5165675"/>
              <a:ext cx="2175801" cy="682388"/>
            </a:xfrm>
            <a:prstGeom prst="roundRect">
              <a:avLst>
                <a:gd name="adj" fmla="val 16667"/>
              </a:avLst>
            </a:prstGeom>
            <a:solidFill>
              <a:srgbClr val="FFFFFF"/>
            </a:solidFill>
            <a:ln w="9525" algn="ctr">
              <a:solidFill>
                <a:schemeClr val="bg1">
                  <a:lumMod val="50000"/>
                </a:schemeClr>
              </a:solidFill>
              <a:round/>
              <a:headEnd/>
              <a:tailEnd/>
            </a:ln>
            <a:effectLst>
              <a:outerShdw blurRad="127000" dist="76200" dir="2700000" algn="tl" rotWithShape="0">
                <a:prstClr val="black">
                  <a:alpha val="50000"/>
                </a:prstClr>
              </a:outerShdw>
            </a:effectLst>
          </p:spPr>
          <p:txBody>
            <a:bodyPr wrap="none" anchor="ctr"/>
            <a:lstStyle/>
            <a:p>
              <a:pPr fontAlgn="auto">
                <a:lnSpc>
                  <a:spcPct val="100000"/>
                </a:lnSpc>
                <a:spcBef>
                  <a:spcPts val="0"/>
                </a:spcBef>
                <a:spcAft>
                  <a:spcPts val="0"/>
                </a:spcAft>
                <a:defRPr/>
              </a:pPr>
              <a:endParaRPr lang="en-US" b="0" dirty="0">
                <a:solidFill>
                  <a:prstClr val="black"/>
                </a:solidFill>
                <a:effectLst/>
              </a:endParaRPr>
            </a:p>
          </p:txBody>
        </p:sp>
        <p:pic>
          <p:nvPicPr>
            <p:cNvPr id="43" name="Picture 2" descr="C:\Documents and Settings\slobodsc\Desktop\Specialty Care final logo.png"/>
            <p:cNvPicPr>
              <a:picLocks noChangeAspect="1" noChangeArrowheads="1"/>
            </p:cNvPicPr>
            <p:nvPr/>
          </p:nvPicPr>
          <p:blipFill>
            <a:blip r:embed="rId8" cstate="print"/>
            <a:srcRect/>
            <a:stretch>
              <a:fillRect/>
            </a:stretch>
          </p:blipFill>
          <p:spPr bwMode="auto">
            <a:xfrm>
              <a:off x="522479" y="5260311"/>
              <a:ext cx="1902948" cy="503990"/>
            </a:xfrm>
            <a:prstGeom prst="rect">
              <a:avLst/>
            </a:prstGeom>
            <a:noFill/>
          </p:spPr>
        </p:pic>
        <p:sp>
          <p:nvSpPr>
            <p:cNvPr id="44" name="TextBox 43"/>
            <p:cNvSpPr txBox="1"/>
            <p:nvPr/>
          </p:nvSpPr>
          <p:spPr>
            <a:xfrm>
              <a:off x="313899" y="4810813"/>
              <a:ext cx="2947916" cy="341632"/>
            </a:xfrm>
            <a:prstGeom prst="rect">
              <a:avLst/>
            </a:prstGeom>
            <a:noFill/>
            <a:ln>
              <a:noFill/>
            </a:ln>
            <a:effectLst/>
          </p:spPr>
          <p:txBody>
            <a:bodyPr wrap="square" rtlCol="0">
              <a:spAutoFit/>
            </a:bodyPr>
            <a:lstStyle/>
            <a:p>
              <a:pPr algn="l"/>
              <a:r>
                <a:rPr lang="en-US" b="0" dirty="0" smtClean="0">
                  <a:solidFill>
                    <a:srgbClr val="0064A8">
                      <a:lumMod val="75000"/>
                    </a:srgbClr>
                  </a:solidFill>
                  <a:effectLst/>
                  <a:latin typeface="Tahoma"/>
                </a:rPr>
                <a:t>Specialty Care in the U.S.</a:t>
              </a:r>
              <a:endParaRPr lang="en-US" b="0" dirty="0">
                <a:solidFill>
                  <a:srgbClr val="0064A8">
                    <a:lumMod val="75000"/>
                  </a:srgbClr>
                </a:solidFill>
                <a:effectLst/>
                <a:latin typeface="Tahoma"/>
              </a:endParaRPr>
            </a:p>
          </p:txBody>
        </p:sp>
      </p:grpSp>
      <p:pic>
        <p:nvPicPr>
          <p:cNvPr id="48" name="Picture 4"/>
          <p:cNvPicPr>
            <a:picLocks noChangeAspect="1" noChangeArrowheads="1"/>
          </p:cNvPicPr>
          <p:nvPr/>
        </p:nvPicPr>
        <p:blipFill>
          <a:blip r:embed="rId9" cstate="print"/>
          <a:srcRect t="12349" b="21324"/>
          <a:stretch>
            <a:fillRect/>
          </a:stretch>
        </p:blipFill>
        <p:spPr bwMode="auto">
          <a:xfrm>
            <a:off x="3827093" y="2279177"/>
            <a:ext cx="1714655" cy="696035"/>
          </a:xfrm>
          <a:prstGeom prst="rect">
            <a:avLst/>
          </a:prstGeom>
          <a:noFill/>
          <a:ln w="9525">
            <a:noFill/>
            <a:miter lim="800000"/>
            <a:headEnd/>
            <a:tailEnd/>
          </a:ln>
        </p:spPr>
      </p:pic>
      <p:pic>
        <p:nvPicPr>
          <p:cNvPr id="35" name="Picture 16" descr="tod_logo_landing2"/>
          <p:cNvPicPr>
            <a:picLocks noChangeAspect="1" noChangeArrowheads="1"/>
          </p:cNvPicPr>
          <p:nvPr/>
        </p:nvPicPr>
        <p:blipFill>
          <a:blip r:embed="rId10" cstate="print"/>
          <a:srcRect/>
          <a:stretch>
            <a:fillRect/>
          </a:stretch>
        </p:blipFill>
        <p:spPr bwMode="auto">
          <a:xfrm>
            <a:off x="511670" y="5353657"/>
            <a:ext cx="2131660" cy="514880"/>
          </a:xfrm>
          <a:prstGeom prst="rect">
            <a:avLst/>
          </a:prstGeom>
          <a:noFill/>
          <a:ln w="9525">
            <a:noFill/>
            <a:miter lim="800000"/>
            <a:headEnd/>
            <a:tailEnd/>
          </a:ln>
          <a:effectLst/>
        </p:spPr>
      </p:pic>
    </p:spTree>
    <p:extLst>
      <p:ext uri="{BB962C8B-B14F-4D97-AF65-F5344CB8AC3E}">
        <p14:creationId xmlns:p14="http://schemas.microsoft.com/office/powerpoint/2010/main" val="780166600"/>
      </p:ext>
    </p:extLst>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914400" y="-228600"/>
            <a:ext cx="7467600" cy="7331076"/>
            <a:chOff x="1088" y="-149"/>
            <a:chExt cx="3584" cy="4618"/>
          </a:xfrm>
        </p:grpSpPr>
        <p:sp>
          <p:nvSpPr>
            <p:cNvPr id="4" name="AutoShape 3"/>
            <p:cNvSpPr>
              <a:spLocks noChangeAspect="1" noChangeArrowheads="1" noTextEdit="1"/>
            </p:cNvSpPr>
            <p:nvPr/>
          </p:nvSpPr>
          <p:spPr bwMode="auto">
            <a:xfrm>
              <a:off x="1088" y="-149"/>
              <a:ext cx="3584" cy="4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434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 y="-149"/>
              <a:ext cx="3592" cy="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9360563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752600"/>
            <a:ext cx="8229600" cy="4648200"/>
          </a:xfrm>
        </p:spPr>
        <p:txBody>
          <a:bodyPr>
            <a:normAutofit/>
          </a:bodyPr>
          <a:lstStyle/>
          <a:p>
            <a:pPr marL="457200" lvl="1" indent="-228600">
              <a:spcBef>
                <a:spcPct val="50000"/>
              </a:spcBef>
              <a:spcAft>
                <a:spcPct val="25000"/>
              </a:spcAft>
              <a:buClr>
                <a:schemeClr val="tx1"/>
              </a:buClr>
              <a:buFont typeface="Arial" pitchFamily="34" charset="0"/>
              <a:buChar char="•"/>
            </a:pPr>
            <a:r>
              <a:rPr lang="en-US" sz="3200" dirty="0" smtClean="0">
                <a:cs typeface="Arial" pitchFamily="34" charset="0"/>
              </a:rPr>
              <a:t>Launched in 2010</a:t>
            </a:r>
          </a:p>
          <a:p>
            <a:pPr marL="457200" lvl="1" indent="-228600">
              <a:spcBef>
                <a:spcPct val="50000"/>
              </a:spcBef>
              <a:spcAft>
                <a:spcPct val="25000"/>
              </a:spcAft>
              <a:buClr>
                <a:schemeClr val="tx1"/>
              </a:buClr>
              <a:buFont typeface="Arial" pitchFamily="34" charset="0"/>
              <a:buChar char="•"/>
            </a:pPr>
            <a:r>
              <a:rPr lang="en-US" sz="3200" dirty="0" smtClean="0">
                <a:cs typeface="Arial" pitchFamily="34" charset="0"/>
              </a:rPr>
              <a:t>$53 million philanthropic initiative to promote health equity and improve outcomes of adults living with type 2 diabetes who are disproportionately </a:t>
            </a:r>
            <a:r>
              <a:rPr lang="en-US" sz="3200" dirty="0">
                <a:cs typeface="Arial" pitchFamily="34" charset="0"/>
              </a:rPr>
              <a:t>affected </a:t>
            </a:r>
            <a:r>
              <a:rPr lang="en-US" sz="3200" dirty="0" smtClean="0">
                <a:cs typeface="Arial" pitchFamily="34" charset="0"/>
              </a:rPr>
              <a:t>– </a:t>
            </a:r>
            <a:r>
              <a:rPr lang="en-US" sz="3200" dirty="0">
                <a:cs typeface="Arial" pitchFamily="34" charset="0"/>
              </a:rPr>
              <a:t>both diagnosed and </a:t>
            </a:r>
            <a:r>
              <a:rPr lang="en-US" sz="3200" dirty="0" smtClean="0">
                <a:cs typeface="Arial" pitchFamily="34" charset="0"/>
              </a:rPr>
              <a:t>undiagnosed </a:t>
            </a:r>
          </a:p>
          <a:p>
            <a:pPr>
              <a:buNone/>
            </a:pPr>
            <a:endParaRPr lang="en-US" dirty="0"/>
          </a:p>
        </p:txBody>
      </p:sp>
      <p:pic>
        <p:nvPicPr>
          <p:cNvPr id="5" name="Picture 4"/>
          <p:cNvPicPr>
            <a:picLocks noChangeAspect="1" noChangeArrowheads="1"/>
          </p:cNvPicPr>
          <p:nvPr/>
        </p:nvPicPr>
        <p:blipFill>
          <a:blip r:embed="rId2" cstate="print"/>
          <a:srcRect l="839"/>
          <a:stretch>
            <a:fillRect/>
          </a:stretch>
        </p:blipFill>
        <p:spPr>
          <a:xfrm>
            <a:off x="0" y="0"/>
            <a:ext cx="9144000" cy="14478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idx="1"/>
          </p:nvPr>
        </p:nvSpPr>
        <p:spPr>
          <a:xfrm>
            <a:off x="304800" y="1066800"/>
            <a:ext cx="8534400" cy="5486400"/>
          </a:xfrm>
        </p:spPr>
        <p:txBody>
          <a:bodyPr>
            <a:normAutofit lnSpcReduction="10000"/>
          </a:bodyPr>
          <a:lstStyle/>
          <a:p>
            <a:endParaRPr lang="en-US" dirty="0" smtClean="0"/>
          </a:p>
          <a:p>
            <a:endParaRPr lang="en-US" sz="2000" dirty="0" smtClean="0"/>
          </a:p>
          <a:p>
            <a:pPr>
              <a:buNone/>
            </a:pPr>
            <a:r>
              <a:rPr lang="en-US" sz="2400" dirty="0" smtClean="0"/>
              <a:t>Focal points for funding and partnership:</a:t>
            </a:r>
          </a:p>
          <a:p>
            <a:pPr>
              <a:buNone/>
            </a:pPr>
            <a:endParaRPr lang="en-US" sz="2400" dirty="0" smtClean="0"/>
          </a:p>
          <a:p>
            <a:pPr lvl="1"/>
            <a:r>
              <a:rPr lang="en-US" sz="2200" dirty="0" smtClean="0"/>
              <a:t>Strengthen and expand diabetes patient self management education and care navigation</a:t>
            </a:r>
          </a:p>
          <a:p>
            <a:pPr lvl="1">
              <a:buNone/>
            </a:pPr>
            <a:endParaRPr lang="en-US" sz="2200" dirty="0" smtClean="0"/>
          </a:p>
          <a:p>
            <a:pPr lvl="1"/>
            <a:r>
              <a:rPr lang="en-US" sz="2200" dirty="0" smtClean="0"/>
              <a:t>Broadly mobilize communities and help strengthen community resources and supportive services for diabetes management</a:t>
            </a:r>
          </a:p>
          <a:p>
            <a:pPr lvl="1">
              <a:buNone/>
            </a:pPr>
            <a:endParaRPr lang="en-US" sz="2200" dirty="0" smtClean="0"/>
          </a:p>
          <a:p>
            <a:pPr lvl="1"/>
            <a:r>
              <a:rPr lang="en-US" sz="2200" dirty="0" smtClean="0"/>
              <a:t>Foster a radical rethink and test new ideas about how diabetes control efforts are approached, designed, implemented and measured given the current and future scale of the epidemic and the long duration of the disease journey</a:t>
            </a:r>
          </a:p>
          <a:p>
            <a:endParaRPr lang="en-US" dirty="0"/>
          </a:p>
        </p:txBody>
      </p:sp>
      <p:sp>
        <p:nvSpPr>
          <p:cNvPr id="5" name="Slide Number Placeholder 4"/>
          <p:cNvSpPr>
            <a:spLocks noGrp="1"/>
          </p:cNvSpPr>
          <p:nvPr>
            <p:ph type="sldNum" sz="quarter" idx="12"/>
          </p:nvPr>
        </p:nvSpPr>
        <p:spPr/>
        <p:txBody>
          <a:bodyPr/>
          <a:lstStyle/>
          <a:p>
            <a:pPr>
              <a:defRPr/>
            </a:pPr>
            <a:fld id="{2388D2E5-CD41-420E-963A-C2D2669756FD}" type="slidenum">
              <a:rPr lang="en-US" smtClean="0"/>
              <a:pPr>
                <a:defRPr/>
              </a:pPr>
              <a:t>6</a:t>
            </a:fld>
            <a:endParaRPr lang="en-US" dirty="0"/>
          </a:p>
        </p:txBody>
      </p:sp>
      <p:pic>
        <p:nvPicPr>
          <p:cNvPr id="7" name="Picture 3"/>
          <p:cNvPicPr>
            <a:picLocks noGrp="1" noChangeAspect="1" noChangeArrowheads="1"/>
          </p:cNvPicPr>
          <p:nvPr>
            <p:ph type="title" idx="4294967295"/>
          </p:nvPr>
        </p:nvPicPr>
        <p:blipFill>
          <a:blip r:embed="rId2" cstate="print"/>
          <a:srcRect l="839"/>
          <a:stretch>
            <a:fillRect/>
          </a:stretch>
        </p:blipFill>
        <p:spPr bwMode="auto">
          <a:xfrm>
            <a:off x="0" y="0"/>
            <a:ext cx="9144000" cy="1622425"/>
          </a:xfr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Together on Diabetes Today</a:t>
            </a:r>
            <a:endParaRPr lang="en-US" dirty="0"/>
          </a:p>
        </p:txBody>
      </p:sp>
      <p:sp>
        <p:nvSpPr>
          <p:cNvPr id="3" name="Content Placeholder 2"/>
          <p:cNvSpPr>
            <a:spLocks noGrp="1"/>
          </p:cNvSpPr>
          <p:nvPr>
            <p:ph idx="1"/>
          </p:nvPr>
        </p:nvSpPr>
        <p:spPr>
          <a:xfrm>
            <a:off x="457200" y="1371600"/>
            <a:ext cx="8229600" cy="4754563"/>
          </a:xfrm>
        </p:spPr>
        <p:txBody>
          <a:bodyPr>
            <a:normAutofit/>
          </a:bodyPr>
          <a:lstStyle/>
          <a:p>
            <a:pPr algn="ctr">
              <a:lnSpc>
                <a:spcPts val="2100"/>
              </a:lnSpc>
              <a:buNone/>
            </a:pPr>
            <a:r>
              <a:rPr lang="en-US" sz="2800" dirty="0" smtClean="0"/>
              <a:t>28 grantee projects </a:t>
            </a:r>
          </a:p>
          <a:p>
            <a:pPr algn="ctr">
              <a:lnSpc>
                <a:spcPts val="2100"/>
              </a:lnSpc>
              <a:buNone/>
            </a:pPr>
            <a:r>
              <a:rPr lang="en-US" sz="2800" dirty="0" smtClean="0"/>
              <a:t>65 </a:t>
            </a:r>
            <a:r>
              <a:rPr lang="en-US" sz="2800" dirty="0" smtClean="0"/>
              <a:t>communities </a:t>
            </a:r>
            <a:endParaRPr lang="en-US" sz="2800" dirty="0"/>
          </a:p>
          <a:p>
            <a:pPr algn="ctr">
              <a:lnSpc>
                <a:spcPts val="2100"/>
              </a:lnSpc>
              <a:buNone/>
            </a:pPr>
            <a:r>
              <a:rPr lang="en-US" sz="2800" dirty="0" smtClean="0"/>
              <a:t>28 </a:t>
            </a:r>
            <a:r>
              <a:rPr lang="en-US" sz="2800" dirty="0" smtClean="0"/>
              <a:t>states and DC, </a:t>
            </a:r>
          </a:p>
          <a:p>
            <a:pPr>
              <a:buNone/>
            </a:pPr>
            <a:endParaRPr lang="en-US" dirty="0" smtClean="0">
              <a:solidFill>
                <a:srgbClr val="FF0000"/>
              </a:solidFill>
            </a:endParaRPr>
          </a:p>
          <a:p>
            <a:endParaRPr lang="en-US" dirty="0">
              <a:solidFill>
                <a:srgbClr val="FF0000"/>
              </a:solidFill>
            </a:endParaRPr>
          </a:p>
        </p:txBody>
      </p:sp>
      <p:pic>
        <p:nvPicPr>
          <p:cNvPr id="4" name="Picture 3" descr="US-map-screengrab-patti (2)"/>
          <p:cNvPicPr/>
          <p:nvPr/>
        </p:nvPicPr>
        <p:blipFill>
          <a:blip r:embed="rId2" cstate="print"/>
          <a:srcRect/>
          <a:stretch>
            <a:fillRect/>
          </a:stretch>
        </p:blipFill>
        <p:spPr bwMode="auto">
          <a:xfrm>
            <a:off x="1981200" y="2514600"/>
            <a:ext cx="5512500" cy="3785250"/>
          </a:xfrm>
          <a:prstGeom prst="rect">
            <a:avLst/>
          </a:prstGeom>
          <a:noFill/>
          <a:ln w="9525">
            <a:noFill/>
            <a:miter lim="800000"/>
            <a:headEnd/>
            <a:tailEnd/>
          </a:ln>
        </p:spPr>
      </p:pic>
    </p:spTree>
    <p:extLst>
      <p:ext uri="{BB962C8B-B14F-4D97-AF65-F5344CB8AC3E}">
        <p14:creationId xmlns:p14="http://schemas.microsoft.com/office/powerpoint/2010/main" val="36554324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Achievements</a:t>
            </a:r>
            <a:endParaRPr lang="en-US" dirty="0"/>
          </a:p>
        </p:txBody>
      </p:sp>
      <p:sp>
        <p:nvSpPr>
          <p:cNvPr id="3" name="Content Placeholder 2"/>
          <p:cNvSpPr>
            <a:spLocks noGrp="1"/>
          </p:cNvSpPr>
          <p:nvPr>
            <p:ph idx="1"/>
          </p:nvPr>
        </p:nvSpPr>
        <p:spPr>
          <a:xfrm>
            <a:off x="457200" y="1600200"/>
            <a:ext cx="8229600" cy="4648200"/>
          </a:xfrm>
        </p:spPr>
        <p:txBody>
          <a:bodyPr>
            <a:normAutofit fontScale="92500" lnSpcReduction="20000"/>
          </a:bodyPr>
          <a:lstStyle/>
          <a:p>
            <a:r>
              <a:rPr lang="en-US" dirty="0" smtClean="0"/>
              <a:t>Disproportionately affected populations addressed through grant projects:</a:t>
            </a:r>
          </a:p>
          <a:p>
            <a:pPr lvl="1"/>
            <a:r>
              <a:rPr lang="en-US" dirty="0" smtClean="0"/>
              <a:t>Medicare/Medicaid, uninsured, seniors, African American, Latino/Hispanic, American Indian, Appalachian people, rural and urban poor, homeless, food </a:t>
            </a:r>
            <a:r>
              <a:rPr lang="en-US" dirty="0" smtClean="0"/>
              <a:t>insecure, public housing residents</a:t>
            </a:r>
            <a:endParaRPr lang="en-US" dirty="0" smtClean="0"/>
          </a:p>
          <a:p>
            <a:r>
              <a:rPr lang="en-US" dirty="0" smtClean="0"/>
              <a:t>744</a:t>
            </a:r>
            <a:r>
              <a:rPr lang="en-US" dirty="0" smtClean="0"/>
              <a:t> </a:t>
            </a:r>
            <a:r>
              <a:rPr lang="en-US" dirty="0" smtClean="0"/>
              <a:t>mobilized and collaborating partners from CBOs, FBOs, government, academia and business</a:t>
            </a:r>
          </a:p>
          <a:p>
            <a:r>
              <a:rPr lang="en-US" dirty="0" smtClean="0"/>
              <a:t>87% of projects addressing access to healthy food</a:t>
            </a:r>
          </a:p>
          <a:p>
            <a:r>
              <a:rPr lang="en-US" dirty="0" smtClean="0"/>
              <a:t>82% of projects addressing access to physical activity resources</a:t>
            </a:r>
          </a:p>
          <a:p>
            <a:pPr>
              <a:buNone/>
            </a:pPr>
            <a:endParaRPr lang="en-US" dirty="0" smtClean="0"/>
          </a:p>
          <a:p>
            <a:endParaRPr lang="en-US" dirty="0"/>
          </a:p>
        </p:txBody>
      </p:sp>
    </p:spTree>
    <p:extLst>
      <p:ext uri="{BB962C8B-B14F-4D97-AF65-F5344CB8AC3E}">
        <p14:creationId xmlns:p14="http://schemas.microsoft.com/office/powerpoint/2010/main" val="11886739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Achievements</a:t>
            </a:r>
            <a:endParaRPr lang="en-US" dirty="0"/>
          </a:p>
        </p:txBody>
      </p:sp>
      <p:sp>
        <p:nvSpPr>
          <p:cNvPr id="3" name="Content Placeholder 2"/>
          <p:cNvSpPr>
            <a:spLocks noGrp="1"/>
          </p:cNvSpPr>
          <p:nvPr>
            <p:ph idx="1"/>
          </p:nvPr>
        </p:nvSpPr>
        <p:spPr/>
        <p:txBody>
          <a:bodyPr>
            <a:normAutofit/>
          </a:bodyPr>
          <a:lstStyle/>
          <a:p>
            <a:r>
              <a:rPr lang="en-US" dirty="0" smtClean="0"/>
              <a:t>920 lay </a:t>
            </a:r>
            <a:r>
              <a:rPr lang="en-US" dirty="0" smtClean="0"/>
              <a:t>health workers</a:t>
            </a:r>
            <a:r>
              <a:rPr lang="en-US" dirty="0" smtClean="0"/>
              <a:t>/ </a:t>
            </a:r>
            <a:r>
              <a:rPr lang="en-US" dirty="0" smtClean="0"/>
              <a:t>professional health workers trained</a:t>
            </a:r>
          </a:p>
          <a:p>
            <a:r>
              <a:rPr lang="en-US" dirty="0" smtClean="0"/>
              <a:t>93%  of trained health workers mobilized to apply new and enhanced skills in the projects</a:t>
            </a:r>
          </a:p>
          <a:p>
            <a:r>
              <a:rPr lang="en-US" dirty="0" smtClean="0"/>
              <a:t>41,421 diabetics </a:t>
            </a:r>
            <a:r>
              <a:rPr lang="en-US" dirty="0" smtClean="0"/>
              <a:t>reported </a:t>
            </a:r>
            <a:r>
              <a:rPr lang="en-US" dirty="0" smtClean="0"/>
              <a:t>directly served by </a:t>
            </a:r>
            <a:r>
              <a:rPr lang="en-US" dirty="0" smtClean="0"/>
              <a:t>grantee education, food and physical activity projects</a:t>
            </a:r>
          </a:p>
          <a:p>
            <a:r>
              <a:rPr lang="en-US" dirty="0" smtClean="0"/>
              <a:t>Up </a:t>
            </a:r>
            <a:r>
              <a:rPr lang="en-US" dirty="0" smtClean="0"/>
              <a:t>to 2.1% average reported </a:t>
            </a:r>
            <a:r>
              <a:rPr lang="en-US" dirty="0" smtClean="0"/>
              <a:t>drop</a:t>
            </a:r>
            <a:r>
              <a:rPr lang="en-US" dirty="0" smtClean="0"/>
              <a:t> </a:t>
            </a:r>
            <a:r>
              <a:rPr lang="en-US" dirty="0" smtClean="0"/>
              <a:t>in Ha1c</a:t>
            </a:r>
          </a:p>
          <a:p>
            <a:endParaRPr lang="en-US" dirty="0" smtClean="0"/>
          </a:p>
          <a:p>
            <a:endParaRPr lang="en-US" dirty="0" smtClean="0"/>
          </a:p>
          <a:p>
            <a:endParaRPr lang="en-US" dirty="0"/>
          </a:p>
        </p:txBody>
      </p:sp>
    </p:spTree>
    <p:extLst>
      <p:ext uri="{BB962C8B-B14F-4D97-AF65-F5344CB8AC3E}">
        <p14:creationId xmlns:p14="http://schemas.microsoft.com/office/powerpoint/2010/main" val="24714709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3768</TotalTime>
  <Words>2732</Words>
  <Application>Microsoft Office PowerPoint</Application>
  <PresentationFormat>On-screen Show (4:3)</PresentationFormat>
  <Paragraphs>298</Paragraphs>
  <Slides>43</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MS Mincho</vt:lpstr>
      <vt:lpstr>Arial</vt:lpstr>
      <vt:lpstr>Calibri</vt:lpstr>
      <vt:lpstr>Tahoma</vt:lpstr>
      <vt:lpstr>Times New Roman</vt:lpstr>
      <vt:lpstr>Wingdings</vt:lpstr>
      <vt:lpstr>Office Theme</vt:lpstr>
      <vt:lpstr>PowerPoint Presentation</vt:lpstr>
      <vt:lpstr>Bristol-Myers Squibb Foundation Mission</vt:lpstr>
      <vt:lpstr>BMS Foundation Strategy for  Addressing Health Disparities</vt:lpstr>
      <vt:lpstr>Bristol-Myers Squibb Foundation Global Footprint </vt:lpstr>
      <vt:lpstr>PowerPoint Presentation</vt:lpstr>
      <vt:lpstr>PowerPoint Presentation</vt:lpstr>
      <vt:lpstr>Together on Diabetes Today</vt:lpstr>
      <vt:lpstr>Achievements</vt:lpstr>
      <vt:lpstr>Achievements</vt:lpstr>
      <vt:lpstr>U.S. Partners</vt:lpstr>
      <vt:lpstr>An Ideal Public-Private Partnership: Marshall University Center for Rural Health  in partnership with the CDC and Appalachian Regional Commission  </vt:lpstr>
      <vt:lpstr>Examples of Coalition Actions &amp; Impact</vt:lpstr>
      <vt:lpstr>Examples of Coalition Actions &amp; Impact</vt:lpstr>
      <vt:lpstr>Diabetes since Together on Diabetes started</vt:lpstr>
      <vt:lpstr>Examples of Innovative Community Based Action to Address Diabetes Disparities &amp; Inequities:  Together on Diabetes Grantees</vt:lpstr>
      <vt:lpstr>Special Focus Issue &amp; RFP: Diabetes &amp; Depression/Distress</vt:lpstr>
      <vt:lpstr>Special Focus Issue &amp; RFP: Diabetes &amp; Depression/Distress</vt:lpstr>
      <vt:lpstr>Integrating Diabetes &amp; Depression/Distress Care: East Carolina University</vt:lpstr>
      <vt:lpstr>ECU “Treat to Care” Model </vt:lpstr>
      <vt:lpstr>Reflection Questions:</vt:lpstr>
      <vt:lpstr>Diversifying DSMP Delivery: National Council on Aging (NCOA) with YMCA USA, OASIS, Stanford Patient Education Research Center, and Anthem</vt:lpstr>
      <vt:lpstr>Diversifying DSMP Delivery: National Council on Aging (NCOA) </vt:lpstr>
      <vt:lpstr>Reflection Question:</vt:lpstr>
      <vt:lpstr>Using Media &amp; Community Engagement to Reduce Consumption of Sugary Beverages in East Tennessee:  Public Good Projects (Makers of Weight of the Nation)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Discussion</vt:lpstr>
      <vt:lpstr> Peer Support Role in DSMES: American Academy of Family Physicians Foundation  </vt:lpstr>
      <vt:lpstr>PowerPoint Presentation</vt:lpstr>
      <vt:lpstr>PowerPoint Presentation</vt:lpstr>
      <vt:lpstr>PowerPoint Presentation</vt:lpstr>
      <vt:lpstr>Thank You!</vt:lpstr>
      <vt:lpstr>Bristol-Myers Squibb Foundation Global Footprint </vt:lpstr>
      <vt:lpstr>PowerPoint Presentation</vt:lpstr>
    </vt:vector>
  </TitlesOfParts>
  <Company>Bristol-Myers Squibb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BMS</dc:creator>
  <cp:lastModifiedBy>Doykos, Patricia</cp:lastModifiedBy>
  <cp:revision>201</cp:revision>
  <dcterms:created xsi:type="dcterms:W3CDTF">2014-02-18T20:09:02Z</dcterms:created>
  <dcterms:modified xsi:type="dcterms:W3CDTF">2016-10-05T04:33:05Z</dcterms:modified>
</cp:coreProperties>
</file>