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6" r:id="rId1"/>
  </p:sldMasterIdLst>
  <p:notesMasterIdLst>
    <p:notesMasterId r:id="rId17"/>
  </p:notesMasterIdLst>
  <p:handoutMasterIdLst>
    <p:handoutMasterId r:id="rId18"/>
  </p:handoutMasterIdLst>
  <p:sldIdLst>
    <p:sldId id="315" r:id="rId2"/>
    <p:sldId id="316" r:id="rId3"/>
    <p:sldId id="318" r:id="rId4"/>
    <p:sldId id="297" r:id="rId5"/>
    <p:sldId id="324" r:id="rId6"/>
    <p:sldId id="313" r:id="rId7"/>
    <p:sldId id="298" r:id="rId8"/>
    <p:sldId id="331" r:id="rId9"/>
    <p:sldId id="332" r:id="rId10"/>
    <p:sldId id="320" r:id="rId11"/>
    <p:sldId id="328" r:id="rId12"/>
    <p:sldId id="321" r:id="rId13"/>
    <p:sldId id="330" r:id="rId14"/>
    <p:sldId id="326" r:id="rId15"/>
    <p:sldId id="329" r:id="rId16"/>
  </p:sldIdLst>
  <p:sldSz cx="9144000" cy="6858000" type="screen4x3"/>
  <p:notesSz cx="7010400" cy="9296400"/>
  <p:custDataLst>
    <p:tags r:id="rId1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D280B"/>
    <a:srgbClr val="FFF9E5"/>
    <a:srgbClr val="598C00"/>
    <a:srgbClr val="FFF3CD"/>
    <a:srgbClr val="D8D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0" autoAdjust="0"/>
    <p:restoredTop sz="94608" autoAdjust="0"/>
  </p:normalViewPr>
  <p:slideViewPr>
    <p:cSldViewPr>
      <p:cViewPr varScale="1">
        <p:scale>
          <a:sx n="70" d="100"/>
          <a:sy n="70" d="100"/>
        </p:scale>
        <p:origin x="146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294" y="-108"/>
      </p:cViewPr>
      <p:guideLst>
        <p:guide orient="horz" pos="2928"/>
        <p:guide pos="2209"/>
      </p:guideLst>
    </p:cSldViewPr>
  </p:notesViewPr>
  <p:gridSpacing cx="75895" cy="7589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/>
          <a:lstStyle>
            <a:lvl1pPr algn="r">
              <a:defRPr sz="1200"/>
            </a:lvl1pPr>
          </a:lstStyle>
          <a:p>
            <a:fld id="{7CE7AF83-8A51-4AF4-8A85-D97365D897BD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 anchor="b"/>
          <a:lstStyle>
            <a:lvl1pPr algn="r">
              <a:defRPr sz="1200"/>
            </a:lvl1pPr>
          </a:lstStyle>
          <a:p>
            <a:fld id="{91CDCF4E-D802-4A6E-A033-25DD2EB566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3301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/>
          <a:lstStyle>
            <a:lvl1pPr algn="r">
              <a:defRPr sz="1200"/>
            </a:lvl1pPr>
          </a:lstStyle>
          <a:p>
            <a:fld id="{FE615762-EA4A-4AEE-B22A-15698D906FDE}" type="datetimeFigureOut">
              <a:rPr lang="en-US" smtClean="0"/>
              <a:pPr/>
              <a:t>9/30/2016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5" tIns="46588" rIns="93175" bIns="4658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3175" tIns="46588" rIns="93175" bIns="4658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75" tIns="46588" rIns="93175" bIns="46588" rtlCol="0" anchor="b"/>
          <a:lstStyle>
            <a:lvl1pPr algn="r">
              <a:defRPr sz="1200"/>
            </a:lvl1pPr>
          </a:lstStyle>
          <a:p>
            <a:fld id="{7835E675-2F7B-4FDF-9D86-7F2FD19060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967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https://www.youtube.com/watch?v=s020q-FE0H4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E675-2F7B-4FDF-9D86-7F2FD190603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597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FE64-3A02-4AEB-87C7-D90E614332D6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9/30/2016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80CE-7561-430A-A2F5-0AA5A8FEFCBB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225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FE64-3A02-4AEB-87C7-D90E614332D6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9/30/2016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80CE-7561-430A-A2F5-0AA5A8FEFCB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16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FE64-3A02-4AEB-87C7-D90E614332D6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9/30/2016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80CE-7561-430A-A2F5-0AA5A8FEFCB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347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RCH-Circular-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7775" y="5402270"/>
            <a:ext cx="1290215" cy="129021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70090" y="165514"/>
            <a:ext cx="8803820" cy="1138425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7078363" cy="4572000"/>
          </a:xfrm>
          <a:noFill/>
        </p:spPr>
        <p:txBody>
          <a:bodyPr/>
          <a:lstStyle>
            <a:lvl2pPr marL="548640" indent="-274320">
              <a:buClr>
                <a:schemeClr val="accent6">
                  <a:lumMod val="50000"/>
                </a:schemeClr>
              </a:buClr>
              <a:buFont typeface="Wingdings" charset="2"/>
              <a:buChar char="v"/>
              <a:defRPr/>
            </a:lvl2pPr>
            <a:lvl4pPr>
              <a:buClr>
                <a:schemeClr val="accent6">
                  <a:lumMod val="50000"/>
                </a:schemeClr>
              </a:buClr>
              <a:defRPr/>
            </a:lvl4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287720" y="317305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CRCH-Circular-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38008" y="696780"/>
            <a:ext cx="1290215" cy="129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867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 hasCustomPrompt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  <a:lvl2pPr marL="548640" indent="-274320">
              <a:buClr>
                <a:schemeClr val="accent6">
                  <a:lumMod val="50000"/>
                </a:schemeClr>
              </a:buClr>
              <a:buFont typeface="Wingdings" charset="2"/>
              <a:buChar char="v"/>
              <a:defRPr/>
            </a:lvl2pPr>
            <a:lvl4pPr>
              <a:buClr>
                <a:schemeClr val="accent6">
                  <a:lumMod val="50000"/>
                </a:schemeClr>
              </a:buClr>
              <a:defRPr/>
            </a:lvl4pPr>
          </a:lstStyle>
          <a:p>
            <a:pPr lvl="0" eaLnBrk="1" latinLnBrk="0" hangingPunct="1"/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9" name="Content Placeholder 9"/>
          <p:cNvSpPr>
            <a:spLocks noGrp="1"/>
          </p:cNvSpPr>
          <p:nvPr>
            <p:ph sz="half" idx="12" hasCustomPrompt="1"/>
          </p:nvPr>
        </p:nvSpPr>
        <p:spPr>
          <a:xfrm>
            <a:off x="4799685" y="1531625"/>
            <a:ext cx="4038600" cy="4681728"/>
          </a:xfrm>
        </p:spPr>
        <p:txBody>
          <a:bodyPr/>
          <a:lstStyle>
            <a:lvl1pPr>
              <a:defRPr sz="2500"/>
            </a:lvl1pPr>
            <a:lvl2pPr marL="548640" indent="-274320">
              <a:buClr>
                <a:schemeClr val="accent6">
                  <a:lumMod val="50000"/>
                </a:schemeClr>
              </a:buClr>
              <a:buFont typeface="Wingdings" charset="2"/>
              <a:buChar char="v"/>
              <a:defRPr/>
            </a:lvl2pPr>
            <a:lvl4pPr>
              <a:buClr>
                <a:schemeClr val="accent6">
                  <a:lumMod val="50000"/>
                </a:schemeClr>
              </a:buClr>
              <a:defRPr/>
            </a:lvl4pPr>
          </a:lstStyle>
          <a:p>
            <a:pPr lvl="0" eaLnBrk="1" latinLnBrk="0" hangingPunct="1"/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11" name="Picture 10" descr="CRCH-Circular-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1880" y="5402270"/>
            <a:ext cx="1290215" cy="12902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5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  <a:noFill/>
        </p:spPr>
        <p:txBody>
          <a:bodyPr/>
          <a:lstStyle>
            <a:lvl2pPr marL="548640" indent="-274320">
              <a:buClr>
                <a:schemeClr val="accent6">
                  <a:lumMod val="50000"/>
                </a:schemeClr>
              </a:buClr>
              <a:buFont typeface="Wingdings" charset="2"/>
              <a:buChar char="v"/>
              <a:defRPr/>
            </a:lvl2pPr>
            <a:lvl4pPr>
              <a:buClr>
                <a:schemeClr val="accent6">
                  <a:lumMod val="50000"/>
                </a:schemeClr>
              </a:buClr>
              <a:defRPr/>
            </a:lvl4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7" name="Picture 6" descr="CRCH-Circular-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1880" y="5402270"/>
            <a:ext cx="1290215" cy="12902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FE64-3A02-4AEB-87C7-D90E614332D6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9/30/2016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80CE-7561-430A-A2F5-0AA5A8FEFCB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813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FE64-3A02-4AEB-87C7-D90E614332D6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9/30/2016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80CE-7561-430A-A2F5-0AA5A8FEFCBB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080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FE64-3A02-4AEB-87C7-D90E614332D6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9/30/2016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80CE-7561-430A-A2F5-0AA5A8FEFCB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883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FE64-3A02-4AEB-87C7-D90E614332D6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9/30/2016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80CE-7561-430A-A2F5-0AA5A8FEFCB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7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FE64-3A02-4AEB-87C7-D90E614332D6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9/30/2016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80CE-7561-430A-A2F5-0AA5A8FEFCB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911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FE64-3A02-4AEB-87C7-D90E614332D6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9/30/2016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80CE-7561-430A-A2F5-0AA5A8FEFCB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57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FE64-3A02-4AEB-87C7-D90E614332D6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9/30/2016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80CE-7561-430A-A2F5-0AA5A8FEFCB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154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FE64-3A02-4AEB-87C7-D90E614332D6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9/30/2016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80CE-7561-430A-A2F5-0AA5A8FEFCB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367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E94FE64-3A02-4AEB-87C7-D90E614332D6}" type="datetimeFigureOut">
              <a:rPr lang="en-US" smtClean="0">
                <a:solidFill>
                  <a:srgbClr val="04617B">
                    <a:shade val="90000"/>
                  </a:srgbClr>
                </a:solidFill>
                <a:latin typeface="Constanti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9/30/2016</a:t>
            </a:fld>
            <a:endParaRPr lang="en-US">
              <a:solidFill>
                <a:srgbClr val="04617B">
                  <a:shade val="90000"/>
                </a:srgbClr>
              </a:solidFill>
              <a:latin typeface="Constanti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04617B">
                  <a:shade val="90000"/>
                </a:srgbClr>
              </a:solidFill>
              <a:latin typeface="Constanti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78880CE-7561-430A-A2F5-0AA5A8FEFCBB}" type="slidenum">
              <a:rPr lang="en-US" smtClean="0">
                <a:solidFill>
                  <a:srgbClr val="04617B">
                    <a:shade val="90000"/>
                  </a:srgbClr>
                </a:solidFill>
                <a:latin typeface="Constanti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srgbClr val="04617B">
                  <a:shade val="90000"/>
                </a:srgbClr>
              </a:solidFill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180025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  <p:sldLayoutId id="2147483675" r:id="rId13"/>
    <p:sldLayoutId id="2147483666" r:id="rId14"/>
    <p:sldLayoutId id="2147483668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jpeg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020q-FE0H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003" y="165515"/>
            <a:ext cx="3955689" cy="593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557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889455"/>
              </p:ext>
            </p:extLst>
          </p:nvPr>
        </p:nvGraphicFramePr>
        <p:xfrm>
          <a:off x="533400" y="381000"/>
          <a:ext cx="3067050" cy="5735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Acrobat Document" r:id="rId3" imgW="7886637" imgH="14744582" progId="AcroExch.Document.11">
                  <p:embed/>
                </p:oleObj>
              </mc:Choice>
              <mc:Fallback>
                <p:oleObj name="Acrobat Document" r:id="rId3" imgW="7886637" imgH="14744582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" y="381000"/>
                        <a:ext cx="3067050" cy="57353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2" name="Picture 4" descr="S:\CTG\Media\coldwater.marcy.201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56" r="18045" b="-22556"/>
          <a:stretch/>
        </p:blipFill>
        <p:spPr bwMode="auto">
          <a:xfrm>
            <a:off x="3505200" y="685798"/>
            <a:ext cx="5120640" cy="466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38600" y="4800600"/>
            <a:ext cx="41148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National Diabetes Prevention Program using Group Lifestyle Balance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27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604838"/>
            <a:ext cx="8829675" cy="56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43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4"/>
          <p:cNvPicPr preferRelativeResize="0"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" r="208"/>
          <a:stretch>
            <a:fillRect/>
          </a:stretch>
        </p:blipFill>
        <p:spPr>
          <a:xfrm>
            <a:off x="3281785" y="620885"/>
            <a:ext cx="5486400" cy="4114800"/>
          </a:xfrm>
        </p:spPr>
      </p:pic>
      <p:pic>
        <p:nvPicPr>
          <p:cNvPr id="10242" name="Picture 2" descr="C:\Users\C001604\AppData\Local\Microsoft\Windows\Temporary Internet Files\Content.Outlook\US4MTW2Q\image (6)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038" t="-21428" r="-4268" b="8929"/>
          <a:stretch/>
        </p:blipFill>
        <p:spPr bwMode="auto">
          <a:xfrm rot="5400000">
            <a:off x="-743091" y="1230486"/>
            <a:ext cx="5666841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81785" y="5236551"/>
            <a:ext cx="556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0F6F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Promoting Physical Activity</a:t>
            </a:r>
            <a:endParaRPr lang="en-US" sz="2800" b="1" dirty="0">
              <a:solidFill>
                <a:srgbClr val="0F6FC6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48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S:\BS\Americorps (General)\Media\PICTURES\IMG_0010.JPG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8" t="10" r="4335" b="10"/>
          <a:stretch/>
        </p:blipFill>
        <p:spPr bwMode="auto">
          <a:xfrm>
            <a:off x="397775" y="696780"/>
            <a:ext cx="475488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25460" y="5098690"/>
            <a:ext cx="3808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0F6F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Projects </a:t>
            </a:r>
            <a:endParaRPr lang="en-US" sz="2800" b="1" dirty="0">
              <a:solidFill>
                <a:srgbClr val="0F6FC6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1" name="Picture 3" descr="C:\Users\C001604\AppData\Local\Microsoft\Windows\Temporary Internet Files\Content.Outlook\8SRO3DQ7\20160415_1907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02" t="3994" r="21503" b="1563"/>
          <a:stretch/>
        </p:blipFill>
        <p:spPr bwMode="auto">
          <a:xfrm rot="5400000">
            <a:off x="2919790" y="658247"/>
            <a:ext cx="7406640" cy="466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24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00" y="121651"/>
            <a:ext cx="6840735" cy="583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S:\BS\Americorps (General)\Media\2015-2016\FOL Group 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056" y="3808475"/>
            <a:ext cx="4094591" cy="273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8935" y="704911"/>
            <a:ext cx="556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0F6F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4 throughout WV</a:t>
            </a:r>
            <a:endParaRPr lang="en-US" sz="2800" b="1" dirty="0">
              <a:solidFill>
                <a:srgbClr val="0F6FC6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61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:\BS\Americorps (General)\Media\PICTURES\AmeriCorps awar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106"/>
            <a:ext cx="9144000" cy="607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04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7" r="12577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195" y="241409"/>
            <a:ext cx="5486400" cy="607161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In the beginning . . .</a:t>
            </a:r>
            <a:endParaRPr lang="en-US" sz="4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9780" y="4702969"/>
            <a:ext cx="5486400" cy="804862"/>
          </a:xfrm>
        </p:spPr>
        <p:txBody>
          <a:bodyPr>
            <a:normAutofit/>
          </a:bodyPr>
          <a:lstStyle/>
          <a:p>
            <a:pPr algn="ctr"/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Mid-Ohio Valley Health Department was awarded an AmeriCorps Grant starting September 2012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00" y="2057400"/>
            <a:ext cx="4064000" cy="3048000"/>
          </a:xfrm>
          <a:prstGeom prst="rect">
            <a:avLst/>
          </a:prstGeom>
        </p:spPr>
      </p:pic>
      <p:pic>
        <p:nvPicPr>
          <p:cNvPr id="3074" name="Picture 2" descr="S:\BS\Americorps (General)\Logo\VolunteerWVAmeriCorp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370" y="5256469"/>
            <a:ext cx="3525318" cy="104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82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6" r="6126"/>
          <a:stretch/>
        </p:blipFill>
        <p:spPr>
          <a:xfrm rot="420000">
            <a:off x="820471" y="2026919"/>
            <a:ext cx="4617720" cy="3931920"/>
          </a:xfrm>
        </p:spPr>
      </p:pic>
      <p:pic>
        <p:nvPicPr>
          <p:cNvPr id="8" name="Picture 3" descr="S:\CTG\Media\Yokochi Kari (2).cherp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19004" r="19170" b="4385"/>
          <a:stretch/>
        </p:blipFill>
        <p:spPr bwMode="auto">
          <a:xfrm>
            <a:off x="5486400" y="1000360"/>
            <a:ext cx="3483429" cy="399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89620"/>
            <a:ext cx="9017474" cy="707886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/>
              </a:rPr>
              <a:t>Healthy Community Developers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071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3730" y="1922249"/>
            <a:ext cx="4673074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Community </a:t>
            </a:r>
            <a:r>
              <a:rPr lang="en-US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utreach </a:t>
            </a:r>
          </a:p>
          <a:p>
            <a:pPr lvl="0"/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90000"/>
                    <a:lumOff val="10000"/>
                  </a:schemeClr>
                </a:solidFill>
                <a:latin typeface="Arial" pitchFamily="34" charset="0"/>
                <a:cs typeface="Arial" pitchFamily="34" charset="0"/>
              </a:rPr>
              <a:t> Health Fairs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90000"/>
                    <a:lumOff val="10000"/>
                  </a:schemeClr>
                </a:solidFill>
                <a:latin typeface="Arial" pitchFamily="34" charset="0"/>
                <a:cs typeface="Arial" pitchFamily="34" charset="0"/>
              </a:rPr>
              <a:t> Workplace </a:t>
            </a:r>
            <a:r>
              <a:rPr lang="en-US" sz="2400" dirty="0">
                <a:solidFill>
                  <a:schemeClr val="bg1">
                    <a:lumMod val="90000"/>
                    <a:lumOff val="10000"/>
                  </a:schemeClr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2400" dirty="0" smtClean="0">
                <a:solidFill>
                  <a:schemeClr val="bg1">
                    <a:lumMod val="90000"/>
                    <a:lumOff val="10000"/>
                  </a:schemeClr>
                </a:solidFill>
                <a:latin typeface="Arial" pitchFamily="34" charset="0"/>
                <a:cs typeface="Arial" pitchFamily="34" charset="0"/>
              </a:rPr>
              <a:t>ellness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90000"/>
                    <a:lumOff val="10000"/>
                  </a:schemeClr>
                </a:solidFill>
                <a:latin typeface="Arial" pitchFamily="34" charset="0"/>
                <a:cs typeface="Arial" pitchFamily="34" charset="0"/>
              </a:rPr>
              <a:t> Community Events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90000"/>
                    <a:lumOff val="10000"/>
                  </a:schemeClr>
                </a:solidFill>
                <a:latin typeface="Arial" pitchFamily="34" charset="0"/>
                <a:cs typeface="Arial" pitchFamily="34" charset="0"/>
              </a:rPr>
              <a:t> Schools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90000"/>
                    <a:lumOff val="10000"/>
                  </a:schemeClr>
                </a:solidFill>
                <a:latin typeface="Arial" pitchFamily="34" charset="0"/>
                <a:cs typeface="Arial" pitchFamily="34" charset="0"/>
              </a:rPr>
              <a:t> Churches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>
              <a:solidFill>
                <a:schemeClr val="bg1">
                  <a:lumMod val="90000"/>
                  <a:lumOff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2400" dirty="0" smtClean="0">
              <a:solidFill>
                <a:schemeClr val="bg1">
                  <a:lumMod val="90000"/>
                  <a:lumOff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solidFill>
                <a:schemeClr val="bg1">
                  <a:lumMod val="90000"/>
                  <a:lumOff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2400" dirty="0" smtClean="0">
              <a:solidFill>
                <a:schemeClr val="bg1">
                  <a:lumMod val="90000"/>
                  <a:lumOff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" y="0"/>
            <a:ext cx="9115425" cy="1323975"/>
          </a:xfrm>
          <a:prstGeom prst="rect">
            <a:avLst/>
          </a:prstGeom>
        </p:spPr>
      </p:pic>
      <p:pic>
        <p:nvPicPr>
          <p:cNvPr id="3074" name="Picture 2" descr="C:\Users\C001604\AppData\Local\Microsoft\Windows\Temporary Internet Files\Content.Outlook\US4MTW2Q\IMG_0196 (2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1" t="24194" r="15121"/>
          <a:stretch/>
        </p:blipFill>
        <p:spPr bwMode="auto">
          <a:xfrm>
            <a:off x="3888945" y="2721190"/>
            <a:ext cx="4652683" cy="349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S:\BS\Americorps (General)\Logo\WVCHAD 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75" y="4946900"/>
            <a:ext cx="1760225" cy="176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594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 descr="C:\Users\C001604\AppData\Local\Microsoft\Windows\Temporary Internet Files\Content.Outlook\US4MTW2Q\photo 4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8382000" cy="5065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76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" y="0"/>
            <a:ext cx="9115425" cy="1323975"/>
          </a:xfrm>
          <a:prstGeom prst="rect">
            <a:avLst/>
          </a:prstGeom>
        </p:spPr>
      </p:pic>
      <p:pic>
        <p:nvPicPr>
          <p:cNvPr id="1026" name="Picture 2" descr="C:\Users\C001604\AppData\Local\Microsoft\Windows\Temporary Internet Files\Content.Outlook\US4MTW2Q\MOVHD Tanita 0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85" y="2594155"/>
            <a:ext cx="4178460" cy="278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C001604\AppData\Local\Microsoft\Windows\Temporary Internet Files\Content.Outlook\US4MTW2Q\IMG_0207 (2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88" t="-1" r="11388" b="8338"/>
          <a:stretch/>
        </p:blipFill>
        <p:spPr bwMode="auto">
          <a:xfrm rot="5400000">
            <a:off x="4003568" y="2793162"/>
            <a:ext cx="4541041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S:\BS\Americorps (General)\Logo\WVCHAD Lo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85" y="5174585"/>
            <a:ext cx="1608435" cy="1608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66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884" y="1612069"/>
            <a:ext cx="88136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>
                <a:solidFill>
                  <a:schemeClr val="bg1">
                    <a:lumMod val="90000"/>
                    <a:lumOff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kern="0" dirty="0" smtClean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D.A.S.H </a:t>
            </a:r>
            <a:r>
              <a:rPr lang="en-US" sz="16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000" b="1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16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ietary </a:t>
            </a:r>
            <a:r>
              <a:rPr lang="en-US" sz="2000" b="1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16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pproaches to </a:t>
            </a:r>
            <a:r>
              <a:rPr lang="en-US" sz="2000" b="1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16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top </a:t>
            </a:r>
            <a:r>
              <a:rPr lang="en-US" sz="2000" b="1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en-US" sz="16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ypertension)  </a:t>
            </a:r>
            <a:endParaRPr lang="en-US" sz="2400" kern="0" dirty="0">
              <a:solidFill>
                <a:prstClr val="black">
                  <a:lumMod val="90000"/>
                  <a:lumOff val="10000"/>
                </a:prst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 Chronic Disease Self-Management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 Diabetes Self-Management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 National Diabetes Prevention Program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kern="0" dirty="0" smtClean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 Smoking </a:t>
            </a:r>
            <a:r>
              <a:rPr lang="en-US" sz="24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Cessation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 Healthy Eating/Cooking Workshops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kern="0" dirty="0" smtClean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Activate</a:t>
            </a:r>
            <a:r>
              <a:rPr lang="en-US" sz="24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!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kern="0" dirty="0">
                <a:solidFill>
                  <a:prstClr val="black">
                    <a:lumMod val="90000"/>
                    <a:lumOff val="10000"/>
                  </a:prstClr>
                </a:solidFill>
                <a:latin typeface="Arial" pitchFamily="34" charset="0"/>
                <a:cs typeface="Arial" pitchFamily="34" charset="0"/>
              </a:rPr>
              <a:t> Diabetes Care Coordination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90000"/>
                    <a:lumOff val="10000"/>
                  </a:schemeClr>
                </a:solidFill>
                <a:latin typeface="Arial" pitchFamily="34" charset="0"/>
                <a:cs typeface="Arial" pitchFamily="34" charset="0"/>
              </a:rPr>
              <a:t> Physical </a:t>
            </a:r>
            <a:r>
              <a:rPr lang="en-US" sz="2400" dirty="0">
                <a:solidFill>
                  <a:schemeClr val="bg1">
                    <a:lumMod val="90000"/>
                    <a:lumOff val="10000"/>
                  </a:schemeClr>
                </a:solidFill>
                <a:latin typeface="Arial" pitchFamily="34" charset="0"/>
                <a:cs typeface="Arial" pitchFamily="34" charset="0"/>
              </a:rPr>
              <a:t>Activity</a:t>
            </a:r>
          </a:p>
          <a:p>
            <a:endParaRPr lang="en-US" sz="2400" dirty="0">
              <a:solidFill>
                <a:schemeClr val="bg1">
                  <a:lumMod val="90000"/>
                  <a:lumOff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15425" cy="1323975"/>
          </a:xfrm>
          <a:prstGeom prst="rect">
            <a:avLst/>
          </a:prstGeom>
        </p:spPr>
      </p:pic>
      <p:pic>
        <p:nvPicPr>
          <p:cNvPr id="6" name="Picture 2" descr="S:\BS\Americorps (General)\Logo\WVCHAD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85" y="502920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Placeholder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" r="208"/>
          <a:stretch>
            <a:fillRect/>
          </a:stretch>
        </p:blipFill>
        <p:spPr>
          <a:xfrm rot="16200000">
            <a:off x="5141535" y="2833897"/>
            <a:ext cx="4346575" cy="325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32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878f9460-c892-4679-9b44-112ad7386737@namprd09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9" r="18249"/>
          <a:stretch/>
        </p:blipFill>
        <p:spPr bwMode="auto">
          <a:xfrm>
            <a:off x="170090" y="241410"/>
            <a:ext cx="4572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C:\Users\C001604\AppData\Local\Microsoft\Windows\Temporary Internet Files\Content.Outlook\8SRO3DQ7\IMG_19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105" y="1845983"/>
            <a:ext cx="4470807" cy="3353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05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C001604\AppData\Local\Microsoft\Windows\Temporary Internet Files\Content.Outlook\8SRO3DQ7\WP_2016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" b="7743"/>
          <a:stretch/>
        </p:blipFill>
        <p:spPr bwMode="auto">
          <a:xfrm>
            <a:off x="245985" y="274320"/>
            <a:ext cx="3329814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Image result for diabet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828" y="399668"/>
            <a:ext cx="416242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Image result for diabet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544" y="1897380"/>
            <a:ext cx="5371221" cy="259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13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VERSION" val="5"/>
  <p:tag name="TPFULLVERSION" val="5.3.1.3337"/>
  <p:tag name="PPTVERSION" val="15"/>
  <p:tag name="TPOS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5187</TotalTime>
  <Words>95</Words>
  <Application>Microsoft Office PowerPoint</Application>
  <PresentationFormat>On-screen Show (4:3)</PresentationFormat>
  <Paragraphs>27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Constantia</vt:lpstr>
      <vt:lpstr>Wingdings</vt:lpstr>
      <vt:lpstr>Office Theme</vt:lpstr>
      <vt:lpstr>Acrobat Document</vt:lpstr>
      <vt:lpstr>PowerPoint Presentation</vt:lpstr>
      <vt:lpstr>In the beginning . . 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National Diabetes Prevention Program using Group Lifestyle Balance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WVSOM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hbaker</dc:creator>
  <cp:lastModifiedBy>Marie</cp:lastModifiedBy>
  <cp:revision>412</cp:revision>
  <dcterms:created xsi:type="dcterms:W3CDTF">2007-01-18T13:25:45Z</dcterms:created>
  <dcterms:modified xsi:type="dcterms:W3CDTF">2016-09-30T17:58:07Z</dcterms:modified>
</cp:coreProperties>
</file>