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95" r:id="rId4"/>
    <p:sldId id="293" r:id="rId5"/>
    <p:sldId id="260" r:id="rId6"/>
    <p:sldId id="296" r:id="rId7"/>
    <p:sldId id="291" r:id="rId8"/>
    <p:sldId id="300" r:id="rId9"/>
    <p:sldId id="301" r:id="rId10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995" autoAdjust="0"/>
  </p:normalViewPr>
  <p:slideViewPr>
    <p:cSldViewPr>
      <p:cViewPr varScale="1">
        <p:scale>
          <a:sx n="60" d="100"/>
          <a:sy n="60" d="100"/>
        </p:scale>
        <p:origin x="166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7E889939-217E-49C1-8D1B-AE5D616A7DCF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E85FABE3-E534-492B-BF2C-A5BD747273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87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4BF062-F906-4E46-9588-DEEE1705783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784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4BF062-F906-4E46-9588-DEEE1705783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12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FABE3-E534-492B-BF2C-A5BD747273A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761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4BF062-F906-4E46-9588-DEEE1705783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33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Under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1139" y="0"/>
            <a:ext cx="1832513" cy="6858000"/>
          </a:xfrm>
          <a:prstGeom prst="rect">
            <a:avLst/>
          </a:prstGeom>
          <a:solidFill>
            <a:srgbClr val="E6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1139" y="3429000"/>
            <a:ext cx="1839939" cy="3429000"/>
          </a:xfrm>
          <a:prstGeom prst="rect">
            <a:avLst/>
          </a:prstGeom>
          <a:solidFill>
            <a:srgbClr val="B8B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pic>
        <p:nvPicPr>
          <p:cNvPr id="9" name="Picture 2" descr="I:\FACSTAFF\Photos\Building\ccn-building-front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33400"/>
            <a:ext cx="1821375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I:\FACSTAFF\Viewbook Photos\NURSING 2011 BUILDING BROCHURE\NURSING-11-3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1139" y="457201"/>
            <a:ext cx="1832513" cy="299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0" y="457200"/>
            <a:ext cx="1821374" cy="1"/>
          </a:xfrm>
          <a:prstGeom prst="line">
            <a:avLst/>
          </a:prstGeom>
          <a:ln w="114300">
            <a:solidFill>
              <a:srgbClr val="B3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-11139" y="457200"/>
            <a:ext cx="468339" cy="1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I:\FACSTAFF\Viewbook Photos\NURSING 2011 BUILDING BROCHURE\NURSING-11-92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7" b="6275"/>
          <a:stretch/>
        </p:blipFill>
        <p:spPr bwMode="auto">
          <a:xfrm>
            <a:off x="-11139" y="5410776"/>
            <a:ext cx="1832998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I:\FACSTAFF\Viewbook Photos\NURSING 2011 BUILDING BROCHURE\NURSING-11-72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6"/>
          <a:stretch/>
        </p:blipFill>
        <p:spPr bwMode="auto">
          <a:xfrm>
            <a:off x="-11139" y="4408617"/>
            <a:ext cx="1839939" cy="96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I:\FACSTAFF\Viewbook Photos\NURSING 2011 BUILDING BROCHURE\NURSING-11-81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54"/>
          <a:stretch/>
        </p:blipFill>
        <p:spPr bwMode="auto">
          <a:xfrm>
            <a:off x="-11139" y="3410816"/>
            <a:ext cx="1832513" cy="99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Connector 15"/>
          <p:cNvCxnSpPr/>
          <p:nvPr/>
        </p:nvCxnSpPr>
        <p:spPr>
          <a:xfrm>
            <a:off x="-5327" y="3429000"/>
            <a:ext cx="1826701" cy="0"/>
          </a:xfrm>
          <a:prstGeom prst="line">
            <a:avLst/>
          </a:prstGeom>
          <a:ln w="114300">
            <a:solidFill>
              <a:srgbClr val="B3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-11139" y="3429000"/>
            <a:ext cx="468339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99" y="5409441"/>
            <a:ext cx="1826701" cy="759"/>
          </a:xfrm>
          <a:prstGeom prst="line">
            <a:avLst/>
          </a:prstGeom>
          <a:ln w="114300">
            <a:solidFill>
              <a:srgbClr val="B3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-11139" y="5409441"/>
            <a:ext cx="468339" cy="1335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099" y="6400042"/>
            <a:ext cx="1826701" cy="1334"/>
          </a:xfrm>
          <a:prstGeom prst="line">
            <a:avLst/>
          </a:prstGeom>
          <a:ln w="114300">
            <a:solidFill>
              <a:srgbClr val="B3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-11139" y="6400042"/>
            <a:ext cx="468339" cy="133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812" y="4419600"/>
            <a:ext cx="1822988" cy="0"/>
          </a:xfrm>
          <a:prstGeom prst="line">
            <a:avLst/>
          </a:prstGeom>
          <a:ln w="114300">
            <a:solidFill>
              <a:srgbClr val="B3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-11139" y="4419600"/>
            <a:ext cx="468339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1821374" y="0"/>
            <a:ext cx="732262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460076"/>
            <a:ext cx="6096000" cy="1470025"/>
          </a:xfrm>
        </p:spPr>
        <p:txBody>
          <a:bodyPr/>
          <a:lstStyle>
            <a:lvl1pPr>
              <a:defRPr>
                <a:latin typeface="ZapfHumnst BT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2215851"/>
            <a:ext cx="60960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ZapfHumnst B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42226" y="6399951"/>
            <a:ext cx="1828800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D8D8D8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07910"/>
            <a:ext cx="2481943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srgbClr val="D8D8D8">
                  <a:lumMod val="50000"/>
                </a:srgbClr>
              </a:solidFill>
            </a:endParaRPr>
          </a:p>
        </p:txBody>
      </p:sp>
      <p:pic>
        <p:nvPicPr>
          <p:cNvPr id="26" name="Picture 3" descr="slides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16" t="77038" r="4055" b="1507"/>
          <a:stretch/>
        </p:blipFill>
        <p:spPr bwMode="auto">
          <a:xfrm>
            <a:off x="7310438" y="5872162"/>
            <a:ext cx="1833562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 userDrawn="1"/>
        </p:nvSpPr>
        <p:spPr>
          <a:xfrm>
            <a:off x="2516909" y="4993942"/>
            <a:ext cx="5943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B30838"/>
                </a:solidFill>
                <a:latin typeface="ZapfHumnst BT" pitchFamily="34" charset="0"/>
              </a:rPr>
              <a:t>CAPSTONE COLLEGE OF NURSING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pc="180" dirty="0">
                <a:solidFill>
                  <a:srgbClr val="B30838"/>
                </a:solidFill>
                <a:latin typeface="ZapfHumnst BT" pitchFamily="34" charset="0"/>
              </a:rPr>
              <a:t>THE UNIVERSITY OF ALABAMA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9400" y="6401376"/>
            <a:ext cx="1447800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0BF656D2-BF69-426F-83FD-54EA0B7CA271}" type="slidenum">
              <a:rPr lang="en-US" smtClean="0">
                <a:solidFill>
                  <a:srgbClr val="D8D8D8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58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3429000"/>
            <a:ext cx="9144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228600"/>
            <a:ext cx="8686800" cy="5867400"/>
          </a:xfrm>
          <a:noFill/>
          <a:ln w="38100">
            <a:solidFill>
              <a:schemeClr val="bg1"/>
            </a:solidFill>
          </a:ln>
        </p:spPr>
        <p:txBody>
          <a:bodyPr anchor="ctr" anchorCtr="0"/>
          <a:lstStyle>
            <a:lvl1pPr marL="0" indent="0">
              <a:buNone/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489906-7402-4D1F-B2A3-B7DEDD46173D}" type="slidenum">
              <a:rPr lang="en-US" smtClean="0">
                <a:solidFill>
                  <a:srgbClr val="D8D8D8">
                    <a:lumMod val="2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566738"/>
          </a:xfrm>
          <a:noFill/>
        </p:spPr>
        <p:txBody>
          <a:bodyPr anchor="t" anchorCtr="0">
            <a:noAutofit/>
            <a:scene3d>
              <a:camera prst="orthographicFront"/>
              <a:lightRig rig="threePt" dir="t"/>
            </a:scene3d>
            <a:sp3d extrusionH="3810" contourW="6350">
              <a:bevelT w="6350" h="6350"/>
              <a:bevelB w="6350" h="6350"/>
              <a:contourClr>
                <a:schemeClr val="tx1"/>
              </a:contourClr>
            </a:sp3d>
          </a:bodyPr>
          <a:lstStyle>
            <a:lvl1pPr algn="l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0102" y="5321060"/>
            <a:ext cx="5486400" cy="804862"/>
          </a:xfrm>
          <a:noFill/>
        </p:spPr>
        <p:txBody>
          <a:bodyPr anchor="b" anchorCtr="0"/>
          <a:lstStyle>
            <a:lvl1pPr marL="0" indent="0">
              <a:buNone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5" t="-4395" r="-1822" b="-4395"/>
          <a:stretch/>
        </p:blipFill>
        <p:spPr>
          <a:xfrm>
            <a:off x="7686675" y="6178550"/>
            <a:ext cx="138112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7324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Fullscreen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3429000"/>
            <a:ext cx="9144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228600"/>
            <a:ext cx="8686800" cy="6400800"/>
          </a:xfrm>
          <a:noFill/>
          <a:ln w="38100">
            <a:solidFill>
              <a:schemeClr val="bg1"/>
            </a:solidFill>
          </a:ln>
        </p:spPr>
        <p:txBody>
          <a:bodyPr anchor="ctr" anchorCtr="0"/>
          <a:lstStyle>
            <a:lvl1pPr marL="0" indent="0">
              <a:buNone/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566738"/>
          </a:xfrm>
          <a:noFill/>
        </p:spPr>
        <p:txBody>
          <a:bodyPr anchor="t" anchorCtr="0">
            <a:noAutofit/>
            <a:scene3d>
              <a:camera prst="orthographicFront"/>
              <a:lightRig rig="threePt" dir="t"/>
            </a:scene3d>
            <a:sp3d extrusionH="3810" contourW="6350">
              <a:bevelT w="6350" h="6350"/>
              <a:bevelB w="6350" h="6350"/>
              <a:contourClr>
                <a:schemeClr val="tx1"/>
              </a:contourClr>
            </a:sp3d>
          </a:bodyPr>
          <a:lstStyle>
            <a:lvl1pPr algn="l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5824538"/>
            <a:ext cx="5486400" cy="804862"/>
          </a:xfrm>
          <a:noFill/>
        </p:spPr>
        <p:txBody>
          <a:bodyPr anchor="b" anchorCtr="0"/>
          <a:lstStyle>
            <a:lvl1pPr marL="0" indent="0">
              <a:buNone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1905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4949AC-8869-4273-90ED-B5E237AD8B52}" type="slidenum">
              <a:rPr lang="en-US" smtClean="0">
                <a:solidFill>
                  <a:srgbClr val="D8D8D8">
                    <a:lumMod val="2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97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4E5D3F-1692-4911-9428-35434BF90F93}" type="slidenum">
              <a:rPr lang="en-US" smtClean="0">
                <a:solidFill>
                  <a:srgbClr val="D8D8D8">
                    <a:lumMod val="2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370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in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B8B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381000"/>
          </a:xfrm>
          <a:prstGeom prst="rect">
            <a:avLst/>
          </a:prstGeom>
          <a:solidFill>
            <a:srgbClr val="E6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78606" y="6492875"/>
            <a:ext cx="2590800" cy="365125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1909011" cy="365125"/>
          </a:xfrm>
        </p:spPr>
        <p:txBody>
          <a:bodyPr/>
          <a:lstStyle/>
          <a:p>
            <a:pPr>
              <a:defRPr/>
            </a:pPr>
            <a:fld id="{FB6BD1EC-26C9-42C4-A74F-6F2EB1EC667E}" type="slidenum">
              <a:rPr lang="en-US" smtClean="0">
                <a:solidFill>
                  <a:srgbClr val="D8D8D8">
                    <a:lumMod val="2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81000"/>
            <a:ext cx="9144000" cy="60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526" y="571500"/>
            <a:ext cx="3078948" cy="58293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3" descr="slides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16" t="77038" r="4055" b="1507"/>
          <a:stretch/>
        </p:blipFill>
        <p:spPr bwMode="auto">
          <a:xfrm>
            <a:off x="7310438" y="5491163"/>
            <a:ext cx="1833562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3702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 - DN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1139" y="0"/>
            <a:ext cx="1832513" cy="6858000"/>
          </a:xfrm>
          <a:prstGeom prst="rect">
            <a:avLst/>
          </a:prstGeom>
          <a:solidFill>
            <a:srgbClr val="E6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1139" y="3429000"/>
            <a:ext cx="1839939" cy="3429000"/>
          </a:xfrm>
          <a:prstGeom prst="rect">
            <a:avLst/>
          </a:prstGeom>
          <a:solidFill>
            <a:srgbClr val="B8B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pic>
        <p:nvPicPr>
          <p:cNvPr id="9" name="Picture 2" descr="I:\FACSTAFF\Photos\Building\ccn-building-front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33400"/>
            <a:ext cx="1821375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I:\FACSTAFF\Viewbook Photos\NURSING 2011 BUILDING BROCHURE\NURSING-11-3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1139" y="457201"/>
            <a:ext cx="1832513" cy="299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0" y="457200"/>
            <a:ext cx="1821374" cy="1"/>
          </a:xfrm>
          <a:prstGeom prst="line">
            <a:avLst/>
          </a:prstGeom>
          <a:ln w="114300">
            <a:solidFill>
              <a:srgbClr val="B3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-11139" y="457200"/>
            <a:ext cx="468339" cy="1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3" descr="I:\FACSTAFF\Viewbook Photos\NURSING 2011 BUILDING BROCHURE\NURSING-11-72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6"/>
          <a:stretch/>
        </p:blipFill>
        <p:spPr bwMode="auto">
          <a:xfrm>
            <a:off x="-11139" y="4408617"/>
            <a:ext cx="1839939" cy="96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I:\FACSTAFF\Photos\dnp intensive 4-15-2011\IMG_0411.JPG"/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" t="10109" r="801" b="23760"/>
          <a:stretch/>
        </p:blipFill>
        <p:spPr bwMode="auto">
          <a:xfrm>
            <a:off x="-12760" y="3487641"/>
            <a:ext cx="1834134" cy="91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Straight Connector 21"/>
          <p:cNvCxnSpPr/>
          <p:nvPr/>
        </p:nvCxnSpPr>
        <p:spPr>
          <a:xfrm>
            <a:off x="5812" y="4419600"/>
            <a:ext cx="1822988" cy="0"/>
          </a:xfrm>
          <a:prstGeom prst="line">
            <a:avLst/>
          </a:prstGeom>
          <a:ln w="114300">
            <a:solidFill>
              <a:srgbClr val="B3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-11139" y="4419600"/>
            <a:ext cx="468339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-5327" y="3429000"/>
            <a:ext cx="1826701" cy="0"/>
          </a:xfrm>
          <a:prstGeom prst="line">
            <a:avLst/>
          </a:prstGeom>
          <a:ln w="114300">
            <a:solidFill>
              <a:srgbClr val="B3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-11139" y="3429000"/>
            <a:ext cx="468339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I:\FACSTAFF\Photos\Graduation Reception 8-5-2011\Graduation Reception 039.jp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9" b="6370"/>
          <a:stretch/>
        </p:blipFill>
        <p:spPr bwMode="auto">
          <a:xfrm>
            <a:off x="-12760" y="5409440"/>
            <a:ext cx="1832240" cy="99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Connector 17"/>
          <p:cNvCxnSpPr/>
          <p:nvPr/>
        </p:nvCxnSpPr>
        <p:spPr>
          <a:xfrm>
            <a:off x="2099" y="5409441"/>
            <a:ext cx="1826701" cy="759"/>
          </a:xfrm>
          <a:prstGeom prst="line">
            <a:avLst/>
          </a:prstGeom>
          <a:ln w="114300">
            <a:solidFill>
              <a:srgbClr val="B3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-11139" y="5409441"/>
            <a:ext cx="468339" cy="1335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099" y="6400042"/>
            <a:ext cx="1826701" cy="1334"/>
          </a:xfrm>
          <a:prstGeom prst="line">
            <a:avLst/>
          </a:prstGeom>
          <a:ln w="114300">
            <a:solidFill>
              <a:srgbClr val="B3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-11139" y="6400042"/>
            <a:ext cx="468339" cy="133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1821374" y="0"/>
            <a:ext cx="732262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460076"/>
            <a:ext cx="6096000" cy="1470025"/>
          </a:xfrm>
        </p:spPr>
        <p:txBody>
          <a:bodyPr/>
          <a:lstStyle>
            <a:lvl1pPr>
              <a:defRPr>
                <a:latin typeface="ZapfHumnst BT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2215851"/>
            <a:ext cx="60960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ZapfHumnst B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42226" y="6399951"/>
            <a:ext cx="1828800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D8D8D8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07910"/>
            <a:ext cx="2481943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srgbClr val="D8D8D8">
                  <a:lumMod val="50000"/>
                </a:srgbClr>
              </a:solidFill>
            </a:endParaRPr>
          </a:p>
        </p:txBody>
      </p:sp>
      <p:pic>
        <p:nvPicPr>
          <p:cNvPr id="26" name="Picture 3" descr="slides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16" t="77038" r="4055" b="1507"/>
          <a:stretch/>
        </p:blipFill>
        <p:spPr bwMode="auto">
          <a:xfrm>
            <a:off x="7310438" y="5872162"/>
            <a:ext cx="1833562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 userDrawn="1"/>
        </p:nvSpPr>
        <p:spPr>
          <a:xfrm>
            <a:off x="2516909" y="4993942"/>
            <a:ext cx="5943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B30838"/>
                </a:solidFill>
                <a:latin typeface="ZapfHumnst BT" pitchFamily="34" charset="0"/>
              </a:rPr>
              <a:t>CAPSTONE COLLEGE OF NURSING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pc="180" dirty="0">
                <a:solidFill>
                  <a:srgbClr val="B30838"/>
                </a:solidFill>
                <a:latin typeface="ZapfHumnst BT" pitchFamily="34" charset="0"/>
              </a:rPr>
              <a:t>THE UNIVERSITY OF ALABAMA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9400" y="6401376"/>
            <a:ext cx="1447800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0BF656D2-BF69-426F-83FD-54EA0B7CA271}" type="slidenum">
              <a:rPr lang="en-US" smtClean="0">
                <a:solidFill>
                  <a:srgbClr val="D8D8D8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348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pc="-100" baseline="0"/>
            </a:lvl1pPr>
            <a:lvl2pPr>
              <a:defRPr spc="-100" baseline="0"/>
            </a:lvl2pPr>
            <a:lvl3pPr>
              <a:defRPr spc="-100" baseline="0"/>
            </a:lvl3pPr>
            <a:lvl4pPr>
              <a:defRPr spc="-100" baseline="0"/>
            </a:lvl4pPr>
            <a:lvl5pPr>
              <a:defRPr spc="-1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8081E7-485F-4E2C-85A6-65501E3DAC37}" type="slidenum">
              <a:rPr lang="en-US" smtClean="0">
                <a:solidFill>
                  <a:srgbClr val="D8D8D8">
                    <a:lumMod val="2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071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66925"/>
            <a:ext cx="7772400" cy="1362075"/>
          </a:xfrm>
        </p:spPr>
        <p:txBody>
          <a:bodyPr anchor="b" anchorCtr="0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429000"/>
            <a:ext cx="7772400" cy="1500187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EE9D0D-8FB5-41C5-A04A-B7309005C78D}" type="slidenum">
              <a:rPr lang="en-US" smtClean="0">
                <a:solidFill>
                  <a:srgbClr val="D8D8D8">
                    <a:lumMod val="2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765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7F0076-4DFD-4A9C-8EB9-92F1E2413204}" type="slidenum">
              <a:rPr lang="en-US" smtClean="0">
                <a:solidFill>
                  <a:srgbClr val="D8D8D8">
                    <a:lumMod val="2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46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B3083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B3083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ABBF12-E91A-47C4-BF66-AF2F0FC69103}" type="slidenum">
              <a:rPr lang="en-US" smtClean="0">
                <a:solidFill>
                  <a:srgbClr val="D8D8D8">
                    <a:lumMod val="2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223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6B1E7F-2CC2-4F8C-9EA8-9D9C229D25EA}" type="slidenum">
              <a:rPr lang="en-US" smtClean="0">
                <a:solidFill>
                  <a:srgbClr val="D8D8D8">
                    <a:lumMod val="2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696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6BD1EC-26C9-42C4-A74F-6F2EB1EC667E}" type="slidenum">
              <a:rPr lang="en-US" smtClean="0">
                <a:solidFill>
                  <a:srgbClr val="D8D8D8">
                    <a:lumMod val="2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706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C748CD-F8EB-436E-87D1-2CA81B9476A2}" type="slidenum">
              <a:rPr lang="en-US" smtClean="0">
                <a:solidFill>
                  <a:srgbClr val="D8D8D8">
                    <a:lumMod val="2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8D8D8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433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B8B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1000"/>
          </a:xfrm>
          <a:prstGeom prst="rect">
            <a:avLst/>
          </a:prstGeom>
          <a:solidFill>
            <a:srgbClr val="E6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492875"/>
            <a:ext cx="19090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D8D8D8">
                  <a:lumMod val="25000"/>
                </a:srgb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54705" y="6492875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D8D8D8">
                  <a:lumMod val="25000"/>
                </a:srgb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62600" y="6492875"/>
            <a:ext cx="19090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6BD1EC-26C9-42C4-A74F-6F2EB1EC667E}" type="slidenum">
              <a:rPr lang="en-US" b="1" smtClean="0">
                <a:solidFill>
                  <a:srgbClr val="D8D8D8">
                    <a:lumMod val="25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b="1">
              <a:solidFill>
                <a:srgbClr val="D8D8D8">
                  <a:lumMod val="25000"/>
                </a:srgbClr>
              </a:solidFill>
              <a:latin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5" t="-4395" r="-1822" b="-4395"/>
          <a:stretch/>
        </p:blipFill>
        <p:spPr>
          <a:xfrm>
            <a:off x="7686675" y="6178550"/>
            <a:ext cx="138112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905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spc="0" baseline="0">
          <a:solidFill>
            <a:srgbClr val="B30838"/>
          </a:solidFill>
          <a:latin typeface="ZapfHumnst B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B30838"/>
        </a:buClr>
        <a:buSzPct val="125000"/>
        <a:buFont typeface="Wingdings" pitchFamily="2" charset="2"/>
        <a:buChar char="§"/>
        <a:defRPr sz="3200" kern="1200" spc="-100" baseline="0">
          <a:solidFill>
            <a:schemeClr val="tx1"/>
          </a:solidFill>
          <a:latin typeface="ZapfHumnst B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SzPct val="125000"/>
        <a:buFont typeface="Wingdings" pitchFamily="2" charset="2"/>
        <a:buChar char="§"/>
        <a:defRPr sz="2800" kern="1200" spc="-150" baseline="0">
          <a:solidFill>
            <a:schemeClr val="tx1"/>
          </a:solidFill>
          <a:latin typeface="ZapfHumnst B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B30838"/>
        </a:buClr>
        <a:buSzPct val="125000"/>
        <a:buFont typeface="Wingdings" pitchFamily="2" charset="2"/>
        <a:buChar char="§"/>
        <a:defRPr sz="2400" kern="1200" spc="-150" baseline="0">
          <a:solidFill>
            <a:schemeClr val="tx1"/>
          </a:solidFill>
          <a:latin typeface="ZapfHumnst B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SzPct val="125000"/>
        <a:buFont typeface="Wingdings" pitchFamily="2" charset="2"/>
        <a:buChar char="§"/>
        <a:defRPr sz="2000" kern="1200" spc="-150" baseline="0">
          <a:solidFill>
            <a:schemeClr val="tx1"/>
          </a:solidFill>
          <a:latin typeface="ZapfHumnst B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B30838"/>
        </a:buClr>
        <a:buSzPct val="125000"/>
        <a:buFont typeface="Wingdings" pitchFamily="2" charset="2"/>
        <a:buChar char="§"/>
        <a:defRPr sz="2000" kern="1200" spc="-150" baseline="0">
          <a:solidFill>
            <a:schemeClr val="tx1"/>
          </a:solidFill>
          <a:latin typeface="ZapfHumnst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2362200" y="304800"/>
            <a:ext cx="6096000" cy="3200400"/>
          </a:xfrm>
        </p:spPr>
        <p:txBody>
          <a:bodyPr>
            <a:normAutofit fontScale="90000"/>
          </a:bodyPr>
          <a:lstStyle/>
          <a:p>
            <a:r>
              <a:rPr lang="en-US" sz="3600" i="1" dirty="0"/>
              <a:t>Increasing Pickens County Residents’ Knowledge of Type 2 </a:t>
            </a:r>
            <a:r>
              <a:rPr lang="en-US" sz="3600" i="1" dirty="0" smtClean="0"/>
              <a:t>Diabetes </a:t>
            </a:r>
            <a:r>
              <a:rPr lang="en-US" sz="3600" i="1" dirty="0"/>
              <a:t>Risk Through Community Health Screenings and </a:t>
            </a:r>
            <a:r>
              <a:rPr lang="en-US" sz="3600" i="1" dirty="0" smtClean="0"/>
              <a:t>Education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438400" y="3276600"/>
            <a:ext cx="6096000" cy="1295400"/>
          </a:xfrm>
        </p:spPr>
        <p:txBody>
          <a:bodyPr>
            <a:normAutofit fontScale="47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Michele Montgomery, PhD, RN</a:t>
            </a:r>
          </a:p>
          <a:p>
            <a:r>
              <a:rPr lang="en-US" dirty="0" smtClean="0"/>
              <a:t>Paige Johnson, PhD, RN</a:t>
            </a:r>
          </a:p>
          <a:p>
            <a:r>
              <a:rPr lang="en-US" dirty="0" smtClean="0"/>
              <a:t>Jill Noland, President, Pickens County Diabetes Coalition</a:t>
            </a:r>
          </a:p>
          <a:p>
            <a:r>
              <a:rPr lang="en-US" dirty="0" smtClean="0"/>
              <a:t>Cynthia Simpson, Pickens County Community Coalition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17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983163"/>
          </a:xfrm>
        </p:spPr>
        <p:txBody>
          <a:bodyPr>
            <a:normAutofit/>
          </a:bodyPr>
          <a:lstStyle/>
          <a:p>
            <a:r>
              <a:rPr lang="en-US" dirty="0" smtClean="0"/>
              <a:t>Pickens County located in the “Black Belt” region of Alabama.</a:t>
            </a:r>
          </a:p>
          <a:p>
            <a:r>
              <a:rPr lang="en-US" dirty="0"/>
              <a:t>The Black Belt of Alabama </a:t>
            </a:r>
            <a:r>
              <a:rPr lang="en-US" dirty="0" smtClean="0"/>
              <a:t>has</a:t>
            </a:r>
            <a:br>
              <a:rPr lang="en-US" dirty="0" smtClean="0"/>
            </a:br>
            <a:r>
              <a:rPr lang="en-US" dirty="0" smtClean="0"/>
              <a:t>some </a:t>
            </a:r>
            <a:r>
              <a:rPr lang="en-US" dirty="0"/>
              <a:t>of the poorest </a:t>
            </a:r>
            <a:r>
              <a:rPr lang="en-US" dirty="0" smtClean="0"/>
              <a:t>counties</a:t>
            </a:r>
            <a:br>
              <a:rPr lang="en-US" dirty="0" smtClean="0"/>
            </a:br>
            <a:r>
              <a:rPr lang="en-US" dirty="0" smtClean="0"/>
              <a:t>in </a:t>
            </a:r>
            <a:r>
              <a:rPr lang="en-US" dirty="0"/>
              <a:t>the </a:t>
            </a:r>
            <a:r>
              <a:rPr lang="en-US" dirty="0" smtClean="0"/>
              <a:t>country with some of the</a:t>
            </a:r>
            <a:br>
              <a:rPr lang="en-US" dirty="0" smtClean="0"/>
            </a:br>
            <a:r>
              <a:rPr lang="en-US" dirty="0" smtClean="0"/>
              <a:t>worst health outcomes.</a:t>
            </a:r>
            <a:endParaRPr lang="en-US" dirty="0"/>
          </a:p>
          <a:p>
            <a:r>
              <a:rPr lang="en-US" dirty="0" smtClean="0"/>
              <a:t>Type 2 diabetes (T2D) one of</a:t>
            </a:r>
            <a:br>
              <a:rPr lang="en-US" dirty="0" smtClean="0"/>
            </a:br>
            <a:r>
              <a:rPr lang="en-US" dirty="0" smtClean="0"/>
              <a:t>the leading causes of death.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002" y="1904999"/>
            <a:ext cx="2828797" cy="432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53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8610600" cy="4906963"/>
          </a:xfrm>
        </p:spPr>
        <p:txBody>
          <a:bodyPr>
            <a:normAutofit/>
          </a:bodyPr>
          <a:lstStyle/>
          <a:p>
            <a:r>
              <a:rPr lang="en-US" dirty="0" smtClean="0"/>
              <a:t>Pickens County:</a:t>
            </a:r>
          </a:p>
          <a:p>
            <a:pPr lvl="1"/>
            <a:r>
              <a:rPr lang="en-US" sz="2800" dirty="0"/>
              <a:t>40% of adults are </a:t>
            </a:r>
            <a:r>
              <a:rPr lang="en-US" sz="2800" dirty="0" smtClean="0"/>
              <a:t>obese</a:t>
            </a:r>
          </a:p>
          <a:p>
            <a:pPr lvl="1"/>
            <a:r>
              <a:rPr lang="en-US" sz="2800" dirty="0" smtClean="0"/>
              <a:t>Mortality </a:t>
            </a:r>
            <a:r>
              <a:rPr lang="en-US" sz="2800" dirty="0"/>
              <a:t>rate from CVD in Pickens County is 437.4 per 100,000 population compared to 325.7 for Alabama and 252.6 for the U.S.</a:t>
            </a:r>
          </a:p>
          <a:p>
            <a:pPr lvl="1"/>
            <a:r>
              <a:rPr lang="en-US" sz="2800" dirty="0" smtClean="0"/>
              <a:t>Ranked 50/67 in health outcomes</a:t>
            </a:r>
          </a:p>
          <a:p>
            <a:pPr lvl="1"/>
            <a:r>
              <a:rPr lang="en-US" sz="2800" dirty="0" smtClean="0"/>
              <a:t>100% is considered rural</a:t>
            </a:r>
          </a:p>
          <a:p>
            <a:pPr lvl="1"/>
            <a:r>
              <a:rPr lang="en-US" sz="2800" dirty="0"/>
              <a:t>Disparities exist between rural and urban American communities regarding healthcare quality, including information on </a:t>
            </a:r>
            <a:r>
              <a:rPr lang="en-US" sz="2800" dirty="0" smtClean="0"/>
              <a:t>diabetes factor </a:t>
            </a:r>
            <a:r>
              <a:rPr lang="en-US" sz="2800" dirty="0"/>
              <a:t>burden</a:t>
            </a:r>
          </a:p>
        </p:txBody>
      </p:sp>
    </p:spTree>
    <p:extLst>
      <p:ext uri="{BB962C8B-B14F-4D97-AF65-F5344CB8AC3E}">
        <p14:creationId xmlns:p14="http://schemas.microsoft.com/office/powerpoint/2010/main" val="2911814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"/>
            <a:ext cx="8229600" cy="1143000"/>
          </a:xfrm>
        </p:spPr>
        <p:txBody>
          <a:bodyPr/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458200" cy="5135563"/>
          </a:xfrm>
        </p:spPr>
        <p:txBody>
          <a:bodyPr>
            <a:normAutofit/>
          </a:bodyPr>
          <a:lstStyle/>
          <a:p>
            <a:r>
              <a:rPr lang="en-US" sz="2800" dirty="0"/>
              <a:t>The overall goal of this program is to create an infrastructure through which healthcare providers and community partners in Pickens County and </a:t>
            </a:r>
            <a:r>
              <a:rPr lang="en-US" sz="2800" dirty="0" smtClean="0"/>
              <a:t>academic </a:t>
            </a:r>
            <a:r>
              <a:rPr lang="en-US" sz="2800" dirty="0"/>
              <a:t>partners can work together to develop effective and sustainable strategies to eliminate health disparities in Pickens County</a:t>
            </a:r>
            <a:r>
              <a:rPr lang="en-US" sz="2800" dirty="0" smtClean="0"/>
              <a:t>.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3725863"/>
            <a:ext cx="2514600" cy="2400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850" y="4191000"/>
            <a:ext cx="2514600" cy="2514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950" y="3352800"/>
            <a:ext cx="29210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10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1117600"/>
            <a:ext cx="8763000" cy="5080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Screenings and </a:t>
            </a:r>
            <a:r>
              <a:rPr lang="en-US" sz="2800" dirty="0"/>
              <a:t>health education </a:t>
            </a:r>
            <a:r>
              <a:rPr lang="en-US" sz="2800" dirty="0" smtClean="0"/>
              <a:t>provided to </a:t>
            </a:r>
            <a:r>
              <a:rPr lang="en-US" sz="2800" dirty="0"/>
              <a:t>preschool children and their </a:t>
            </a:r>
            <a:r>
              <a:rPr lang="en-US" sz="2800" dirty="0" smtClean="0"/>
              <a:t>parent/caregiver</a:t>
            </a:r>
          </a:p>
          <a:p>
            <a:r>
              <a:rPr lang="en-US" sz="2800" dirty="0" smtClean="0"/>
              <a:t>Allows </a:t>
            </a:r>
            <a:r>
              <a:rPr lang="en-US" sz="2800" dirty="0"/>
              <a:t>for early identification of risk factors for </a:t>
            </a:r>
            <a:r>
              <a:rPr lang="en-US" sz="2800" dirty="0" smtClean="0"/>
              <a:t>T2D</a:t>
            </a:r>
            <a:r>
              <a:rPr lang="en-US" sz="2800" dirty="0"/>
              <a:t>. </a:t>
            </a:r>
            <a:endParaRPr lang="en-US" sz="2800" dirty="0" smtClean="0"/>
          </a:p>
          <a:p>
            <a:r>
              <a:rPr lang="en-US" sz="2800" dirty="0" smtClean="0"/>
              <a:t>The </a:t>
            </a:r>
            <a:r>
              <a:rPr lang="en-US" sz="2800" dirty="0"/>
              <a:t>primary </a:t>
            </a:r>
            <a:r>
              <a:rPr lang="en-US" sz="2800" dirty="0" smtClean="0"/>
              <a:t>goal </a:t>
            </a:r>
            <a:r>
              <a:rPr lang="en-US" sz="2800" dirty="0"/>
              <a:t>of the program </a:t>
            </a:r>
            <a:r>
              <a:rPr lang="en-US" sz="2800" dirty="0" smtClean="0"/>
              <a:t>is to increase </a:t>
            </a:r>
            <a:r>
              <a:rPr lang="en-US" sz="2800" dirty="0"/>
              <a:t>Pickens County residents’ knowledge of their </a:t>
            </a:r>
            <a:r>
              <a:rPr lang="en-US" sz="2800" dirty="0" smtClean="0"/>
              <a:t>T2D </a:t>
            </a:r>
            <a:r>
              <a:rPr lang="en-US" sz="2800" dirty="0"/>
              <a:t>risk factors. </a:t>
            </a:r>
          </a:p>
          <a:p>
            <a:pPr lvl="2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marL="914400" lvl="2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24" y="3551767"/>
            <a:ext cx="1984375" cy="26458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949" y="3632200"/>
            <a:ext cx="2667000" cy="20002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343400"/>
            <a:ext cx="26416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34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Consents and knowledge surveys sent home to parents at beginning of school year.</a:t>
            </a:r>
          </a:p>
          <a:p>
            <a:r>
              <a:rPr lang="en-US" dirty="0" smtClean="0"/>
              <a:t>Preschool screenings conducted at  end of August/beginning of September</a:t>
            </a:r>
          </a:p>
          <a:p>
            <a:r>
              <a:rPr lang="en-US" dirty="0" smtClean="0"/>
              <a:t>Knowledge surveys scored</a:t>
            </a:r>
          </a:p>
          <a:p>
            <a:r>
              <a:rPr lang="en-US" dirty="0" smtClean="0"/>
              <a:t>Parent screenings and health information sessions will be conducted in</a:t>
            </a:r>
            <a:br>
              <a:rPr lang="en-US" dirty="0" smtClean="0"/>
            </a:br>
            <a:r>
              <a:rPr lang="en-US" dirty="0" smtClean="0"/>
              <a:t>January/February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4191000"/>
            <a:ext cx="3300240" cy="222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92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Benefits to Community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495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Preschool children and their parents at risk for developing diabetes identified early</a:t>
            </a:r>
          </a:p>
          <a:p>
            <a:r>
              <a:rPr lang="en-US" sz="2800" dirty="0" smtClean="0"/>
              <a:t>Results of screenings will be discussed in detail with parents</a:t>
            </a:r>
          </a:p>
          <a:p>
            <a:r>
              <a:rPr lang="en-US" sz="2800" dirty="0" smtClean="0"/>
              <a:t>Parents with little knowledge regarding diabetes risk factors will be provided with tailored information to increase knowledge</a:t>
            </a:r>
          </a:p>
          <a:p>
            <a:r>
              <a:rPr lang="en-US" sz="2800" dirty="0" smtClean="0"/>
              <a:t>Health coaching sessions will be conducted</a:t>
            </a:r>
            <a:endParaRPr lang="en-US" sz="2400" dirty="0" smtClean="0"/>
          </a:p>
          <a:p>
            <a:pPr marL="0" inden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15595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392238"/>
            <a:ext cx="8229600" cy="4525963"/>
          </a:xfrm>
        </p:spPr>
        <p:txBody>
          <a:bodyPr/>
          <a:lstStyle/>
          <a:p>
            <a:r>
              <a:rPr lang="en-US" dirty="0" smtClean="0"/>
              <a:t>Increase community partnerships and coalition participation</a:t>
            </a:r>
          </a:p>
          <a:p>
            <a:r>
              <a:rPr lang="en-US" dirty="0" smtClean="0"/>
              <a:t>Implement coalition activities</a:t>
            </a:r>
          </a:p>
          <a:p>
            <a:pPr lvl="1"/>
            <a:r>
              <a:rPr lang="en-US" dirty="0" smtClean="0"/>
              <a:t>Team-based walking programs</a:t>
            </a:r>
          </a:p>
          <a:p>
            <a:pPr lvl="1"/>
            <a:r>
              <a:rPr lang="en-US" dirty="0" smtClean="0"/>
              <a:t>Cooking matters at the store</a:t>
            </a:r>
          </a:p>
          <a:p>
            <a:r>
              <a:rPr lang="en-US" dirty="0" smtClean="0"/>
              <a:t>Seek additional grant funding to develop interventions</a:t>
            </a:r>
          </a:p>
        </p:txBody>
      </p:sp>
    </p:spTree>
    <p:extLst>
      <p:ext uri="{BB962C8B-B14F-4D97-AF65-F5344CB8AC3E}">
        <p14:creationId xmlns:p14="http://schemas.microsoft.com/office/powerpoint/2010/main" val="195674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7800" y="1447800"/>
            <a:ext cx="5943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021217"/>
      </p:ext>
    </p:extLst>
  </p:cSld>
  <p:clrMapOvr>
    <a:masterClrMapping/>
  </p:clrMapOvr>
</p:sld>
</file>

<file path=ppt/theme/theme1.xml><?xml version="1.0" encoding="utf-8"?>
<a:theme xmlns:a="http://schemas.openxmlformats.org/drawingml/2006/main" name="ccn-template-vb">
  <a:themeElements>
    <a:clrScheme name="CCN">
      <a:dk1>
        <a:sysClr val="windowText" lastClr="000000"/>
      </a:dk1>
      <a:lt1>
        <a:srgbClr val="FFFFFF"/>
      </a:lt1>
      <a:dk2>
        <a:srgbClr val="B8B485"/>
      </a:dk2>
      <a:lt2>
        <a:srgbClr val="D8D8D8"/>
      </a:lt2>
      <a:accent1>
        <a:srgbClr val="E6D09E"/>
      </a:accent1>
      <a:accent2>
        <a:srgbClr val="B30838"/>
      </a:accent2>
      <a:accent3>
        <a:srgbClr val="B8B485"/>
      </a:accent3>
      <a:accent4>
        <a:srgbClr val="60544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6150</TotalTime>
  <Words>325</Words>
  <Application>Microsoft Office PowerPoint</Application>
  <PresentationFormat>On-screen Show (4:3)</PresentationFormat>
  <Paragraphs>44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Wingdings</vt:lpstr>
      <vt:lpstr>ZapfHumnst BT</vt:lpstr>
      <vt:lpstr>ccn-template-vb</vt:lpstr>
      <vt:lpstr>Increasing Pickens County Residents’ Knowledge of Type 2 Diabetes Risk Through Community Health Screenings and Education  </vt:lpstr>
      <vt:lpstr>Background</vt:lpstr>
      <vt:lpstr>Background</vt:lpstr>
      <vt:lpstr>Purpose</vt:lpstr>
      <vt:lpstr>Methods</vt:lpstr>
      <vt:lpstr>Methods</vt:lpstr>
      <vt:lpstr>Benefits to Community</vt:lpstr>
      <vt:lpstr>Future Plans</vt:lpstr>
      <vt:lpstr>PowerPoint Presentation</vt:lpstr>
    </vt:vector>
  </TitlesOfParts>
  <Company>The University of Alabama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“Engaging Community Health Nursing Students in Community Assessment and Intervention: A University/Pre-K Partnership”</dc:title>
  <dc:creator>CCN-USER</dc:creator>
  <cp:lastModifiedBy>Marie</cp:lastModifiedBy>
  <cp:revision>71</cp:revision>
  <cp:lastPrinted>2014-08-20T18:40:08Z</cp:lastPrinted>
  <dcterms:created xsi:type="dcterms:W3CDTF">2013-10-04T17:26:55Z</dcterms:created>
  <dcterms:modified xsi:type="dcterms:W3CDTF">2016-09-27T14:59:52Z</dcterms:modified>
</cp:coreProperties>
</file>