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85" r:id="rId3"/>
    <p:sldId id="278" r:id="rId4"/>
    <p:sldId id="257" r:id="rId5"/>
    <p:sldId id="258" r:id="rId6"/>
    <p:sldId id="283" r:id="rId7"/>
    <p:sldId id="266" r:id="rId8"/>
    <p:sldId id="270" r:id="rId9"/>
    <p:sldId id="276" r:id="rId10"/>
    <p:sldId id="271" r:id="rId11"/>
    <p:sldId id="274" r:id="rId12"/>
    <p:sldId id="277" r:id="rId13"/>
    <p:sldId id="268" r:id="rId14"/>
    <p:sldId id="280" r:id="rId15"/>
    <p:sldId id="282" r:id="rId16"/>
    <p:sldId id="286" r:id="rId17"/>
    <p:sldId id="281" r:id="rId18"/>
    <p:sldId id="28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74759" autoAdjust="0"/>
  </p:normalViewPr>
  <p:slideViewPr>
    <p:cSldViewPr>
      <p:cViewPr>
        <p:scale>
          <a:sx n="50" d="100"/>
          <a:sy n="50" d="100"/>
        </p:scale>
        <p:origin x="-1282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E99DA-B15C-4253-A103-97639DCF7482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D4695-9BA2-4E80-A176-F40612E66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4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i="1" dirty="0" smtClean="0"/>
              <a:t>The Meigs County Health Council is a county-wide community-based voluntary health organization dedicated to making a positive difference in the lives of families in Meigs County by providing education and resources intended to improve the overall health and well-being of the community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D4695-9BA2-4E80-A176-F40612E66A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45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i="1" dirty="0" smtClean="0"/>
              <a:t>The Meigs County Health Council is a county-wide community-based voluntary health organization dedicated to making a positive difference in the lives of families in Meigs County by providing education and resources intended to improve the overall health and well-being of the community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D4695-9BA2-4E80-A176-F40612E66A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45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children have</a:t>
            </a:r>
            <a:r>
              <a:rPr lang="en-US" baseline="0" dirty="0" smtClean="0"/>
              <a:t> really enjoyed the track and it’s allowed us to have walking contests between schools because we do have a mud-free place to walk no matter what the weather is or if the gym is available.  We starting having walking contests and have had good participation with the students.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1044-4A30-4582-9429-94A8C56FE07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449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the adults, we offered cash prizes in the walking contest with some of our diabetes prevention grant money.  It was a good incentive and 35 teams with</a:t>
            </a:r>
            <a:r>
              <a:rPr lang="en-US" baseline="0" dirty="0" smtClean="0"/>
              <a:t> </a:t>
            </a:r>
            <a:r>
              <a:rPr lang="en-US" dirty="0" smtClean="0"/>
              <a:t>144 people participated in our walking contest.</a:t>
            </a:r>
            <a:r>
              <a:rPr lang="en-US" baseline="0" dirty="0" smtClean="0"/>
              <a:t>  Studies show that worksite wellness programs aren’t effective without incentives so we didn’t feel bad about offering a little bribe to get people going.  Participants walked a total of 14,446 miles.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1044-4A30-4582-9429-94A8C56FE07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275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</a:t>
            </a:r>
            <a:r>
              <a:rPr lang="en-US" baseline="0" dirty="0" smtClean="0"/>
              <a:t> have evaluated our Healthy Horizons event with the 4</a:t>
            </a:r>
            <a:r>
              <a:rPr lang="en-US" baseline="30000" dirty="0" smtClean="0"/>
              <a:t>th</a:t>
            </a:r>
            <a:r>
              <a:rPr lang="en-US" baseline="0" dirty="0" smtClean="0"/>
              <a:t> grade students using the same data measurements since the first event in 2011. Since 2011 we have see decrease of sugary drink consumption from 65%  to 50%. </a:t>
            </a:r>
          </a:p>
          <a:p>
            <a:r>
              <a:rPr lang="en-US" baseline="0" dirty="0" smtClean="0"/>
              <a:t>If compared to the YBRS annual survey, being asked the </a:t>
            </a:r>
            <a:r>
              <a:rPr lang="en-US" baseline="0" dirty="0" err="1" smtClean="0"/>
              <a:t>samw</a:t>
            </a:r>
            <a:r>
              <a:rPr lang="en-US" baseline="0" dirty="0" smtClean="0"/>
              <a:t> question, the US average is 63%.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D4695-9BA2-4E80-A176-F40612E66A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678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School Based Nutrition Education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D4695-9BA2-4E80-A176-F40612E66A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88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Workplace Lunch &amp; Learns</a:t>
            </a:r>
          </a:p>
          <a:p>
            <a:r>
              <a:rPr lang="en-US" dirty="0" smtClean="0"/>
              <a:t>Cooking Matters for Teen in FACS classroom</a:t>
            </a:r>
            <a:r>
              <a:rPr lang="en-US" baseline="0" dirty="0" smtClean="0"/>
              <a:t> </a:t>
            </a:r>
            <a:endParaRPr lang="en-US" dirty="0" smtClean="0"/>
          </a:p>
          <a:p>
            <a:r>
              <a:rPr lang="en-US" dirty="0" smtClean="0"/>
              <a:t>Meigs Matters Monthly Cooking Class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D4695-9BA2-4E80-A176-F40612E66AB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88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Reached 2,598 people,</a:t>
            </a:r>
            <a:r>
              <a:rPr lang="en-US" baseline="0" dirty="0" smtClean="0"/>
              <a:t> over 1, 000 Views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D4695-9BA2-4E80-A176-F40612E66A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45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71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30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95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71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42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0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6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04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67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73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28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A74BAD4-A3B6-4071-8C4B-5984CED5F355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58C1294-B864-465F-B46F-C62855B3275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040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ail.tn.gov/owa/redir.aspx?SURL=JHGEaVbaaLVdvQ6TLihWqvdyfzDKKNTYbrJatZnxPYMU0q72Bu7TCGgAdAB0AHAAcwA6AC8ALwB3AHcAdwAuAGYAYQBjAGUAYgBvAG8AawAuAGMAbwBtAC8ATQBlAGkAZwBzAEMAbwB1AG4AdAB5AFQAbgBIAGUAYQBsAHQAaABDAG8AdQBuAGMAaQBsAC8AdgBpAGQAZQBvAHMALwA4ADkANAAxADMAMQA1ADEAMAA3ADMAMQA0ADcANQAvAA..&amp;URL=https://www.facebook.com/MeigsCountyTnHealthCouncil/videos/894131510731475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c60lg0\Pictures\Health Council removed backgroun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0" y="1295400"/>
            <a:ext cx="6157913" cy="298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609600"/>
            <a:ext cx="7072721" cy="546528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3333"/>
          <a:stretch/>
        </p:blipFill>
        <p:spPr>
          <a:xfrm>
            <a:off x="7696200" y="6455092"/>
            <a:ext cx="1295400" cy="38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7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8378" y="401368"/>
            <a:ext cx="2857048" cy="1884632"/>
          </a:xfrm>
        </p:spPr>
        <p:txBody>
          <a:bodyPr>
            <a:normAutofit/>
          </a:bodyPr>
          <a:lstStyle/>
          <a:p>
            <a:pPr algn="ctr"/>
            <a:r>
              <a:rPr lang="en-US" sz="4700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duster" charset="0"/>
                <a:ea typeface="Chalkduster" charset="0"/>
                <a:cs typeface="Chalkduster" charset="0"/>
              </a:rPr>
              <a:t>Healthy</a:t>
            </a:r>
            <a:br>
              <a:rPr lang="en-US" sz="4700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duster" charset="0"/>
                <a:ea typeface="Chalkduster" charset="0"/>
                <a:cs typeface="Chalkduster" charset="0"/>
              </a:rPr>
            </a:br>
            <a:r>
              <a:rPr lang="en-US" sz="4700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halkduster" charset="0"/>
                <a:ea typeface="Chalkduster" charset="0"/>
                <a:cs typeface="Chalkduster" charset="0"/>
              </a:rPr>
              <a:t>Horizons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-33338" y="609600"/>
            <a:ext cx="3233738" cy="4691063"/>
          </a:xfrm>
        </p:spPr>
        <p:txBody>
          <a:bodyPr>
            <a:no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All Fourth Grade students in county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 smtClean="0"/>
              <a:t>Topics: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800" dirty="0" smtClean="0"/>
              <a:t>Sugary Drinks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800" dirty="0" smtClean="0"/>
              <a:t>Portion Control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800" dirty="0" smtClean="0"/>
              <a:t>Tai Chi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800" dirty="0" smtClean="0"/>
              <a:t>Dancing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800" dirty="0" smtClean="0"/>
              <a:t>Inflatables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800" dirty="0" smtClean="0"/>
              <a:t>Obstacle Course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800" dirty="0" smtClean="0"/>
              <a:t>Tobacco Education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" t="13105" r="24062" b="269"/>
          <a:stretch/>
        </p:blipFill>
        <p:spPr>
          <a:xfrm rot="5400000">
            <a:off x="2897509" y="299369"/>
            <a:ext cx="3607851" cy="31138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528" y="4262177"/>
            <a:ext cx="3384897" cy="2538673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88" b="15728"/>
          <a:stretch/>
        </p:blipFill>
        <p:spPr>
          <a:xfrm>
            <a:off x="4106862" y="2286127"/>
            <a:ext cx="5008563" cy="2362200"/>
          </a:xfrm>
        </p:spPr>
      </p:pic>
    </p:spTree>
    <p:extLst>
      <p:ext uri="{BB962C8B-B14F-4D97-AF65-F5344CB8AC3E}">
        <p14:creationId xmlns:p14="http://schemas.microsoft.com/office/powerpoint/2010/main" val="56361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</a:rPr>
              <a:t>Healthy Horizons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5-Year Data Comparison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4702938"/>
              </p:ext>
            </p:extLst>
          </p:nvPr>
        </p:nvGraphicFramePr>
        <p:xfrm>
          <a:off x="304800" y="1753092"/>
          <a:ext cx="8534399" cy="44191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18475"/>
                <a:gridCol w="612746"/>
                <a:gridCol w="612746"/>
                <a:gridCol w="612746"/>
                <a:gridCol w="945675"/>
                <a:gridCol w="612746"/>
                <a:gridCol w="527895"/>
                <a:gridCol w="591370"/>
              </a:tblGrid>
              <a:tr h="9684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Nutrition Issue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2011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2012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2013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Spring 2014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Fall 2014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2015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U.S.</a:t>
                      </a:r>
                      <a:endParaRPr lang="en-US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</a:tr>
              <a:tr h="77994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Number of students who have a sugar-sweetened drink one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or more times a day.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94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65%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89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65%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60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49%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66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51%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49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52%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48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50%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62.8%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 anchor="b"/>
                </a:tc>
              </a:tr>
              <a:tr h="77994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Number of students who have a sugar-sweetened drink two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or more times a day.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70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48%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58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43%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41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33%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38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29%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23%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23%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32.9%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 anchor="b"/>
                </a:tc>
              </a:tr>
              <a:tr h="77994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students who have candy, cake, cookies, ice cream,</a:t>
                      </a:r>
                      <a:endParaRPr lang="en-US" sz="105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or other sweets once a day or more. 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68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47%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68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50%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54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44%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39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30%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47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46%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34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35%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</a:tr>
              <a:tr h="77994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students who have chips or French fries once a </a:t>
                      </a:r>
                      <a:endParaRPr lang="en-US" sz="105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day or more.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50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34%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40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29%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26%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42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19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18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19%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</a:tr>
              <a:tr h="3308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Total Number of Students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145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136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123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130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94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96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018" marR="52018" marT="0" marB="0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696200" y="2667000"/>
            <a:ext cx="1143002" cy="8382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61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740" y="30480"/>
            <a:ext cx="2423160" cy="1371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86604"/>
            <a:ext cx="8138160" cy="1450757"/>
          </a:xfrm>
        </p:spPr>
        <p:txBody>
          <a:bodyPr>
            <a:norm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Pathway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Diabetes Prevention Program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39"/>
          <a:stretch/>
        </p:blipFill>
        <p:spPr>
          <a:xfrm>
            <a:off x="1219200" y="1905000"/>
            <a:ext cx="6680147" cy="4021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3333"/>
          <a:stretch/>
        </p:blipFill>
        <p:spPr>
          <a:xfrm>
            <a:off x="7696200" y="6455092"/>
            <a:ext cx="1295400" cy="38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3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52800"/>
            <a:ext cx="8256668" cy="3179763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01600"/>
            <a:ext cx="2667000" cy="2667000"/>
          </a:xfrm>
          <a:prstGeom prst="rect">
            <a:avLst/>
          </a:prstGeom>
        </p:spPr>
      </p:pic>
      <p:pic>
        <p:nvPicPr>
          <p:cNvPr id="4098" name="Picture 2" descr="C:\Users\dc60lg0\Pictures\IMG_23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01600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9" name="Picture 3" descr="C:\Users\dc60lg0\Pictures\Cooking Matt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40" y="609600"/>
            <a:ext cx="3386667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07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3333"/>
          <a:stretch/>
        </p:blipFill>
        <p:spPr>
          <a:xfrm>
            <a:off x="7696200" y="6477000"/>
            <a:ext cx="1295400" cy="388620"/>
          </a:xfrm>
          <a:prstGeom prst="rect">
            <a:avLst/>
          </a:prstGeom>
        </p:spPr>
      </p:pic>
      <p:pic>
        <p:nvPicPr>
          <p:cNvPr id="3075" name="Picture 3" descr="C:\Users\dc60lg0\Pictures\IMG_2395 -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1" t="3545" r="14709" b="19999"/>
          <a:stretch/>
        </p:blipFill>
        <p:spPr bwMode="auto">
          <a:xfrm>
            <a:off x="4953000" y="192979"/>
            <a:ext cx="3962400" cy="5381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33950"/>
            <a:ext cx="5334000" cy="3580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98120" y="381000"/>
            <a:ext cx="4495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School-Based Nutrition Education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313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3333"/>
          <a:stretch/>
        </p:blipFill>
        <p:spPr>
          <a:xfrm>
            <a:off x="7696200" y="6477000"/>
            <a:ext cx="1295400" cy="3886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098" y="2623650"/>
            <a:ext cx="4726882" cy="354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26" y="324781"/>
            <a:ext cx="3471164" cy="4628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235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Meigs Matters Minutes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https://www.facebook.com/MeigsCountyTnHealthCouncil/videos/894131510731475/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3333"/>
          <a:stretch/>
        </p:blipFill>
        <p:spPr>
          <a:xfrm>
            <a:off x="7696200" y="6455092"/>
            <a:ext cx="1295400" cy="38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9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5" b="23125"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53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i="1" dirty="0"/>
              <a:t>Our Mission:</a:t>
            </a:r>
            <a:endParaRPr lang="en-US" dirty="0"/>
          </a:p>
          <a:p>
            <a:r>
              <a:rPr lang="it-IT" i="1" dirty="0"/>
              <a:t>The Meigs County Health Council is a county-wide community-based voluntary health organization dedicated to making a positive difference in the lives of families in Meigs County by providing education and resources intended to improve the overall health and well-being of the community.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-533400"/>
            <a:ext cx="6934199" cy="693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6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Meigs County, Tennessee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224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81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024744" cy="762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Demographics of Meigs County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1803401"/>
            <a:ext cx="8229599" cy="4571999"/>
          </a:xfrm>
        </p:spPr>
        <p:txBody>
          <a:bodyPr>
            <a:normAutofit/>
          </a:bodyPr>
          <a:lstStyle/>
          <a:p>
            <a:r>
              <a:rPr lang="en-US" sz="3600" b="1" dirty="0"/>
              <a:t>Population:</a:t>
            </a:r>
            <a:r>
              <a:rPr lang="en-US" sz="3600" dirty="0"/>
              <a:t>	</a:t>
            </a:r>
            <a:r>
              <a:rPr lang="en-US" sz="3600" dirty="0" smtClean="0"/>
              <a:t>				11,830</a:t>
            </a:r>
            <a:r>
              <a:rPr lang="en-US" sz="3600" dirty="0"/>
              <a:t>	</a:t>
            </a:r>
            <a:endParaRPr lang="en-US" sz="3600" dirty="0" smtClean="0"/>
          </a:p>
          <a:p>
            <a:pPr lvl="1"/>
            <a:r>
              <a:rPr lang="en-US" sz="3200" b="1" dirty="0" smtClean="0"/>
              <a:t>&lt;</a:t>
            </a:r>
            <a:r>
              <a:rPr lang="en-US" sz="3200" b="1" dirty="0"/>
              <a:t>18 YOA:</a:t>
            </a:r>
            <a:r>
              <a:rPr lang="en-US" sz="3200" dirty="0"/>
              <a:t>	</a:t>
            </a:r>
            <a:r>
              <a:rPr lang="en-US" sz="3200" dirty="0" smtClean="0"/>
              <a:t>				20.5%</a:t>
            </a:r>
          </a:p>
          <a:p>
            <a:pPr lvl="1"/>
            <a:r>
              <a:rPr lang="en-US" sz="3200" b="1" dirty="0" smtClean="0"/>
              <a:t>65</a:t>
            </a:r>
            <a:r>
              <a:rPr lang="en-US" sz="3200" b="1" dirty="0"/>
              <a:t>+ YOA:</a:t>
            </a:r>
            <a:r>
              <a:rPr lang="en-US" sz="3200" dirty="0"/>
              <a:t>	</a:t>
            </a:r>
            <a:r>
              <a:rPr lang="en-US" sz="3200" dirty="0" smtClean="0"/>
              <a:t>				19.8%</a:t>
            </a:r>
            <a:r>
              <a:rPr lang="en-US" sz="3200" dirty="0"/>
              <a:t>		</a:t>
            </a:r>
            <a:endParaRPr lang="en-US" sz="3200" dirty="0" smtClean="0"/>
          </a:p>
          <a:p>
            <a:r>
              <a:rPr lang="en-US" sz="3600" b="1" dirty="0" smtClean="0"/>
              <a:t>Persons in Poverty:</a:t>
            </a:r>
            <a:r>
              <a:rPr lang="en-US" sz="3600" dirty="0"/>
              <a:t>	</a:t>
            </a:r>
            <a:r>
              <a:rPr lang="en-US" sz="3600" dirty="0" smtClean="0"/>
              <a:t>		21%</a:t>
            </a:r>
          </a:p>
          <a:p>
            <a:r>
              <a:rPr lang="en-US" sz="3600" b="1" dirty="0" smtClean="0"/>
              <a:t>Age 25+ with high school diploma</a:t>
            </a:r>
            <a:r>
              <a:rPr lang="en-US" sz="3600" dirty="0"/>
              <a:t>	</a:t>
            </a:r>
            <a:r>
              <a:rPr lang="en-US" sz="3600" dirty="0" smtClean="0"/>
              <a:t>75%</a:t>
            </a:r>
            <a:endParaRPr lang="en-US" sz="36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3333"/>
          <a:stretch/>
        </p:blipFill>
        <p:spPr>
          <a:xfrm>
            <a:off x="7696200" y="6455092"/>
            <a:ext cx="1295400" cy="38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34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048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Health Outcomes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Length &amp; Quality of Life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676561"/>
              </p:ext>
            </p:extLst>
          </p:nvPr>
        </p:nvGraphicFramePr>
        <p:xfrm>
          <a:off x="228598" y="1371599"/>
          <a:ext cx="8763001" cy="49874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3130"/>
                <a:gridCol w="1647202"/>
                <a:gridCol w="1704223"/>
                <a:gridCol w="1704223"/>
                <a:gridCol w="1704223"/>
              </a:tblGrid>
              <a:tr h="72492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2016 Rank (of 95)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2015 Rank (of 95)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2014 Rank (of 95)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2013 Rank (of 95)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46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Health Outcomes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85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91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90</a:t>
                      </a:r>
                      <a:endParaRPr lang="en-US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87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45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Length of Life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87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92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93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93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246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Quality of Life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84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73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54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31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246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Health Factors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64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74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71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61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8350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Health Behaviors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73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77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84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74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246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Clinical Care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44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52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34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33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2525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Social &amp; Economic Factors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68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76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68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72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492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Physical Environment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75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59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41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3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28598" y="1981200"/>
            <a:ext cx="7786746" cy="5334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3333"/>
          <a:stretch/>
        </p:blipFill>
        <p:spPr>
          <a:xfrm>
            <a:off x="7696200" y="6455092"/>
            <a:ext cx="1295400" cy="38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2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1237396"/>
          </a:xfrm>
        </p:spPr>
        <p:txBody>
          <a:bodyPr/>
          <a:lstStyle/>
          <a:p>
            <a:r>
              <a:rPr lang="en-US" dirty="0" smtClean="0"/>
              <a:t>Walking Tracks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030" y="1761173"/>
            <a:ext cx="6423660" cy="4476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3333"/>
          <a:stretch/>
        </p:blipFill>
        <p:spPr>
          <a:xfrm>
            <a:off x="7696200" y="6455092"/>
            <a:ext cx="1295400" cy="38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74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6757810" cy="5068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3333"/>
          <a:stretch/>
        </p:blipFill>
        <p:spPr>
          <a:xfrm>
            <a:off x="7696200" y="6455092"/>
            <a:ext cx="1295400" cy="38862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1615440"/>
            <a:ext cx="3448050" cy="4595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507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Veteran’s Park Exercise Stations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33"/>
          <a:stretch/>
        </p:blipFill>
        <p:spPr>
          <a:xfrm>
            <a:off x="1031120" y="1981200"/>
            <a:ext cx="7127480" cy="396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7" b="33333"/>
          <a:stretch/>
        </p:blipFill>
        <p:spPr>
          <a:xfrm>
            <a:off x="7696200" y="6455092"/>
            <a:ext cx="1295400" cy="38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6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393</TotalTime>
  <Words>598</Words>
  <Application>Microsoft Office PowerPoint</Application>
  <PresentationFormat>On-screen Show (4:3)</PresentationFormat>
  <Paragraphs>192</Paragraphs>
  <Slides>18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Retrospect</vt:lpstr>
      <vt:lpstr>PowerPoint Presentation</vt:lpstr>
      <vt:lpstr>PowerPoint Presentation</vt:lpstr>
      <vt:lpstr>Meigs County, Tennessee</vt:lpstr>
      <vt:lpstr>Demographics of Meigs County</vt:lpstr>
      <vt:lpstr>Health Outcomes Length &amp; Quality of Life</vt:lpstr>
      <vt:lpstr>Activities</vt:lpstr>
      <vt:lpstr>Walking Tracks</vt:lpstr>
      <vt:lpstr>PowerPoint Presentation</vt:lpstr>
      <vt:lpstr>Veteran’s Park Exercise Stations</vt:lpstr>
      <vt:lpstr>PowerPoint Presentation</vt:lpstr>
      <vt:lpstr>Healthy Horizons </vt:lpstr>
      <vt:lpstr>Healthy Horizons 5-Year Data Comparison</vt:lpstr>
      <vt:lpstr>Pathway  Diabetes Prevention Program</vt:lpstr>
      <vt:lpstr>PowerPoint Presentation</vt:lpstr>
      <vt:lpstr>PowerPoint Presentation</vt:lpstr>
      <vt:lpstr>PowerPoint Presentation</vt:lpstr>
      <vt:lpstr>Meigs Matters Minutes</vt:lpstr>
      <vt:lpstr>PowerPoint Presentation</vt:lpstr>
    </vt:vector>
  </TitlesOfParts>
  <Company>State of TN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Test Me</dc:creator>
  <cp:lastModifiedBy>Test Me</cp:lastModifiedBy>
  <cp:revision>45</cp:revision>
  <dcterms:created xsi:type="dcterms:W3CDTF">2016-10-04T14:09:01Z</dcterms:created>
  <dcterms:modified xsi:type="dcterms:W3CDTF">2016-10-06T19:24:39Z</dcterms:modified>
</cp:coreProperties>
</file>