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83" r:id="rId1"/>
  </p:sldMasterIdLst>
  <p:notesMasterIdLst>
    <p:notesMasterId r:id="rId32"/>
  </p:notesMasterIdLst>
  <p:handoutMasterIdLst>
    <p:handoutMasterId r:id="rId33"/>
  </p:handoutMasterIdLst>
  <p:sldIdLst>
    <p:sldId id="457" r:id="rId2"/>
    <p:sldId id="482" r:id="rId3"/>
    <p:sldId id="493" r:id="rId4"/>
    <p:sldId id="479" r:id="rId5"/>
    <p:sldId id="494" r:id="rId6"/>
    <p:sldId id="500" r:id="rId7"/>
    <p:sldId id="481" r:id="rId8"/>
    <p:sldId id="497" r:id="rId9"/>
    <p:sldId id="499" r:id="rId10"/>
    <p:sldId id="437" r:id="rId11"/>
    <p:sldId id="502" r:id="rId12"/>
    <p:sldId id="490" r:id="rId13"/>
    <p:sldId id="503" r:id="rId14"/>
    <p:sldId id="492" r:id="rId15"/>
    <p:sldId id="460" r:id="rId16"/>
    <p:sldId id="501" r:id="rId17"/>
    <p:sldId id="462" r:id="rId18"/>
    <p:sldId id="487" r:id="rId19"/>
    <p:sldId id="488" r:id="rId20"/>
    <p:sldId id="489" r:id="rId21"/>
    <p:sldId id="495" r:id="rId22"/>
    <p:sldId id="454" r:id="rId23"/>
    <p:sldId id="458" r:id="rId24"/>
    <p:sldId id="466" r:id="rId25"/>
    <p:sldId id="472" r:id="rId26"/>
    <p:sldId id="459" r:id="rId27"/>
    <p:sldId id="467" r:id="rId28"/>
    <p:sldId id="468" r:id="rId29"/>
    <p:sldId id="484" r:id="rId30"/>
    <p:sldId id="485" r:id="rId31"/>
  </p:sldIdLst>
  <p:sldSz cx="9144000" cy="6858000" type="screen4x3"/>
  <p:notesSz cx="7010400" cy="92964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ＭＳ Ｐゴシック" panose="020B0600070205080204" pitchFamily="34" charset="-128"/>
      <p:regular r:id="rId38"/>
    </p:embeddedFont>
    <p:embeddedFont>
      <p:font typeface="Myriad Web Pro" panose="020B0604020202020204" charset="0"/>
      <p:regular r:id="rId39"/>
      <p:bold r:id="rId40"/>
      <p: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c7" initials="JG-CDC" lastIdx="8" clrIdx="0"/>
  <p:cmAuthor id="1" name="Schumacher, Patricia (CDC/ONDIEH/NCCDPHP)" initials="SP(" lastIdx="6" clrIdx="1">
    <p:extLst>
      <p:ext uri="{19B8F6BF-5375-455C-9EA6-DF929625EA0E}">
        <p15:presenceInfo xmlns:p15="http://schemas.microsoft.com/office/powerpoint/2012/main" userId="S-1-5-21-1207783550-2075000910-922709458-202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CCCC"/>
    <a:srgbClr val="1DB1C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6" autoAdjust="0"/>
    <p:restoredTop sz="81913" autoAdjust="0"/>
  </p:normalViewPr>
  <p:slideViewPr>
    <p:cSldViewPr>
      <p:cViewPr varScale="1">
        <p:scale>
          <a:sx n="70" d="100"/>
          <a:sy n="70" d="100"/>
        </p:scale>
        <p:origin x="115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026"/>
    </p:cViewPr>
  </p:sorterViewPr>
  <p:notesViewPr>
    <p:cSldViewPr>
      <p:cViewPr>
        <p:scale>
          <a:sx n="100" d="100"/>
          <a:sy n="100" d="100"/>
        </p:scale>
        <p:origin x="1728" y="-1080"/>
      </p:cViewPr>
      <p:guideLst>
        <p:guide orient="horz" pos="2928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991268948524303E-2"/>
          <c:y val="5.3040218499072901E-2"/>
          <c:w val="0.910797846697734"/>
          <c:h val="0.8220909041007029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Number of Cases (millions)</c:v>
                </c:pt>
              </c:strCache>
            </c:strRef>
          </c:tx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2007</c:v>
                </c:pt>
                <c:pt idx="1">
                  <c:v>2010</c:v>
                </c:pt>
                <c:pt idx="2">
                  <c:v>2015</c:v>
                </c:pt>
                <c:pt idx="3">
                  <c:v>2020</c:v>
                </c:pt>
                <c:pt idx="4">
                  <c:v>2025</c:v>
                </c:pt>
                <c:pt idx="5">
                  <c:v>2030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27.8</c:v>
                </c:pt>
                <c:pt idx="1">
                  <c:v>33.1</c:v>
                </c:pt>
                <c:pt idx="2">
                  <c:v>41.2</c:v>
                </c:pt>
                <c:pt idx="3">
                  <c:v>48.7</c:v>
                </c:pt>
                <c:pt idx="4">
                  <c:v>55.3</c:v>
                </c:pt>
                <c:pt idx="5">
                  <c:v>60.7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smooth val="0"/>
        <c:axId val="129761776"/>
        <c:axId val="129762168"/>
      </c:lineChart>
      <c:catAx>
        <c:axId val="12976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9762168"/>
        <c:crosses val="autoZero"/>
        <c:auto val="1"/>
        <c:lblAlgn val="ctr"/>
        <c:lblOffset val="100"/>
        <c:noMultiLvlLbl val="0"/>
      </c:catAx>
      <c:valAx>
        <c:axId val="129762168"/>
        <c:scaling>
          <c:orientation val="minMax"/>
          <c:max val="70"/>
        </c:scaling>
        <c:delete val="0"/>
        <c:axPos val="l"/>
        <c:numFmt formatCode="General" sourceLinked="1"/>
        <c:majorTickMark val="out"/>
        <c:minorTickMark val="none"/>
        <c:tickLblPos val="nextTo"/>
        <c:crossAx val="129761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4-18T17:05:39.832" idx="3">
    <p:pos x="248" y="3286"/>
    <p:text>...implement "a" data collection system.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4-18T17:52:12.083" idx="6">
    <p:pos x="364" y="607"/>
    <p:text>Will you be able to emphasize (in your talking points) things that delivery orgs. can do to be proactively looking at their own data ?</p:text>
    <p:extLst>
      <p:ext uri="{C676402C-5697-4E1C-873F-D02D1690AC5C}">
        <p15:threadingInfo xmlns:p15="http://schemas.microsoft.com/office/powerpoint/2012/main" timeZoneBias="24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0.09259</cdr:x>
      <cdr:y>0</cdr:y>
    </cdr:from>
    <cdr:to>
      <cdr:x>1</cdr:x>
      <cdr:y>0.18064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01" y="0"/>
          <a:ext cx="7467599" cy="8968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393" y="2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/>
          <a:lstStyle>
            <a:lvl1pPr algn="r">
              <a:defRPr sz="1200"/>
            </a:lvl1pPr>
          </a:lstStyle>
          <a:p>
            <a:fld id="{4D4737C8-A2E7-45C2-B584-0B2FF753C6E6}" type="datetimeFigureOut">
              <a:rPr lang="en-US" smtClean="0"/>
              <a:t>10/5/2016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469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393" y="8830469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 anchor="b"/>
          <a:lstStyle>
            <a:lvl1pPr algn="r">
              <a:defRPr sz="1200"/>
            </a:lvl1pPr>
          </a:lstStyle>
          <a:p>
            <a:fld id="{996C0A86-0C1B-4F0E-9515-1830715F6E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105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393" y="2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/>
          <a:lstStyle>
            <a:lvl1pPr algn="r">
              <a:defRPr sz="1200"/>
            </a:lvl1pPr>
          </a:lstStyle>
          <a:p>
            <a:fld id="{D2A36AA9-4DB6-4D0A-A000-309BC0047101}" type="datetimeFigureOut">
              <a:rPr lang="en-US" smtClean="0"/>
              <a:t>10/5/2016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513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10" tIns="45805" rIns="91610" bIns="4580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9" y="4416031"/>
            <a:ext cx="5607047" cy="4183857"/>
          </a:xfrm>
          <a:prstGeom prst="rect">
            <a:avLst/>
          </a:prstGeom>
        </p:spPr>
        <p:txBody>
          <a:bodyPr vert="horz" lIns="91610" tIns="45805" rIns="91610" bIns="4580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0469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393" y="8830469"/>
            <a:ext cx="3037416" cy="464343"/>
          </a:xfrm>
          <a:prstGeom prst="rect">
            <a:avLst/>
          </a:prstGeom>
        </p:spPr>
        <p:txBody>
          <a:bodyPr vert="horz" lIns="91610" tIns="45805" rIns="91610" bIns="45805" rtlCol="0" anchor="b"/>
          <a:lstStyle>
            <a:lvl1pPr algn="r">
              <a:defRPr sz="1200"/>
            </a:lvl1pPr>
          </a:lstStyle>
          <a:p>
            <a:fld id="{C4D9BD29-EEBB-484D-B615-8CFDD7A4DD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83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723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54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680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246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299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494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956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896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4599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669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764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3E145-C352-43D4-B2B2-2B44D72F87C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51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082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E1DD4-BC73-4F78-BCA0-960DCBB47DE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672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0827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96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378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39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45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68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AE94-9DC5-4220-BDEA-F3927A4C25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729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BD29-EEBB-484D-B615-8CFDD7A4DD0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464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806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6C593-E9AE-43F9-8C4B-CAFE7BA2055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169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800" dirty="0" smtClean="0"/>
              <a:t>Title of Presenter –Myriad Pro, 18pt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Title of Event</a:t>
            </a:r>
          </a:p>
          <a:p>
            <a:pPr lvl="0"/>
            <a:r>
              <a:rPr lang="en-US" sz="1800" dirty="0" smtClean="0"/>
              <a:t>Date of Event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800" dirty="0" smtClean="0"/>
              <a:t>Title of Presenter –Myriad Pro, 18pt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Title of Event</a:t>
            </a:r>
          </a:p>
          <a:p>
            <a:pPr lvl="0"/>
            <a:r>
              <a:rPr lang="en-US" sz="1800" dirty="0" smtClean="0"/>
              <a:t>Date of Event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64223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0457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ata Slide (for content heavy tables and charts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141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Content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6705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29007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46974-06C7-474E-BFF9-C136C86ACD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45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5CBF96B-94BE-4000-A026-36782246C38B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091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2250"/>
              </a:lnSpc>
              <a:defRPr sz="21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="1" baseline="0">
                <a:solidFill>
                  <a:schemeClr val="bg2"/>
                </a:solidFill>
                <a:effectLst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1500"/>
              </a:lnSpc>
              <a:buNone/>
              <a:defRPr sz="135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350" dirty="0" smtClean="0"/>
              <a:t>Title of Presenter –Myriad Pro, 18pt</a:t>
            </a:r>
          </a:p>
          <a:p>
            <a:pPr lvl="0"/>
            <a:endParaRPr lang="en-US" sz="1350" dirty="0" smtClean="0"/>
          </a:p>
          <a:p>
            <a:pPr lvl="0"/>
            <a:r>
              <a:rPr lang="en-US" sz="1350" dirty="0" smtClean="0"/>
              <a:t>Title of Event</a:t>
            </a:r>
          </a:p>
          <a:p>
            <a:pPr lvl="0"/>
            <a:r>
              <a:rPr lang="en-US" sz="1350" dirty="0" smtClean="0"/>
              <a:t>Date of Event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75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75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04953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(for content heavy tables and charts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Presenters Name – Myriad Pro, Bold, 20pt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z="1800" dirty="0" smtClean="0"/>
              <a:t>Title of Presenter –Myriad Pro, 18pt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Title of Event</a:t>
            </a:r>
          </a:p>
          <a:p>
            <a:pPr lvl="0"/>
            <a:r>
              <a:rPr lang="en-US" sz="1800" dirty="0" smtClean="0"/>
              <a:t>Date of Event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Title of Presentation – Myriad Pro</a:t>
            </a:r>
            <a:br>
              <a:rPr lang="en-US" dirty="0" smtClean="0"/>
            </a:br>
            <a:r>
              <a:rPr lang="en-US" dirty="0" smtClean="0"/>
              <a:t> Bold, Shadow 28pt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 Bad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Headline – Myriad Pro, Bold, Shadow, 28pt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6705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3800"/>
              </a:lnSpc>
              <a:defRPr sz="3600" b="1" cap="all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Section Header</a:t>
            </a:r>
            <a:br>
              <a:rPr lang="en-US" dirty="0" smtClean="0"/>
            </a:br>
            <a:r>
              <a:rPr lang="en-US" dirty="0" smtClean="0"/>
              <a:t>Myriad Pro, bold, shadow, 36pt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Subhead – Myriad Pro, 20pt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Header – Myriad Pro, bold, shadow, 20pt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First level – Myriad Pro, bold, 24pt</a:t>
            </a:r>
          </a:p>
          <a:p>
            <a:pPr lvl="1"/>
            <a:r>
              <a:rPr lang="en-US" dirty="0" smtClean="0"/>
              <a:t>Second level – Myriad Pro, 20pt</a:t>
            </a:r>
          </a:p>
          <a:p>
            <a:pPr lvl="2"/>
            <a:r>
              <a:rPr lang="en-US" dirty="0" smtClean="0"/>
              <a:t>Third level – Myriad Pro, 18pt	</a:t>
            </a:r>
          </a:p>
          <a:p>
            <a:pPr lvl="3"/>
            <a:r>
              <a:rPr lang="en-US" dirty="0" smtClean="0"/>
              <a:t>Fourth level – Myriad Pro, 18pt</a:t>
            </a:r>
          </a:p>
          <a:p>
            <a:pPr lvl="4"/>
            <a:r>
              <a:rPr lang="en-US" dirty="0" smtClean="0"/>
              <a:t>Fifth level – Myriad Pro, 18pt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Paragraph of type</a:t>
            </a:r>
          </a:p>
          <a:p>
            <a:pPr lvl="0"/>
            <a:r>
              <a:rPr lang="en-US" dirty="0" smtClean="0"/>
              <a:t>Myriad Pro, 14pt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*Citations and references – Myriad Pro, 11pt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Photo Title – Myriad Pro, Bold, Shadow, 20pt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Caption or credits for photo – Myriad Pro, 14pt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0574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Closing– Myriad Pro, Bold, 28pt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Place Descriptor Here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97" r:id="rId3"/>
    <p:sldLayoutId id="2147483693" r:id="rId4"/>
    <p:sldLayoutId id="2147483694" r:id="rId5"/>
    <p:sldLayoutId id="2147483686" r:id="rId6"/>
    <p:sldLayoutId id="2147483688" r:id="rId7"/>
    <p:sldLayoutId id="2147483689" r:id="rId8"/>
    <p:sldLayoutId id="2147483690" r:id="rId9"/>
    <p:sldLayoutId id="2147483756" r:id="rId10"/>
    <p:sldLayoutId id="2147483757" r:id="rId11"/>
    <p:sldLayoutId id="2147483758" r:id="rId12"/>
    <p:sldLayoutId id="2147483759" r:id="rId13"/>
    <p:sldLayoutId id="2147483763" r:id="rId14"/>
    <p:sldLayoutId id="2147483764" r:id="rId15"/>
    <p:sldLayoutId id="2147483765" r:id="rId16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http://www.cdc.gov/diabetes/prevention/pdf/dprp-standard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ccd.cdc.gov/DDT_DPRP/Programs.aspx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diabetes/prevention/index.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dc.gov/diabetes/prevention/lifestyle-program/curriculum.html" TargetMode="External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dc.gov/diabetes/prevention/lifestyle-program/resources_rrp.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://www.cdc.gov/diabetes/prevention/lifestyle-program/testimonials_providers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acentral.org/campaign/Type_2_Diabetes_Prevention/thumbnail/tv/page1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1&amp;cad=rja&amp;uact=8&amp;ved=0ahUKEwjFjKuEwaXLAhXOxyYKHZN3AWAQFggjMAA&amp;url=https://doihaveprediabetes.org/&amp;usg=AFQjCNEIBHRHe4C21QccpyWkGemA7O9WOw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s://doihaveprediabetes.org/text-tips-iframe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ventdiabetesstat.org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dc.gov/diabetes/prevention/pdf/stat_toolkit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hyperlink" Target="http://www.cdc.gov/Other/disclaimer.html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25908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dirty="0"/>
              <a:t>Making Diabetes Prevention a Reality:</a:t>
            </a:r>
            <a:br>
              <a:rPr lang="en-US" sz="3600" dirty="0"/>
            </a:br>
            <a:r>
              <a:rPr lang="en-US" sz="3600" dirty="0"/>
              <a:t>The National Diabetes Prevention Program</a:t>
            </a:r>
            <a:br>
              <a:rPr lang="en-US" sz="3600" dirty="0"/>
            </a:b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2000" dirty="0" smtClean="0"/>
              <a:t>Appalachian Diabetes Coalitions Celebrating Success Conference</a:t>
            </a:r>
            <a:br>
              <a:rPr lang="en-US" sz="2000" dirty="0" smtClean="0"/>
            </a:br>
            <a:r>
              <a:rPr lang="en-US" sz="2000" dirty="0" smtClean="0"/>
              <a:t>October 7, 2016</a:t>
            </a:r>
            <a:endParaRPr lang="en-US" sz="3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39" y="152400"/>
            <a:ext cx="8597121" cy="196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53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5334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Medicaid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382000" cy="4602162"/>
          </a:xfrm>
        </p:spPr>
        <p:txBody>
          <a:bodyPr/>
          <a:lstStyle/>
          <a:p>
            <a:r>
              <a:rPr lang="en-US" sz="2000" dirty="0" smtClean="0"/>
              <a:t>Medicaid Demonstration Project </a:t>
            </a:r>
          </a:p>
          <a:p>
            <a:pPr lvl="1"/>
            <a:r>
              <a:rPr lang="en-US" dirty="0" smtClean="0"/>
              <a:t>Goal: Test </a:t>
            </a:r>
            <a:r>
              <a:rPr lang="en-US" dirty="0"/>
              <a:t>the </a:t>
            </a:r>
            <a:r>
              <a:rPr lang="en-US" dirty="0" smtClean="0"/>
              <a:t>feasibility/effectiveness </a:t>
            </a:r>
            <a:r>
              <a:rPr lang="en-US" dirty="0"/>
              <a:t>of various models to obtain Medicaid coverage for the National </a:t>
            </a:r>
            <a:r>
              <a:rPr lang="en-US" dirty="0" smtClean="0"/>
              <a:t>DPP</a:t>
            </a:r>
          </a:p>
          <a:p>
            <a:pPr marL="457200" lvl="1" indent="0">
              <a:buNone/>
            </a:pPr>
            <a:endParaRPr lang="en-US" sz="500" dirty="0" smtClean="0"/>
          </a:p>
          <a:p>
            <a:pPr lvl="1"/>
            <a:r>
              <a:rPr lang="en-US" dirty="0" smtClean="0"/>
              <a:t>2 </a:t>
            </a:r>
            <a:r>
              <a:rPr lang="en-US" dirty="0"/>
              <a:t>states </a:t>
            </a:r>
            <a:r>
              <a:rPr lang="en-US" dirty="0" smtClean="0"/>
              <a:t>(OR, MD) selected </a:t>
            </a:r>
            <a:r>
              <a:rPr lang="en-US" dirty="0"/>
              <a:t>to work with Medicaid Managed Care </a:t>
            </a:r>
            <a:r>
              <a:rPr lang="en-US" dirty="0" smtClean="0"/>
              <a:t>Organizations to </a:t>
            </a:r>
            <a:r>
              <a:rPr lang="en-US" dirty="0"/>
              <a:t>develop and implement a coverage </a:t>
            </a:r>
            <a:r>
              <a:rPr lang="en-US" dirty="0" smtClean="0"/>
              <a:t>model</a:t>
            </a:r>
          </a:p>
          <a:p>
            <a:pPr marL="400050" lvl="1" indent="0">
              <a:buNone/>
            </a:pPr>
            <a:endParaRPr lang="en-US" sz="500" dirty="0" smtClean="0"/>
          </a:p>
          <a:p>
            <a:pPr lvl="1"/>
            <a:r>
              <a:rPr lang="en-US" dirty="0"/>
              <a:t>S</a:t>
            </a:r>
            <a:r>
              <a:rPr lang="en-US" dirty="0" smtClean="0"/>
              <a:t>uccessful </a:t>
            </a:r>
            <a:r>
              <a:rPr lang="en-US" dirty="0"/>
              <a:t>models will be translated for use by other </a:t>
            </a:r>
            <a:r>
              <a:rPr lang="en-US" dirty="0" smtClean="0"/>
              <a:t>states</a:t>
            </a:r>
          </a:p>
          <a:p>
            <a:pPr marL="457200" lvl="1" indent="0">
              <a:buNone/>
            </a:pPr>
            <a:endParaRPr lang="en-US" sz="500" dirty="0" smtClean="0"/>
          </a:p>
          <a:p>
            <a:pPr lvl="1"/>
            <a:r>
              <a:rPr lang="en-US" dirty="0" smtClean="0"/>
              <a:t>Medicaid Toolkit – available early 2017</a:t>
            </a: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endParaRPr lang="en-US" sz="900" dirty="0" smtClean="0"/>
          </a:p>
          <a:p>
            <a:r>
              <a:rPr lang="en-US" sz="2000" dirty="0" smtClean="0"/>
              <a:t>Montana and Minnesota already have Medicaid coverage for the National DPP </a:t>
            </a:r>
          </a:p>
          <a:p>
            <a:r>
              <a:rPr lang="en-US" sz="2000" dirty="0" smtClean="0"/>
              <a:t>Seven states are participating in a CMS Medicaid Affinity Group to explore coverage for the National DPP, including WV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245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622" y="270043"/>
            <a:ext cx="7268474" cy="114300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en-US" sz="3200" dirty="0" smtClean="0">
                <a:cs typeface="Times New Roman" pitchFamily="18" charset="0"/>
              </a:rPr>
              <a:t>Diabetes Prevention Recognition Program (DPRP)- Three Main Goals</a:t>
            </a:r>
            <a:endParaRPr lang="en-US" sz="3200" dirty="0"/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64622" y="1588422"/>
            <a:ext cx="83058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SzPct val="98000"/>
              <a:buFont typeface="Arial" panose="020B0604020202020204" pitchFamily="34" charset="0"/>
              <a:buChar char="•"/>
              <a:defRPr/>
            </a:pPr>
            <a:r>
              <a:rPr lang="en-US" sz="2700" dirty="0" smtClean="0">
                <a:latin typeface="Calibri" panose="020F0502020204030204" pitchFamily="34" charset="0"/>
                <a:cs typeface="Calibri" pitchFamily="34" charset="0"/>
              </a:rPr>
              <a:t>    Assure program quality and fidelity to scientific          	evidence</a:t>
            </a:r>
          </a:p>
          <a:p>
            <a:pPr lvl="1">
              <a:spcBef>
                <a:spcPts val="0"/>
              </a:spcBef>
              <a:buSzPct val="98000"/>
              <a:buFont typeface="Wingdings" panose="05000000000000000000" pitchFamily="2" charset="2"/>
              <a:buChar char="ü"/>
              <a:defRPr/>
            </a:pPr>
            <a:r>
              <a:rPr lang="en-US" sz="2400" dirty="0" smtClean="0">
                <a:latin typeface="Calibri" panose="020F0502020204030204" pitchFamily="34" charset="0"/>
                <a:cs typeface="Calibri" pitchFamily="34" charset="0"/>
              </a:rPr>
              <a:t>2002 DPP research trial &amp; follow-up efficacy studies </a:t>
            </a:r>
          </a:p>
          <a:p>
            <a:pPr lvl="1">
              <a:spcBef>
                <a:spcPts val="0"/>
              </a:spcBef>
              <a:buSzPct val="98000"/>
              <a:buFont typeface="Wingdings" panose="05000000000000000000" pitchFamily="2" charset="2"/>
              <a:buChar char="ü"/>
              <a:defRPr/>
            </a:pPr>
            <a:r>
              <a:rPr lang="en-US" sz="2400" dirty="0">
                <a:latin typeface="Calibri" panose="020F0502020204030204" pitchFamily="34" charset="0"/>
                <a:cs typeface="Calibri" pitchFamily="34" charset="0"/>
              </a:rPr>
              <a:t>C</a:t>
            </a:r>
            <a:r>
              <a:rPr lang="en-US" sz="2400" dirty="0" smtClean="0">
                <a:latin typeface="Calibri" panose="020F0502020204030204" pitchFamily="34" charset="0"/>
                <a:cs typeface="Calibri" pitchFamily="34" charset="0"/>
              </a:rPr>
              <a:t>ommunity translation of the studies</a:t>
            </a:r>
          </a:p>
          <a:p>
            <a:pPr lvl="1">
              <a:spcBef>
                <a:spcPts val="0"/>
              </a:spcBef>
              <a:buSzPct val="98000"/>
              <a:buFont typeface="Wingdings" panose="05000000000000000000" pitchFamily="2" charset="2"/>
              <a:buChar char="ü"/>
              <a:defRPr/>
            </a:pPr>
            <a:r>
              <a:rPr lang="en-US" sz="2400" dirty="0" smtClean="0">
                <a:latin typeface="Calibri" panose="020F0502020204030204" pitchFamily="34" charset="0"/>
                <a:cs typeface="Calibri" pitchFamily="34" charset="0"/>
              </a:rPr>
              <a:t>Evidence-based, yearlong CDC-approved curricula</a:t>
            </a:r>
          </a:p>
          <a:p>
            <a:pPr marL="500062" indent="-457200">
              <a:spcBef>
                <a:spcPts val="0"/>
              </a:spcBef>
              <a:buSzPct val="98000"/>
              <a:buFont typeface="Arial" panose="020B0604020202020204" pitchFamily="34" charset="0"/>
              <a:buChar char="•"/>
              <a:defRPr/>
            </a:pPr>
            <a:endParaRPr lang="en-US" sz="2700" dirty="0" smtClean="0">
              <a:latin typeface="Calibri" panose="020F0502020204030204" pitchFamily="34" charset="0"/>
              <a:cs typeface="Calibri" pitchFamily="34" charset="0"/>
            </a:endParaRPr>
          </a:p>
          <a:p>
            <a:pPr marL="500062" indent="-457200">
              <a:spcBef>
                <a:spcPts val="0"/>
              </a:spcBef>
              <a:buSzPct val="98000"/>
              <a:buFont typeface="Arial" panose="020B0604020202020204" pitchFamily="34" charset="0"/>
              <a:buChar char="•"/>
              <a:defRPr/>
            </a:pPr>
            <a:r>
              <a:rPr lang="en-US" sz="2700" dirty="0" smtClean="0">
                <a:latin typeface="Calibri" panose="020F0502020204030204" pitchFamily="34" charset="0"/>
                <a:cs typeface="Calibri" pitchFamily="34" charset="0"/>
              </a:rPr>
              <a:t>Maintain national registry of organizations recognized for delivering effective programs</a:t>
            </a:r>
          </a:p>
          <a:p>
            <a:pPr marL="500062" indent="-457200">
              <a:spcBef>
                <a:spcPts val="0"/>
              </a:spcBef>
              <a:buSzPct val="98000"/>
              <a:buFont typeface="Arial" panose="020B0604020202020204" pitchFamily="34" charset="0"/>
              <a:buChar char="•"/>
              <a:defRPr/>
            </a:pPr>
            <a:endParaRPr lang="en-US" sz="2700" dirty="0" smtClean="0">
              <a:latin typeface="Calibri" panose="020F0502020204030204" pitchFamily="34" charset="0"/>
              <a:cs typeface="Calibri" pitchFamily="34" charset="0"/>
            </a:endParaRPr>
          </a:p>
          <a:p>
            <a:pPr marL="500062" indent="-457200">
              <a:spcBef>
                <a:spcPts val="0"/>
              </a:spcBef>
              <a:buSzPct val="98000"/>
              <a:buFont typeface="Arial" panose="020B0604020202020204" pitchFamily="34" charset="0"/>
              <a:buChar char="•"/>
              <a:defRPr/>
            </a:pPr>
            <a:r>
              <a:rPr lang="en-US" sz="2700" dirty="0" smtClean="0">
                <a:latin typeface="Calibri" panose="020F0502020204030204" pitchFamily="34" charset="0"/>
                <a:cs typeface="Calibri" pitchFamily="34" charset="0"/>
              </a:rPr>
              <a:t>Provide technical assistance to achieve and maintain </a:t>
            </a:r>
            <a:r>
              <a:rPr lang="en-US" sz="2700" dirty="0">
                <a:latin typeface="Calibri" panose="020F0502020204030204" pitchFamily="34" charset="0"/>
                <a:cs typeface="Calibri" pitchFamily="34" charset="0"/>
              </a:rPr>
              <a:t>f</a:t>
            </a:r>
            <a:r>
              <a:rPr lang="en-US" sz="2700" dirty="0" smtClean="0">
                <a:latin typeface="Calibri" panose="020F0502020204030204" pitchFamily="34" charset="0"/>
                <a:cs typeface="Calibri" pitchFamily="34" charset="0"/>
              </a:rPr>
              <a:t>ull CDC recognition</a:t>
            </a:r>
            <a:endParaRPr lang="en-US" sz="2400" cap="small" dirty="0" smtClean="0">
              <a:latin typeface="Calibri" panose="020F0502020204030204" pitchFamily="34" charset="0"/>
              <a:cs typeface="Calibri" pitchFamily="34" charset="0"/>
            </a:endParaRPr>
          </a:p>
          <a:p>
            <a:pPr marL="0" indent="0">
              <a:spcBef>
                <a:spcPts val="0"/>
              </a:spcBef>
              <a:buSzPct val="98000"/>
              <a:buNone/>
              <a:defRPr/>
            </a:pPr>
            <a:endParaRPr lang="en-US" sz="2000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01101" y="6477000"/>
            <a:ext cx="34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135C8CB-ECD8-4CA9-93E4-768EE9C50978}" type="slidenum">
              <a:rPr lang="en-US" sz="1400" smtClean="0">
                <a:solidFill>
                  <a:srgbClr val="FFC000"/>
                </a:solidFill>
              </a:rPr>
              <a:pPr/>
              <a:t>11</a:t>
            </a:fld>
            <a:endParaRPr lang="en-US" sz="1400" dirty="0">
              <a:solidFill>
                <a:srgbClr val="FFC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925" r="1724" b="49075"/>
          <a:stretch/>
        </p:blipFill>
        <p:spPr>
          <a:xfrm>
            <a:off x="7529144" y="145615"/>
            <a:ext cx="1443407" cy="1391857"/>
          </a:xfrm>
          <a:prstGeom prst="roundRect">
            <a:avLst>
              <a:gd name="adj" fmla="val 8494"/>
            </a:avLst>
          </a:prstGeom>
          <a:solidFill>
            <a:schemeClr val="bg2">
              <a:alpha val="78000"/>
            </a:schemeClr>
          </a:solidFill>
          <a:ln cmpd="sng">
            <a:solidFill>
              <a:schemeClr val="bg1">
                <a:lumMod val="40000"/>
                <a:lumOff val="60000"/>
              </a:schemeClr>
            </a:solidFill>
          </a:ln>
          <a:effectLst>
            <a:glow rad="228600">
              <a:srgbClr val="002060">
                <a:alpha val="40000"/>
              </a:srgbClr>
            </a:glow>
            <a:outerShdw blurRad="76200" dist="38100" dir="78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918309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7732103" cy="662651"/>
          </a:xfrm>
        </p:spPr>
        <p:txBody>
          <a:bodyPr/>
          <a:lstStyle/>
          <a:p>
            <a:pPr algn="l"/>
            <a:r>
              <a:rPr lang="en-US" sz="3200" dirty="0" smtClean="0">
                <a:cs typeface="Times New Roman" pitchFamily="18" charset="0"/>
              </a:rPr>
              <a:t>DPRP - Application Process</a:t>
            </a:r>
            <a:endParaRPr lang="en-US" sz="3200" dirty="0"/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28600" y="1447800"/>
            <a:ext cx="8686800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SzPct val="98000"/>
              <a:buNone/>
              <a:defRPr/>
            </a:pPr>
            <a:endParaRPr lang="en-US" sz="11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READ – Standards Document on CDC DPRP website</a:t>
            </a:r>
          </a:p>
          <a:p>
            <a:pPr marL="0" indent="0" algn="ctr">
              <a:buFontTx/>
              <a:buNone/>
              <a:defRPr/>
            </a:pPr>
            <a:r>
              <a:rPr lang="en-US" altLang="en-US" sz="2200" dirty="0">
                <a:solidFill>
                  <a:srgbClr val="FFF6C1"/>
                </a:solidFill>
                <a:latin typeface="Calibri" panose="020F0502020204030204" pitchFamily="34" charset="0"/>
                <a:hlinkClick r:id="rId2"/>
              </a:rPr>
              <a:t>http://</a:t>
            </a:r>
            <a:r>
              <a:rPr lang="en-US" altLang="en-US" sz="2200" dirty="0" smtClean="0">
                <a:solidFill>
                  <a:srgbClr val="FFF6C1"/>
                </a:solidFill>
                <a:latin typeface="Calibri" panose="020F0502020204030204" pitchFamily="34" charset="0"/>
                <a:hlinkClick r:id="rId2"/>
              </a:rPr>
              <a:t>www.cdc.gov/diabetes/prevention/pdf/dprp-standards.pdf</a:t>
            </a:r>
            <a:endParaRPr lang="en-US" altLang="en-US" sz="2200" dirty="0" smtClean="0">
              <a:solidFill>
                <a:srgbClr val="FFF6C1"/>
              </a:solidFill>
              <a:latin typeface="Calibri" panose="020F0502020204030204" pitchFamily="34" charset="0"/>
            </a:endParaRPr>
          </a:p>
          <a:p>
            <a:pPr marL="0" lvl="0" indent="0">
              <a:spcBef>
                <a:spcPts val="0"/>
              </a:spcBef>
              <a:buClr>
                <a:srgbClr val="FFC000"/>
              </a:buClr>
              <a:buSzPct val="98000"/>
              <a:buNone/>
              <a:defRPr/>
            </a:pPr>
            <a:endParaRPr lang="en-US" sz="1000" b="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marL="0" lvl="0" indent="0">
              <a:spcBef>
                <a:spcPts val="0"/>
              </a:spcBef>
              <a:buClr>
                <a:srgbClr val="FFC000"/>
              </a:buClr>
              <a:buSzPct val="98000"/>
              <a:buNone/>
              <a:defRPr/>
            </a:pPr>
            <a:endParaRPr lang="en-US" sz="1000" b="0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Complete</a:t>
            </a:r>
            <a:r>
              <a:rPr lang="en-US" sz="2800" cap="small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cap="small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– Capacity </a:t>
            </a:r>
            <a:r>
              <a:rPr lang="en-US" sz="2800" cap="small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Assessment </a:t>
            </a:r>
            <a:r>
              <a:rPr lang="en-US" sz="2800" cap="small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posted to the                            CDC </a:t>
            </a:r>
            <a:r>
              <a:rPr lang="en-US" sz="2800" cap="small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DPRP Website  </a:t>
            </a:r>
            <a:r>
              <a:rPr lang="en-US" sz="2000" b="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(Appendix A of the standards)</a:t>
            </a:r>
            <a:endParaRPr lang="en-US" sz="2000" b="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Does 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my organization have the capacity to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implement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sustain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the program long-term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without government grant funds</a:t>
            </a:r>
            <a:r>
              <a:rPr lang="en-US" sz="2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?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Does my organization have a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data collection system</a:t>
            </a:r>
            <a:r>
              <a:rPr lang="en-US" sz="2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?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Does my organization have the capacity to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develop or implement data collection system</a:t>
            </a:r>
            <a:r>
              <a:rPr lang="en-US" sz="2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?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Does my organization have the resources to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train</a:t>
            </a:r>
            <a:r>
              <a:rPr lang="en-US" sz="2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Lifestyle Coaches</a:t>
            </a:r>
            <a:r>
              <a:rPr lang="en-US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2200" b="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8000"/>
              <a:buFont typeface="Arial" pitchFamily="34" charset="0"/>
              <a:buChar char="•"/>
              <a:defRPr/>
            </a:pPr>
            <a:endParaRPr lang="en-US" sz="1200" b="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8000"/>
              <a:buFont typeface="Arial" pitchFamily="34" charset="0"/>
              <a:buChar char="•"/>
              <a:defRPr/>
            </a:pPr>
            <a:endParaRPr lang="en-US" sz="1200" b="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8000"/>
              <a:buFont typeface="Arial" pitchFamily="34" charset="0"/>
              <a:buChar char="•"/>
              <a:defRPr/>
            </a:pPr>
            <a:endParaRPr lang="en-US" sz="2000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925" r="1724" b="49075"/>
          <a:stretch/>
        </p:blipFill>
        <p:spPr>
          <a:xfrm>
            <a:off x="7391400" y="241621"/>
            <a:ext cx="1443407" cy="1391857"/>
          </a:xfrm>
          <a:prstGeom prst="roundRect">
            <a:avLst>
              <a:gd name="adj" fmla="val 8494"/>
            </a:avLst>
          </a:prstGeom>
          <a:solidFill>
            <a:schemeClr val="bg2">
              <a:alpha val="78000"/>
            </a:schemeClr>
          </a:solidFill>
          <a:ln cmpd="sng">
            <a:solidFill>
              <a:schemeClr val="bg1">
                <a:lumMod val="40000"/>
                <a:lumOff val="60000"/>
              </a:schemeClr>
            </a:solidFill>
          </a:ln>
          <a:effectLst>
            <a:glow rad="228600">
              <a:srgbClr val="002060">
                <a:alpha val="40000"/>
              </a:srgbClr>
            </a:glow>
            <a:outerShdw blurRad="76200" dist="38100" dir="78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801101" y="6477000"/>
            <a:ext cx="34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135C8CB-ECD8-4CA9-93E4-768EE9C50978}" type="slidenum">
              <a:rPr lang="en-US" sz="1400" smtClean="0">
                <a:solidFill>
                  <a:srgbClr val="FFC000"/>
                </a:solidFill>
              </a:rPr>
              <a:pPr/>
              <a:t>12</a:t>
            </a:fld>
            <a:endParaRPr lang="en-US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690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305800" cy="4648200"/>
          </a:xfrm>
        </p:spPr>
        <p:txBody>
          <a:bodyPr/>
          <a:lstStyle/>
          <a:p>
            <a:pPr marL="0" indent="0">
              <a:buSzPct val="98000"/>
              <a:buNone/>
            </a:pPr>
            <a:r>
              <a:rPr lang="en-US" sz="2800" cap="small" dirty="0">
                <a:latin typeface="Calibri" pitchFamily="34" charset="0"/>
                <a:cs typeface="Calibri" pitchFamily="34" charset="0"/>
              </a:rPr>
              <a:t>Pending </a:t>
            </a: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recognition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granted </a:t>
            </a:r>
            <a:r>
              <a:rPr lang="en-US" sz="2000" b="0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organization agrees to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b="0" dirty="0" smtClean="0">
                <a:latin typeface="Calibri" pitchFamily="34" charset="0"/>
                <a:cs typeface="Calibri" pitchFamily="34" charset="0"/>
              </a:rPr>
              <a:t>use </a:t>
            </a:r>
            <a:r>
              <a:rPr lang="en-US" b="0" dirty="0">
                <a:latin typeface="Calibri" pitchFamily="34" charset="0"/>
                <a:cs typeface="Calibri" pitchFamily="34" charset="0"/>
              </a:rPr>
              <a:t>an evidence based curriculum that meets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duration,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intensity,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and reporting requirements</a:t>
            </a:r>
            <a:r>
              <a:rPr lang="en-US" b="0" dirty="0">
                <a:latin typeface="Calibri" pitchFamily="34" charset="0"/>
                <a:cs typeface="Calibri" pitchFamily="34" charset="0"/>
              </a:rPr>
              <a:t> described in the DPRP Standards </a:t>
            </a:r>
            <a:endParaRPr lang="en-US" b="0" dirty="0" smtClean="0">
              <a:latin typeface="Calibri" pitchFamily="34" charset="0"/>
              <a:cs typeface="Calibri" pitchFamily="34" charset="0"/>
            </a:endParaRP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b="0" dirty="0" smtClean="0">
                <a:latin typeface="Calibri" pitchFamily="34" charset="0"/>
                <a:cs typeface="Calibri" pitchFamily="34" charset="0"/>
              </a:rPr>
              <a:t>provide </a:t>
            </a:r>
            <a:r>
              <a:rPr lang="en-US" b="0" dirty="0">
                <a:latin typeface="Calibri" pitchFamily="34" charset="0"/>
                <a:cs typeface="Calibri" pitchFamily="34" charset="0"/>
              </a:rPr>
              <a:t>data 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reports to CDC every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12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 months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be evaluated by CDC DPRP 24 months after first class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offer first class within </a:t>
            </a:r>
            <a:r>
              <a:rPr lang="en-US" dirty="0">
                <a:latin typeface="Calibri" pitchFamily="34" charset="0"/>
                <a:cs typeface="Calibri" pitchFamily="34" charset="0"/>
              </a:rPr>
              <a:t>6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months of receiving pending recognition (i.e., the “effective date” on an approved application) </a:t>
            </a:r>
          </a:p>
          <a:p>
            <a:pPr marL="0" indent="0">
              <a:buSzPct val="98000"/>
              <a:buNone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Pending and Full Recognition 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b="0" dirty="0" smtClean="0">
                <a:latin typeface="Calibri" pitchFamily="34" charset="0"/>
                <a:cs typeface="Calibri" pitchFamily="34" charset="0"/>
              </a:rPr>
              <a:t>Organizations submit data every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12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 months to CDC DPRP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Technical Assistance provided by CDC </a:t>
            </a:r>
            <a:endParaRPr lang="en-US" b="0" dirty="0" smtClean="0">
              <a:latin typeface="Calibri" pitchFamily="34" charset="0"/>
              <a:cs typeface="Calibri" pitchFamily="34" charset="0"/>
            </a:endParaRPr>
          </a:p>
          <a:p>
            <a:pPr>
              <a:buSzPct val="98000"/>
              <a:buFont typeface="Arial" pitchFamily="34" charset="0"/>
              <a:buChar char="•"/>
            </a:pPr>
            <a:endParaRPr lang="en-US" sz="900" b="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SzPct val="98000"/>
              <a:buNone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Full Recognition 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Evaluated by CDC based on 2 sets of 12-month data</a:t>
            </a:r>
          </a:p>
          <a:p>
            <a:pPr lvl="1">
              <a:buSzPct val="98000"/>
              <a:buFont typeface="Arial" pitchFamily="34" charset="0"/>
              <a:buChar char="•"/>
            </a:pPr>
            <a:r>
              <a:rPr lang="en-US" b="0" dirty="0" smtClean="0">
                <a:latin typeface="Calibri" pitchFamily="34" charset="0"/>
                <a:cs typeface="Calibri" pitchFamily="34" charset="0"/>
              </a:rPr>
              <a:t>Recognition status is evaluated every 24 months thereafter</a:t>
            </a:r>
          </a:p>
          <a:p>
            <a:pPr>
              <a:buSzPct val="98000"/>
              <a:buFont typeface="Arial" pitchFamily="34" charset="0"/>
              <a:buChar char="•"/>
            </a:pPr>
            <a:endParaRPr lang="en-US" sz="9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8897" y="152400"/>
            <a:ext cx="7732103" cy="762000"/>
          </a:xfrm>
          <a:prstGeom prst="rect">
            <a:avLst/>
          </a:prstGeom>
        </p:spPr>
        <p:txBody>
          <a:bodyPr anchor="b" anchorCtr="0"/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cs typeface="Times New Roman" pitchFamily="18" charset="0"/>
              </a:rPr>
              <a:t>DPRP - Recognition Status</a:t>
            </a:r>
            <a:endParaRPr lang="en-US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925" r="1724" b="49075"/>
          <a:stretch/>
        </p:blipFill>
        <p:spPr>
          <a:xfrm>
            <a:off x="7620001" y="241621"/>
            <a:ext cx="1214806" cy="1171421"/>
          </a:xfrm>
          <a:prstGeom prst="roundRect">
            <a:avLst>
              <a:gd name="adj" fmla="val 8494"/>
            </a:avLst>
          </a:prstGeom>
          <a:solidFill>
            <a:schemeClr val="bg2">
              <a:alpha val="78000"/>
            </a:schemeClr>
          </a:solidFill>
          <a:ln cmpd="sng">
            <a:solidFill>
              <a:schemeClr val="bg1">
                <a:lumMod val="40000"/>
                <a:lumOff val="60000"/>
              </a:schemeClr>
            </a:solidFill>
          </a:ln>
          <a:effectLst>
            <a:glow rad="228600">
              <a:srgbClr val="002060">
                <a:alpha val="40000"/>
              </a:srgbClr>
            </a:glow>
            <a:outerShdw blurRad="76200" dist="38100" dir="78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610600" y="6533131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135C8CB-ECD8-4CA9-93E4-768EE9C50978}" type="slidenum">
              <a:rPr lang="en-US" sz="1400" smtClean="0">
                <a:solidFill>
                  <a:srgbClr val="FFC000"/>
                </a:solidFill>
              </a:rPr>
              <a:pPr/>
              <a:t>13</a:t>
            </a:fld>
            <a:endParaRPr lang="en-US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599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228600" y="1447800"/>
            <a:ext cx="9067800" cy="4047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SzPct val="98000"/>
              <a:buNone/>
              <a:defRPr/>
            </a:pPr>
            <a:endParaRPr lang="en-US" sz="11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Participant’s Prediabetes Determination:                                     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b="0" dirty="0">
                <a:latin typeface="Calibri" pitchFamily="34" charset="0"/>
              </a:rPr>
              <a:t>GLUCTEST, </a:t>
            </a:r>
            <a:r>
              <a:rPr lang="en-US" b="0" dirty="0" smtClean="0">
                <a:latin typeface="Calibri" pitchFamily="34" charset="0"/>
              </a:rPr>
              <a:t>GDM 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or CDC Prediabetes Screening Test)</a:t>
            </a:r>
          </a:p>
          <a:p>
            <a:pPr lvl="1">
              <a:spcBef>
                <a:spcPts val="0"/>
              </a:spcBef>
              <a:buSzPct val="98000"/>
              <a:buFont typeface="Wingdings" pitchFamily="2" charset="2"/>
              <a:buChar char="Ø"/>
              <a:defRPr/>
            </a:pPr>
            <a:r>
              <a:rPr lang="en-US" sz="2400" b="0" dirty="0" smtClean="0">
                <a:latin typeface="Calibri" pitchFamily="34" charset="0"/>
                <a:cs typeface="Calibri" pitchFamily="34" charset="0"/>
              </a:rPr>
              <a:t>Note:  these will be Y/N fields – specific values not reported</a:t>
            </a:r>
          </a:p>
          <a:p>
            <a:pPr marL="0" lvl="0" indent="0">
              <a:spcBef>
                <a:spcPts val="0"/>
              </a:spcBef>
              <a:buClr>
                <a:srgbClr val="FFC000"/>
              </a:buClr>
              <a:buSzPct val="98000"/>
              <a:buNone/>
              <a:defRPr/>
            </a:pPr>
            <a:endParaRPr lang="en-US" sz="1000" b="0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marL="0" lvl="0" indent="0">
              <a:spcBef>
                <a:spcPts val="0"/>
              </a:spcBef>
              <a:buClr>
                <a:srgbClr val="FFC000"/>
              </a:buClr>
              <a:buSzPct val="98000"/>
              <a:buNone/>
              <a:defRPr/>
            </a:pPr>
            <a:endParaRPr lang="en-US" sz="1000" b="0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Demographics:  </a:t>
            </a:r>
            <a:r>
              <a:rPr lang="en-US" sz="2800" b="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Age, Ethnicity, Race, Sex, State</a:t>
            </a: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endParaRPr lang="en-US" sz="1600" b="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Physical characteristics:  </a:t>
            </a:r>
            <a:r>
              <a:rPr lang="en-US" sz="2800" b="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Height, Weight (height and weight used to determine BMI) </a:t>
            </a: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endParaRPr lang="en-US" sz="1800" b="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buClr>
                <a:srgbClr val="FFC000"/>
              </a:buClr>
              <a:buSzPct val="98000"/>
              <a:buFont typeface="Arial" pitchFamily="34" charset="0"/>
              <a:buChar char="•"/>
              <a:defRPr/>
            </a:pPr>
            <a:r>
              <a:rPr lang="en-US" sz="2800" cap="small" dirty="0" smtClean="0">
                <a:latin typeface="Calibri" pitchFamily="34" charset="0"/>
                <a:cs typeface="Calibri" pitchFamily="34" charset="0"/>
              </a:rPr>
              <a:t>Session data:  </a:t>
            </a:r>
            <a:r>
              <a:rPr lang="en-US" sz="2800" b="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Weight, Minutes of Physical Activity</a:t>
            </a:r>
            <a:endParaRPr lang="en-US" sz="2000" b="0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925" r="1724" b="49075"/>
          <a:stretch/>
        </p:blipFill>
        <p:spPr>
          <a:xfrm>
            <a:off x="7391400" y="241621"/>
            <a:ext cx="1443407" cy="1391857"/>
          </a:xfrm>
          <a:prstGeom prst="roundRect">
            <a:avLst>
              <a:gd name="adj" fmla="val 8494"/>
            </a:avLst>
          </a:prstGeom>
          <a:solidFill>
            <a:schemeClr val="bg2">
              <a:alpha val="78000"/>
            </a:schemeClr>
          </a:solidFill>
          <a:ln cmpd="sng">
            <a:solidFill>
              <a:schemeClr val="bg1">
                <a:lumMod val="40000"/>
                <a:lumOff val="60000"/>
              </a:schemeClr>
            </a:solidFill>
          </a:ln>
          <a:effectLst>
            <a:glow rad="228600">
              <a:srgbClr val="002060">
                <a:alpha val="40000"/>
              </a:srgbClr>
            </a:glow>
            <a:outerShdw blurRad="76200" dist="38100" dir="78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/>
            <a:r>
              <a:rPr lang="en-US" sz="3200" dirty="0" smtClean="0"/>
              <a:t>What participant data will </a:t>
            </a:r>
            <a:br>
              <a:rPr lang="en-US" sz="3200" dirty="0" smtClean="0"/>
            </a:br>
            <a:r>
              <a:rPr lang="en-US" sz="3200" dirty="0" smtClean="0"/>
              <a:t>be reported to CDC? 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686800" y="6477000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135C8CB-ECD8-4CA9-93E4-768EE9C50978}" type="slidenum">
              <a:rPr lang="en-US" sz="1400" smtClean="0">
                <a:solidFill>
                  <a:srgbClr val="FFC000"/>
                </a:solidFill>
              </a:rPr>
              <a:pPr/>
              <a:t>14</a:t>
            </a:fld>
            <a:endParaRPr lang="en-US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97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228600" y="990600"/>
            <a:ext cx="8686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algn="ctr" eaLnBrk="1" hangingPunct="1"/>
            <a:r>
              <a:rPr lang="en-US" altLang="en-US" sz="2400" dirty="0">
                <a:solidFill>
                  <a:schemeClr val="bg2"/>
                </a:solidFill>
                <a:latin typeface="Calibri" panose="020F0502020204030204" pitchFamily="34" charset="0"/>
              </a:rPr>
              <a:t>Program contact information included </a:t>
            </a:r>
            <a:r>
              <a:rPr lang="en-US" altLang="en-US" sz="2400" dirty="0" smtClean="0">
                <a:solidFill>
                  <a:schemeClr val="bg2"/>
                </a:solidFill>
                <a:latin typeface="Calibri" panose="020F0502020204030204" pitchFamily="34" charset="0"/>
              </a:rPr>
              <a:t>on CDC </a:t>
            </a:r>
            <a:r>
              <a:rPr lang="en-US" altLang="en-US" sz="2400" dirty="0">
                <a:solidFill>
                  <a:schemeClr val="bg2"/>
                </a:solidFill>
                <a:latin typeface="Calibri" panose="020F0502020204030204" pitchFamily="34" charset="0"/>
              </a:rPr>
              <a:t>web </a:t>
            </a:r>
            <a:r>
              <a:rPr lang="en-US" altLang="en-US" sz="2400" dirty="0" smtClean="0">
                <a:solidFill>
                  <a:schemeClr val="bg2"/>
                </a:solidFill>
                <a:latin typeface="Calibri" panose="020F0502020204030204" pitchFamily="34" charset="0"/>
              </a:rPr>
              <a:t>registry</a:t>
            </a:r>
          </a:p>
          <a:p>
            <a:pPr algn="ctr" eaLnBrk="1" hangingPunct="1"/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  <a:hlinkClick r:id="rId3"/>
              </a:rPr>
              <a:t>https://nccd.cdc.gov/DDT_DPRP/Programs.aspx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endParaRPr lang="en-US" altLang="en-US" sz="2400" dirty="0" smtClean="0">
              <a:solidFill>
                <a:schemeClr val="bg2"/>
              </a:solidFill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2400" dirty="0" smtClean="0">
                <a:solidFill>
                  <a:schemeClr val="bg2"/>
                </a:solidFill>
                <a:latin typeface="Calibri" panose="020F0502020204030204" pitchFamily="34" charset="0"/>
              </a:rPr>
              <a:t> </a:t>
            </a:r>
            <a:endParaRPr lang="en-US" altLang="en-US" sz="24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1" y="377539"/>
            <a:ext cx="8534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smtClean="0">
                <a:solidFill>
                  <a:srgbClr val="FFC000"/>
                </a:solidFill>
                <a:ea typeface="+mj-ea"/>
                <a:cs typeface="+mj-cs"/>
              </a:rPr>
              <a:t>Diabetes Prevention Recognition Program Registry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686800" y="6477000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135C8CB-ECD8-4CA9-93E4-768EE9C50978}" type="slidenum">
              <a:rPr lang="en-US" sz="1400" smtClean="0">
                <a:solidFill>
                  <a:srgbClr val="FFC000"/>
                </a:solidFill>
              </a:rPr>
              <a:pPr/>
              <a:t>15</a:t>
            </a:fld>
            <a:endParaRPr lang="en-US" sz="1400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9" y="2191485"/>
            <a:ext cx="8610601" cy="4561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86800" y="6477000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3685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5759"/>
            <a:ext cx="8229600" cy="431215"/>
          </a:xfrm>
        </p:spPr>
        <p:txBody>
          <a:bodyPr/>
          <a:lstStyle/>
          <a:p>
            <a:r>
              <a:rPr lang="en-US" dirty="0" smtClean="0"/>
              <a:t>Current Map of National DPP Recognized Organizations </a:t>
            </a:r>
            <a:br>
              <a:rPr lang="en-US" dirty="0" smtClean="0"/>
            </a:br>
            <a:r>
              <a:rPr lang="en-US" dirty="0" smtClean="0"/>
              <a:t>and Classes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26" y="1195359"/>
            <a:ext cx="8277748" cy="459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703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sz="3000" dirty="0" smtClean="0"/>
              <a:t>Diabetes Prevention Recognition Program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962400" cy="41910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DPRP Standards Revision</a:t>
            </a:r>
          </a:p>
          <a:p>
            <a:pPr marL="0" indent="0">
              <a:buNone/>
            </a:pPr>
            <a:r>
              <a:rPr lang="en-US" sz="800" dirty="0" smtClean="0"/>
              <a:t> </a:t>
            </a:r>
          </a:p>
          <a:p>
            <a:r>
              <a:rPr lang="en-US" dirty="0" smtClean="0"/>
              <a:t>Assessing/Enhancing Systems for DPRP Data Collection and Analysis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981200"/>
            <a:ext cx="2571882" cy="257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938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8600" y="274638"/>
            <a:ext cx="8610600" cy="715962"/>
          </a:xfrm>
          <a:prstGeom prst="rect">
            <a:avLst/>
          </a:prstGeom>
        </p:spPr>
        <p:txBody>
          <a:bodyPr anchor="b" anchorCtr="0"/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Intervention Intensity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95300" y="457200"/>
            <a:ext cx="8229600" cy="1251724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Average % Weight Loss from First to Last Session</a:t>
            </a:r>
          </a:p>
          <a:p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(numbers current as of 4/1/2016)</a:t>
            </a:r>
            <a:endParaRPr lang="en-US" sz="2000" b="0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744314"/>
            <a:ext cx="7450105" cy="4352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34400" y="6400800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946191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274638"/>
            <a:ext cx="8610600" cy="715962"/>
          </a:xfrm>
          <a:prstGeom prst="rect">
            <a:avLst/>
          </a:prstGeom>
        </p:spPr>
        <p:txBody>
          <a:bodyPr anchor="b" anchorCtr="0"/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Intervention Duration</a:t>
            </a:r>
            <a:endParaRPr lang="en-US" sz="32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95300" y="838200"/>
            <a:ext cx="8229600" cy="1251724"/>
          </a:xfrm>
        </p:spPr>
        <p:txBody>
          <a:bodyPr>
            <a:normAutofit/>
          </a:bodyPr>
          <a:lstStyle/>
          <a:p>
            <a:r>
              <a:rPr lang="en-US" sz="24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Average % Weight Loss from First to Last </a:t>
            </a:r>
            <a:r>
              <a:rPr lang="en-US" sz="24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Session</a:t>
            </a:r>
            <a:br>
              <a:rPr lang="en-US" sz="24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</a:br>
            <a:r>
              <a:rPr lang="en-US" sz="20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(numbers current as of </a:t>
            </a: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4/1/2016</a:t>
            </a:r>
            <a:r>
              <a:rPr lang="en-US" sz="20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)</a:t>
            </a:r>
            <a:r>
              <a:rPr lang="en-US" sz="2000" b="0" dirty="0">
                <a:latin typeface="Calibri" panose="020F0502020204030204" pitchFamily="34" charset="0"/>
              </a:rPr>
              <a:t/>
            </a:r>
            <a:br>
              <a:rPr lang="en-US" sz="2000" b="0" dirty="0">
                <a:latin typeface="Calibri" panose="020F0502020204030204" pitchFamily="34" charset="0"/>
              </a:rPr>
            </a:br>
            <a:endParaRPr lang="en-US" sz="2000" b="0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752600"/>
            <a:ext cx="7646461" cy="4467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10600" y="6477000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228159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 txBox="1">
            <a:spLocks/>
          </p:cNvSpPr>
          <p:nvPr/>
        </p:nvSpPr>
        <p:spPr bwMode="auto">
          <a:xfrm>
            <a:off x="689320" y="6102930"/>
            <a:ext cx="7730135" cy="97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25" tIns="25712" rIns="51425" bIns="25712"/>
          <a:lstStyle>
            <a:lvl1pPr>
              <a:spcBef>
                <a:spcPct val="20000"/>
              </a:spcBef>
              <a:buClr>
                <a:srgbClr val="A6A6A6"/>
              </a:buClr>
              <a:buFont typeface="Arial" charset="0"/>
              <a:buChar char="•"/>
              <a:defRPr sz="2000">
                <a:solidFill>
                  <a:srgbClr val="505053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buClr>
                <a:srgbClr val="A6A6A6"/>
              </a:buClr>
              <a:buFont typeface="Arial" charset="0"/>
              <a:buChar char="–"/>
              <a:defRPr>
                <a:solidFill>
                  <a:srgbClr val="505053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buClr>
                <a:srgbClr val="A6A6A6"/>
              </a:buClr>
              <a:buFont typeface="Arial" charset="0"/>
              <a:buChar char="•"/>
              <a:defRPr sz="1600">
                <a:solidFill>
                  <a:srgbClr val="505053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buClr>
                <a:srgbClr val="A6A6A6"/>
              </a:buClr>
              <a:buFont typeface="Arial" charset="0"/>
              <a:buChar char="–"/>
              <a:defRPr sz="1400">
                <a:solidFill>
                  <a:srgbClr val="505053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buClr>
                <a:srgbClr val="A6A6A6"/>
              </a:buClr>
              <a:buFont typeface="Arial" charset="0"/>
              <a:buChar char="»"/>
              <a:defRPr sz="1200">
                <a:solidFill>
                  <a:srgbClr val="505053"/>
                </a:solidFill>
                <a:latin typeface="Arial" charset="0"/>
              </a:defRPr>
            </a:lvl5pPr>
            <a:lvl6pPr indent="-228600" defTabSz="457200" fontAlgn="base"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Arial" charset="0"/>
              <a:buChar char="»"/>
              <a:defRPr sz="1200">
                <a:solidFill>
                  <a:srgbClr val="505053"/>
                </a:solidFill>
                <a:latin typeface="Arial" charset="0"/>
              </a:defRPr>
            </a:lvl6pPr>
            <a:lvl7pPr indent="-228600" defTabSz="457200" fontAlgn="base"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Arial" charset="0"/>
              <a:buChar char="»"/>
              <a:defRPr sz="1200">
                <a:solidFill>
                  <a:srgbClr val="505053"/>
                </a:solidFill>
                <a:latin typeface="Arial" charset="0"/>
              </a:defRPr>
            </a:lvl7pPr>
            <a:lvl8pPr indent="-228600" defTabSz="457200" fontAlgn="base"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Arial" charset="0"/>
              <a:buChar char="»"/>
              <a:defRPr sz="1200">
                <a:solidFill>
                  <a:srgbClr val="505053"/>
                </a:solidFill>
                <a:latin typeface="Arial" charset="0"/>
              </a:defRPr>
            </a:lvl8pPr>
            <a:lvl9pPr indent="-228600" defTabSz="457200" fontAlgn="base"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Arial" charset="0"/>
              <a:buChar char="»"/>
              <a:defRPr sz="1200">
                <a:solidFill>
                  <a:srgbClr val="505053"/>
                </a:solidFill>
                <a:latin typeface="Arial" charset="0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</a:t>
            </a:r>
            <a:r>
              <a:rPr lang="en-US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Centers for Disease Control and Prevention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National diabetes statistics report: estimates of diabetes and its burden in the United States, 2014.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Atlanta, GA: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Department of Health and Human Services, Centers for Disease Control and Prevention, 2014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228600" lvl="0" indent="-228600">
              <a:spcBef>
                <a:spcPct val="0"/>
              </a:spcBef>
              <a:buClrTx/>
              <a:buAutoNum type="arabicPeriod"/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39392" y="1423764"/>
            <a:ext cx="4331516" cy="122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474" tIns="36737" rIns="73474" bIns="36737">
            <a:spAutoFit/>
          </a:bodyPr>
          <a:lstStyle>
            <a:lvl1pPr defTabSz="9794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794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794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794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794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457200" indent="-457200" eaLnBrk="1" hangingPunct="1">
              <a:spcBef>
                <a:spcPct val="0"/>
              </a:spcBef>
              <a:defRPr/>
            </a:pPr>
            <a:r>
              <a:rPr lang="en-US" altLang="en-US" sz="2800" dirty="0" smtClean="0">
                <a:solidFill>
                  <a:schemeClr val="bg2"/>
                </a:solidFill>
              </a:rPr>
              <a:t>29 million Americans have diabetes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en-US" altLang="en-US" sz="2800" baseline="300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70640" y="2494932"/>
            <a:ext cx="4740077" cy="301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474" tIns="36737" rIns="73474" bIns="36737">
            <a:spAutoFit/>
          </a:bodyPr>
          <a:lstStyle>
            <a:lvl1pPr defTabSz="9794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794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794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794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794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794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defRPr/>
            </a:pPr>
            <a:r>
              <a:rPr lang="en-US" altLang="en-US" sz="2800" dirty="0" smtClean="0">
                <a:solidFill>
                  <a:schemeClr val="bg2"/>
                </a:solidFill>
              </a:rPr>
              <a:t>86 million American adults have prediabetes</a:t>
            </a:r>
            <a:endParaRPr lang="en-US" altLang="en-US" sz="2800" dirty="0">
              <a:solidFill>
                <a:schemeClr val="bg2"/>
              </a:solidFill>
            </a:endParaRPr>
          </a:p>
          <a:p>
            <a:pPr eaLnBrk="1" hangingPunct="1">
              <a:spcBef>
                <a:spcPct val="50000"/>
              </a:spcBef>
              <a:buNone/>
              <a:defRPr/>
            </a:pPr>
            <a:endParaRPr lang="en-US" altLang="en-US" sz="1000" b="1" dirty="0">
              <a:solidFill>
                <a:schemeClr val="bg2"/>
              </a:solidFill>
            </a:endParaRPr>
          </a:p>
          <a:p>
            <a:pPr lvl="1" eaLnBrk="1" hangingPunct="1">
              <a:spcBef>
                <a:spcPct val="50000"/>
              </a:spcBef>
              <a:defRPr/>
            </a:pPr>
            <a:r>
              <a:rPr lang="en-US" altLang="en-US" sz="2400" dirty="0" smtClean="0">
                <a:solidFill>
                  <a:schemeClr val="bg2"/>
                </a:solidFill>
              </a:rPr>
              <a:t>9 </a:t>
            </a:r>
            <a:r>
              <a:rPr lang="en-US" altLang="en-US" sz="2400" dirty="0">
                <a:solidFill>
                  <a:schemeClr val="bg2"/>
                </a:solidFill>
              </a:rPr>
              <a:t>out of 10 adults </a:t>
            </a:r>
            <a:r>
              <a:rPr lang="en-US" altLang="en-US" sz="2400" dirty="0" smtClean="0">
                <a:solidFill>
                  <a:schemeClr val="bg2"/>
                </a:solidFill>
              </a:rPr>
              <a:t>with    prediabetes </a:t>
            </a:r>
            <a:r>
              <a:rPr lang="en-US" altLang="en-US" sz="2400" dirty="0">
                <a:solidFill>
                  <a:schemeClr val="bg2"/>
                </a:solidFill>
              </a:rPr>
              <a:t>don’t know they have it </a:t>
            </a:r>
            <a:endParaRPr lang="en-US" altLang="en-US" sz="2400" i="1" dirty="0">
              <a:solidFill>
                <a:schemeClr val="bg2"/>
              </a:solidFill>
            </a:endParaRPr>
          </a:p>
          <a:p>
            <a:pPr eaLnBrk="1" hangingPunct="1">
              <a:spcBef>
                <a:spcPct val="50000"/>
              </a:spcBef>
              <a:buNone/>
              <a:defRPr/>
            </a:pP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 descr="iceber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20" y="1423765"/>
            <a:ext cx="3101525" cy="4519836"/>
          </a:xfrm>
          <a:prstGeom prst="rect">
            <a:avLst/>
          </a:prstGeom>
        </p:spPr>
      </p:pic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509524" y="2370947"/>
            <a:ext cx="8089726" cy="18953"/>
          </a:xfrm>
          <a:prstGeom prst="line">
            <a:avLst/>
          </a:prstGeom>
          <a:noFill/>
          <a:ln w="25400">
            <a:solidFill>
              <a:srgbClr val="E7193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 sz="900" dirty="0">
              <a:solidFill>
                <a:srgbClr val="46166B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4572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Our Public Health Challenge…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926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274638"/>
            <a:ext cx="8610600" cy="715962"/>
          </a:xfrm>
          <a:prstGeom prst="rect">
            <a:avLst/>
          </a:prstGeom>
        </p:spPr>
        <p:txBody>
          <a:bodyPr anchor="b" anchorCtr="0"/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Intervention Intensity/Duration</a:t>
            </a:r>
            <a:endParaRPr lang="en-US" sz="32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95300" y="838200"/>
            <a:ext cx="8229600" cy="1251724"/>
          </a:xfrm>
        </p:spPr>
        <p:txBody>
          <a:bodyPr>
            <a:normAutofit/>
          </a:bodyPr>
          <a:lstStyle/>
          <a:p>
            <a:r>
              <a:rPr lang="en-US" sz="24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Average % Weight Loss from First to Last </a:t>
            </a:r>
            <a:r>
              <a:rPr lang="en-US" sz="24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Session</a:t>
            </a:r>
            <a:br>
              <a:rPr lang="en-US" sz="24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</a:br>
            <a:r>
              <a:rPr lang="en-US" sz="20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(numbers current as of </a:t>
            </a: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4/1/2016</a:t>
            </a:r>
            <a:r>
              <a:rPr lang="en-US" sz="2000" b="0" dirty="0">
                <a:solidFill>
                  <a:schemeClr val="bg2"/>
                </a:solidFill>
                <a:latin typeface="Calibri" pitchFamily="34" charset="0"/>
                <a:cs typeface="Times New Roman" pitchFamily="18" charset="0"/>
              </a:rPr>
              <a:t>)</a:t>
            </a:r>
            <a:r>
              <a:rPr lang="en-US" sz="2000" b="0" dirty="0">
                <a:latin typeface="Calibri" panose="020F0502020204030204" pitchFamily="34" charset="0"/>
              </a:rPr>
              <a:t/>
            </a:r>
            <a:br>
              <a:rPr lang="en-US" sz="2000" b="0" dirty="0">
                <a:latin typeface="Calibri" panose="020F0502020204030204" pitchFamily="34" charset="0"/>
              </a:rPr>
            </a:br>
            <a:endParaRPr lang="en-US" sz="2000" b="0" dirty="0">
              <a:latin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752600"/>
            <a:ext cx="7472083" cy="436561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4648200" y="2971800"/>
            <a:ext cx="0" cy="2362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534400" y="6400800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21665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 smtClean="0"/>
              <a:t>Ways to Facilitate </a:t>
            </a:r>
            <a:r>
              <a:rPr lang="en-US" sz="3200" dirty="0"/>
              <a:t>P</a:t>
            </a:r>
            <a:r>
              <a:rPr lang="en-US" sz="3200" dirty="0" smtClean="0"/>
              <a:t>articipant </a:t>
            </a:r>
            <a:r>
              <a:rPr lang="en-US" sz="3200" dirty="0"/>
              <a:t>S</a:t>
            </a:r>
            <a:r>
              <a:rPr lang="en-US" sz="3200" dirty="0" smtClean="0"/>
              <a:t>uccess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/>
          <a:lstStyle/>
          <a:p>
            <a:r>
              <a:rPr lang="en-US" sz="2400" b="0" dirty="0" smtClean="0">
                <a:latin typeface="+mj-lt"/>
              </a:rPr>
              <a:t>Not transitioning immediately from weekly to monthly classes at the half way point; move to bi-weekly classes, then shift to monthly</a:t>
            </a:r>
          </a:p>
          <a:p>
            <a:r>
              <a:rPr lang="en-US" sz="2400" b="0" dirty="0" smtClean="0">
                <a:latin typeface="+mj-lt"/>
              </a:rPr>
              <a:t>Starting classes at the start of the new year or start of the school year</a:t>
            </a:r>
          </a:p>
          <a:p>
            <a:r>
              <a:rPr lang="en-US" sz="2400" b="0" dirty="0" smtClean="0">
                <a:latin typeface="+mj-lt"/>
              </a:rPr>
              <a:t>Personal interaction between classes, use </a:t>
            </a:r>
            <a:r>
              <a:rPr lang="en-US" b="0" dirty="0" smtClean="0">
                <a:latin typeface="+mj-lt"/>
              </a:rPr>
              <a:t>of </a:t>
            </a:r>
            <a:r>
              <a:rPr lang="en-US" sz="2400" b="0" dirty="0" smtClean="0">
                <a:latin typeface="+mj-lt"/>
              </a:rPr>
              <a:t>social media or text </a:t>
            </a:r>
            <a:r>
              <a:rPr lang="en-US" sz="2400" b="0" dirty="0">
                <a:latin typeface="+mj-lt"/>
              </a:rPr>
              <a:t>messaging </a:t>
            </a:r>
            <a:r>
              <a:rPr lang="en-US" sz="2400" b="0" dirty="0" smtClean="0">
                <a:latin typeface="+mj-lt"/>
              </a:rPr>
              <a:t>reminders </a:t>
            </a:r>
            <a:endParaRPr lang="en-US" sz="2400" b="0" dirty="0">
              <a:latin typeface="+mj-lt"/>
            </a:endParaRPr>
          </a:p>
          <a:p>
            <a:r>
              <a:rPr lang="en-US" sz="2400" b="0" dirty="0" smtClean="0">
                <a:latin typeface="+mj-lt"/>
              </a:rPr>
              <a:t>Physician referrals</a:t>
            </a:r>
          </a:p>
          <a:p>
            <a:r>
              <a:rPr lang="en-US" sz="2400" b="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Incentives when a participant meets a program milestone</a:t>
            </a:r>
          </a:p>
          <a:p>
            <a:r>
              <a:rPr lang="en-US" sz="2400" b="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successful previous participants as speakers,  participant testimonials</a:t>
            </a:r>
          </a:p>
          <a:p>
            <a:r>
              <a:rPr lang="en-US" b="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Provide support for transportation and childcare</a:t>
            </a:r>
            <a:endParaRPr lang="en-US" sz="2400" b="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2400" b="1" dirty="0" smtClean="0"/>
          </a:p>
          <a:p>
            <a:pPr lvl="1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4113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200" dirty="0" smtClean="0"/>
              <a:t>Training, Assistance, and Dissemination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191000"/>
          </a:xfrm>
        </p:spPr>
        <p:txBody>
          <a:bodyPr/>
          <a:lstStyle/>
          <a:p>
            <a:r>
              <a:rPr lang="en-US" dirty="0" smtClean="0"/>
              <a:t>Customer Service Center</a:t>
            </a:r>
          </a:p>
          <a:p>
            <a:pPr lvl="1"/>
            <a:r>
              <a:rPr lang="en-US" dirty="0" smtClean="0"/>
              <a:t>Coming in 2017!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New </a:t>
            </a:r>
            <a:r>
              <a:rPr lang="en-US" dirty="0" smtClean="0"/>
              <a:t>Tools/Resources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Redesigned Website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600200"/>
            <a:ext cx="3200401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80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57200"/>
            <a:ext cx="8229600" cy="715962"/>
          </a:xfrm>
        </p:spPr>
        <p:txBody>
          <a:bodyPr/>
          <a:lstStyle/>
          <a:p>
            <a:r>
              <a:rPr lang="en-US" dirty="0" smtClean="0"/>
              <a:t>National DPP Website </a:t>
            </a:r>
            <a:r>
              <a:rPr lang="en-US" dirty="0"/>
              <a:t>Redesign</a:t>
            </a:r>
            <a:br>
              <a:rPr lang="en-US" dirty="0"/>
            </a:br>
            <a:r>
              <a:rPr lang="en-US" sz="2000" b="0" dirty="0">
                <a:hlinkClick r:id="rId3"/>
              </a:rPr>
              <a:t>http://www.cdc.gov/diabetes/prevention/index.html</a:t>
            </a:r>
            <a:endParaRPr lang="en-US" sz="2000" b="0" dirty="0"/>
          </a:p>
        </p:txBody>
      </p:sp>
      <p:pic>
        <p:nvPicPr>
          <p:cNvPr id="21" name="Content Placeholder 20" descr="Screen Clippi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447800"/>
            <a:ext cx="5562600" cy="5029200"/>
          </a:xfrm>
        </p:spPr>
      </p:pic>
    </p:spTree>
    <p:extLst>
      <p:ext uri="{BB962C8B-B14F-4D97-AF65-F5344CB8AC3E}">
        <p14:creationId xmlns:p14="http://schemas.microsoft.com/office/powerpoint/2010/main" val="22837076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1013"/>
            <a:ext cx="8433581" cy="593387"/>
          </a:xfrm>
        </p:spPr>
        <p:txBody>
          <a:bodyPr/>
          <a:lstStyle/>
          <a:p>
            <a:pPr algn="ctr"/>
            <a:r>
              <a:rPr lang="en-US" sz="2400" dirty="0" smtClean="0"/>
              <a:t>CDC’s New </a:t>
            </a:r>
            <a:r>
              <a:rPr lang="en-US" sz="2400" i="1" dirty="0" smtClean="0"/>
              <a:t>PreventT2 </a:t>
            </a:r>
            <a:r>
              <a:rPr lang="en-US" sz="2400" dirty="0" smtClean="0"/>
              <a:t>English and Spanish Curriculum 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252663"/>
            <a:ext cx="3823647" cy="45971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252664"/>
            <a:ext cx="3832745" cy="45971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6728" y="5969333"/>
            <a:ext cx="8433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>
                <a:hlinkClick r:id="rId5"/>
              </a:rPr>
              <a:t>www.cdc.gov/diabetes/prevention/lifestyle-program/curriculum.html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1494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DPP/</a:t>
            </a:r>
            <a:r>
              <a:rPr lang="en-US" i="1" dirty="0" smtClean="0"/>
              <a:t>PreventT2</a:t>
            </a:r>
            <a:r>
              <a:rPr lang="en-US" dirty="0" smtClean="0"/>
              <a:t> Promotional Materials</a:t>
            </a:r>
            <a:endParaRPr lang="en-US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229600" cy="3881041"/>
          </a:xfrm>
        </p:spPr>
      </p:pic>
      <p:sp>
        <p:nvSpPr>
          <p:cNvPr id="2" name="TextBox 1"/>
          <p:cNvSpPr txBox="1"/>
          <p:nvPr/>
        </p:nvSpPr>
        <p:spPr>
          <a:xfrm>
            <a:off x="457200" y="59436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>
                <a:hlinkClick r:id="rId4"/>
              </a:rPr>
              <a:t>www.cdc.gov/diabetes/prevention/lifestyle-program/resources_rrp.html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2859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dirty="0" smtClean="0"/>
              <a:t>Testimonials from Program Providers</a:t>
            </a:r>
            <a:endParaRPr lang="en-US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066800"/>
            <a:ext cx="4853152" cy="4876800"/>
          </a:xfrm>
        </p:spPr>
      </p:pic>
      <p:sp>
        <p:nvSpPr>
          <p:cNvPr id="10" name="TextBox 9"/>
          <p:cNvSpPr txBox="1"/>
          <p:nvPr/>
        </p:nvSpPr>
        <p:spPr>
          <a:xfrm>
            <a:off x="762000" y="1676400"/>
            <a:ext cx="259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Get involved…</a:t>
            </a:r>
          </a:p>
          <a:p>
            <a:endParaRPr lang="en-US" sz="2800" b="1" dirty="0">
              <a:solidFill>
                <a:schemeClr val="bg2"/>
              </a:solidFill>
            </a:endParaRPr>
          </a:p>
          <a:p>
            <a:r>
              <a:rPr lang="en-US" sz="2800" b="1" dirty="0" smtClean="0">
                <a:solidFill>
                  <a:schemeClr val="bg2"/>
                </a:solidFill>
              </a:rPr>
              <a:t>Tell </a:t>
            </a:r>
            <a:r>
              <a:rPr lang="en-US" sz="2800" b="1" i="1" dirty="0" smtClean="0">
                <a:solidFill>
                  <a:schemeClr val="bg2"/>
                </a:solidFill>
              </a:rPr>
              <a:t>your </a:t>
            </a:r>
          </a:p>
          <a:p>
            <a:r>
              <a:rPr lang="en-US" sz="2800" b="1" i="1" dirty="0" smtClean="0">
                <a:solidFill>
                  <a:schemeClr val="bg2"/>
                </a:solidFill>
              </a:rPr>
              <a:t>s</a:t>
            </a:r>
            <a:r>
              <a:rPr lang="en-US" sz="2800" b="1" dirty="0" smtClean="0">
                <a:solidFill>
                  <a:schemeClr val="bg2"/>
                </a:solidFill>
              </a:rPr>
              <a:t>tory !!</a:t>
            </a: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6019800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http://www.cdc.gov/diabetes/prevention/lifestyle-program/testimonials_providers.html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736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830" y="329074"/>
            <a:ext cx="9188953" cy="1365197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en-US" sz="3300" b="0" dirty="0"/>
              <a:t/>
            </a:r>
            <a:br>
              <a:rPr lang="en-US" sz="3300" b="0" dirty="0"/>
            </a:br>
            <a:r>
              <a:rPr lang="en-US" sz="3300" b="0" dirty="0"/>
              <a:t/>
            </a:r>
            <a:br>
              <a:rPr lang="en-US" sz="3300" b="0" dirty="0"/>
            </a:br>
            <a:r>
              <a:rPr lang="en-US" sz="3300" b="0" dirty="0"/>
              <a:t/>
            </a:r>
            <a:br>
              <a:rPr lang="en-US" sz="3300" b="0" dirty="0"/>
            </a:br>
            <a:r>
              <a:rPr lang="en-US" sz="3300" b="0" dirty="0"/>
              <a:t/>
            </a:r>
            <a:br>
              <a:rPr lang="en-US" sz="3300" b="0" dirty="0"/>
            </a:br>
            <a:r>
              <a:rPr lang="en-US" sz="2800" dirty="0"/>
              <a:t>Award-Winning </a:t>
            </a:r>
            <a:r>
              <a:rPr lang="en-US" sz="2800" dirty="0" smtClean="0"/>
              <a:t>Ad Council Campaign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3300" b="0" dirty="0"/>
              <a:t/>
            </a:r>
            <a:br>
              <a:rPr lang="en-US" sz="3300" b="0" dirty="0"/>
            </a:br>
            <a:endParaRPr lang="en-US" sz="2400" b="0" dirty="0"/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2895598"/>
            <a:ext cx="4297898" cy="34817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811" y="800219"/>
            <a:ext cx="4432289" cy="19455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3117772"/>
            <a:ext cx="2138411" cy="303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11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367642"/>
            <a:ext cx="7841777" cy="1832043"/>
          </a:xfrm>
        </p:spPr>
        <p:txBody>
          <a:bodyPr/>
          <a:lstStyle/>
          <a:p>
            <a:endParaRPr lang="en-US" dirty="0" smtClean="0">
              <a:hlinkClick r:id="rId3"/>
            </a:endParaRPr>
          </a:p>
          <a:p>
            <a:endParaRPr lang="en-US" dirty="0">
              <a:hlinkClick r:id="rId3"/>
            </a:endParaRPr>
          </a:p>
          <a:p>
            <a:endParaRPr lang="en-US" dirty="0" smtClean="0">
              <a:hlinkClick r:id=""/>
            </a:endParaRPr>
          </a:p>
          <a:p>
            <a:endParaRPr lang="en-US" dirty="0" smtClean="0">
              <a:hlinkClick r:id=""/>
            </a:endParaRPr>
          </a:p>
          <a:p>
            <a:r>
              <a:rPr lang="en-US" dirty="0" smtClean="0">
                <a:hlinkClick r:id=""/>
              </a:rPr>
              <a:t>WEBSITE</a:t>
            </a:r>
            <a:endParaRPr lang="en-US" dirty="0">
              <a:hlinkClick r:id="rId3"/>
            </a:endParaRPr>
          </a:p>
          <a:p>
            <a:endParaRPr lang="en-US" dirty="0" smtClean="0">
              <a:hlinkClick r:id=""/>
            </a:endParaRPr>
          </a:p>
          <a:p>
            <a:endParaRPr lang="en-US" dirty="0" smtClean="0">
              <a:hlinkClick r:id=""/>
            </a:endParaRPr>
          </a:p>
          <a:p>
            <a:endParaRPr lang="en-US" dirty="0">
              <a:hlinkClick r:id="rId3"/>
            </a:endParaRPr>
          </a:p>
          <a:p>
            <a:r>
              <a:rPr lang="en-US" sz="2400" b="1" dirty="0" smtClean="0"/>
              <a:t>WEBSITE</a:t>
            </a:r>
            <a:endParaRPr lang="en-US" sz="2400" b="1" dirty="0" smtClean="0">
              <a:hlinkClick r:id=""/>
            </a:endParaRPr>
          </a:p>
          <a:p>
            <a:r>
              <a:rPr lang="en-US" sz="2400" b="1" dirty="0" smtClean="0">
                <a:hlinkClick r:id="rId4"/>
              </a:rPr>
              <a:t>DoIHavePrediabetes.org</a:t>
            </a:r>
            <a:endParaRPr lang="en-US" sz="2400" b="1" dirty="0" smtClean="0"/>
          </a:p>
          <a:p>
            <a:r>
              <a:rPr lang="en-US" i="1" dirty="0" smtClean="0"/>
              <a:t>https://</a:t>
            </a:r>
            <a:r>
              <a:rPr lang="en-US" b="1" i="1" dirty="0" smtClean="0"/>
              <a:t>doihaveprediabetes</a:t>
            </a:r>
            <a:r>
              <a:rPr lang="en-US" i="1" dirty="0" smtClean="0"/>
              <a:t>.org/</a:t>
            </a:r>
            <a:endParaRPr lang="en-US" dirty="0" smtClean="0"/>
          </a:p>
          <a:p>
            <a:r>
              <a:rPr lang="en-US" dirty="0" smtClean="0"/>
              <a:t>Learn how you can reverse prediabetes and prevent type 2 diabetes.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95089"/>
            <a:ext cx="3094739" cy="40289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667" y="2304282"/>
            <a:ext cx="3016153" cy="38349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116" y="3079506"/>
            <a:ext cx="2971245" cy="2723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789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22" y="22860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Prevent </a:t>
            </a:r>
            <a:r>
              <a:rPr lang="en-US" sz="3200" dirty="0">
                <a:solidFill>
                  <a:srgbClr val="FFC000"/>
                </a:solidFill>
              </a:rPr>
              <a:t>Diabetes </a:t>
            </a:r>
            <a:r>
              <a:rPr lang="en-US" sz="3200" dirty="0" smtClean="0">
                <a:solidFill>
                  <a:srgbClr val="FF0000"/>
                </a:solidFill>
              </a:rPr>
              <a:t>STAT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>
                <a:solidFill>
                  <a:srgbClr val="FFC000"/>
                </a:solidFill>
              </a:rPr>
              <a:t>(Screen, Test, Act Today!)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r>
              <a:rPr lang="en-US" sz="2000" dirty="0" smtClean="0"/>
              <a:t>AMA/CDC call-to-action launched on March 12, 2015</a:t>
            </a:r>
          </a:p>
          <a:p>
            <a:endParaRPr lang="en-US" sz="900" dirty="0" smtClean="0"/>
          </a:p>
          <a:p>
            <a:r>
              <a:rPr lang="en-US" sz="2000" dirty="0" smtClean="0"/>
              <a:t>Website offers resources for health care professionals, patients, and employers/insurers on preventing type 2 diabetes</a:t>
            </a:r>
            <a:endParaRPr lang="en-US" dirty="0" smtClean="0"/>
          </a:p>
          <a:p>
            <a:pPr marL="0" indent="0">
              <a:buNone/>
            </a:pPr>
            <a:endParaRPr lang="en-US" b="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686800" y="6477000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</a:rPr>
              <a:t>32</a:t>
            </a:r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098857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www.preventdiabetesstat.org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864364"/>
            <a:ext cx="6515100" cy="320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665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077200" cy="1066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Current Projection </a:t>
            </a:r>
            <a:r>
              <a:rPr lang="en-US" sz="2800" b="1" dirty="0">
                <a:solidFill>
                  <a:srgbClr val="FFC000"/>
                </a:solidFill>
              </a:rPr>
              <a:t>of Cases of Diabetes</a:t>
            </a:r>
            <a:br>
              <a:rPr lang="en-US" sz="2800" b="1" dirty="0">
                <a:solidFill>
                  <a:srgbClr val="FFC000"/>
                </a:solidFill>
              </a:rPr>
            </a:br>
            <a:r>
              <a:rPr lang="en-US" sz="2800" b="1" dirty="0">
                <a:solidFill>
                  <a:srgbClr val="FFC000"/>
                </a:solidFill>
              </a:rPr>
              <a:t> in the United States by </a:t>
            </a:r>
            <a:r>
              <a:rPr lang="en-US" sz="2800" b="1" dirty="0" smtClean="0">
                <a:solidFill>
                  <a:srgbClr val="FFC000"/>
                </a:solidFill>
              </a:rPr>
              <a:t>2030</a:t>
            </a:r>
            <a:endParaRPr lang="en-US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990600" y="1371600"/>
          <a:ext cx="801457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2408872"/>
            <a:ext cx="553998" cy="147732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400" dirty="0" smtClean="0">
                <a:solidFill>
                  <a:srgbClr val="FFFFFF">
                    <a:lumMod val="75000"/>
                  </a:srgbClr>
                </a:solidFill>
              </a:rPr>
              <a:t>millions</a:t>
            </a:r>
            <a:endParaRPr lang="en-US" sz="24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802" y="6396335"/>
            <a:ext cx="866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Source: Zhang </a:t>
            </a:r>
            <a:r>
              <a:rPr lang="en-US" sz="1200" dirty="0">
                <a:solidFill>
                  <a:schemeClr val="bg2"/>
                </a:solidFill>
              </a:rPr>
              <a:t>X, Gregg EW, Williamson DF, et al. A1C level and future risk </a:t>
            </a:r>
            <a:r>
              <a:rPr lang="en-US" sz="1200" dirty="0" smtClean="0">
                <a:solidFill>
                  <a:schemeClr val="bg2"/>
                </a:solidFill>
              </a:rPr>
              <a:t>of diabetes</a:t>
            </a:r>
            <a:r>
              <a:rPr lang="en-US" sz="1200" dirty="0">
                <a:solidFill>
                  <a:schemeClr val="bg2"/>
                </a:solidFill>
              </a:rPr>
              <a:t>: a </a:t>
            </a:r>
            <a:r>
              <a:rPr lang="en-US" sz="1200" dirty="0" smtClean="0">
                <a:solidFill>
                  <a:schemeClr val="bg2"/>
                </a:solidFill>
              </a:rPr>
              <a:t>systematic </a:t>
            </a:r>
            <a:r>
              <a:rPr lang="en-US" sz="1200" dirty="0">
                <a:solidFill>
                  <a:schemeClr val="bg2"/>
                </a:solidFill>
              </a:rPr>
              <a:t>review. Diabetes Care 2010;33(7):1665–73.</a:t>
            </a:r>
          </a:p>
        </p:txBody>
      </p:sp>
    </p:spTree>
    <p:extLst>
      <p:ext uri="{BB962C8B-B14F-4D97-AF65-F5344CB8AC3E}">
        <p14:creationId xmlns:p14="http://schemas.microsoft.com/office/powerpoint/2010/main" val="20256890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71600"/>
            <a:ext cx="2855913" cy="3314701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/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sz="3600" dirty="0" smtClean="0"/>
              <a:t>AMA/CDC Health Care Provider Toolkit</a:t>
            </a:r>
            <a:r>
              <a:rPr lang="en-US" dirty="0" smtClean="0">
                <a:solidFill>
                  <a:schemeClr val="bg2"/>
                </a:solidFill>
              </a:rPr>
              <a:t/>
            </a:r>
            <a:br>
              <a:rPr lang="en-US" dirty="0" smtClean="0">
                <a:solidFill>
                  <a:schemeClr val="bg2"/>
                </a:solidFill>
              </a:rPr>
            </a:b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86800" y="6477000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</a:rPr>
              <a:t>33</a:t>
            </a:r>
            <a:endParaRPr lang="en-US" sz="1400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609601"/>
            <a:ext cx="4191000" cy="5257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6019801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http://www.ama-assn.org/sub/prevent-diabetes-stat/toolkit.html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9803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2" y="2373549"/>
            <a:ext cx="8066743" cy="408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88780" y="1011677"/>
            <a:ext cx="80454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algn="ctr" eaLnBrk="1" hangingPunct="1"/>
            <a:r>
              <a:rPr lang="en-US" altLang="en-US" sz="2400" dirty="0" smtClean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largest </a:t>
            </a:r>
            <a:r>
              <a:rPr lang="en-US" altLang="en-US" sz="2400" dirty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national effort to mobilize and bring effective </a:t>
            </a:r>
            <a:r>
              <a:rPr lang="en-US" altLang="en-US" sz="2400" dirty="0" smtClean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type 2 diabetes prevention </a:t>
            </a:r>
            <a:r>
              <a:rPr lang="en-US" altLang="en-US" sz="2400" dirty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programs to communities across the </a:t>
            </a:r>
            <a:r>
              <a:rPr lang="en-US" altLang="en-US" sz="2400" dirty="0" smtClean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U.S.</a:t>
            </a:r>
            <a:endParaRPr lang="en-US" altLang="en-US" sz="2400" dirty="0">
              <a:solidFill>
                <a:srgbClr val="FFF6C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/>
            <a:r>
              <a:rPr lang="en-US" altLang="en-US" sz="2400" dirty="0">
                <a:solidFill>
                  <a:srgbClr val="FFF6C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29625"/>
            <a:ext cx="9753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dirty="0" smtClean="0">
                <a:solidFill>
                  <a:srgbClr val="FFC000"/>
                </a:solidFill>
                <a:ea typeface="+mj-ea"/>
                <a:cs typeface="+mj-cs"/>
              </a:rPr>
              <a:t>National Diabetes Prevention Program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8893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115453"/>
              </p:ext>
            </p:extLst>
          </p:nvPr>
        </p:nvGraphicFramePr>
        <p:xfrm>
          <a:off x="271344" y="1409255"/>
          <a:ext cx="8579795" cy="494715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264613"/>
                <a:gridCol w="2315182"/>
              </a:tblGrid>
              <a:tr h="341302">
                <a:tc gridSpan="2">
                  <a:txBody>
                    <a:bodyPr/>
                    <a:lstStyle/>
                    <a:p>
                      <a:pPr algn="ctr"/>
                      <a:endParaRPr lang="en-US" sz="8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623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Randomized</a:t>
                      </a:r>
                      <a:r>
                        <a:rPr lang="en-US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Clinical Control Trial, DPP (2002)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:</a:t>
                      </a:r>
                      <a:r>
                        <a:rPr lang="en-US" sz="18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The Diabetes Prevention Program Research Group. Reduction in the incidence of type 2 diabetes with lifestyle intervention or metformin.  N Engl J Med. 2002; 346 : 393–403.</a:t>
                      </a:r>
                      <a:endParaRPr lang="en-US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8755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Subsequent</a:t>
                      </a:r>
                      <a:r>
                        <a:rPr lang="en-US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Translation Studies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Various</a:t>
                      </a:r>
                      <a:endParaRPr lang="en-US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26665">
                <a:tc gridSpan="2"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Evidence-</a:t>
                      </a:r>
                      <a:r>
                        <a:rPr lang="en-US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based Recommendations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558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USPSTF Obesity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Intensive Behavioral Counseling </a:t>
                      </a:r>
                      <a:endParaRPr lang="en-US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July 2012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882587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Community Guide Review - </a:t>
                      </a:r>
                      <a:r>
                        <a:rPr lang="en-US" sz="1800" b="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Combined Diet and Physical Activity Promotion Programs to Prevent Type 2 Diabetes Among People at Increased Risk</a:t>
                      </a:r>
                      <a:endParaRPr lang="en-US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July 2014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6774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USPSTF CVD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Risk Reduction Intensive Behavioral Counseling </a:t>
                      </a:r>
                      <a:endParaRPr lang="en-US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August</a:t>
                      </a:r>
                      <a:r>
                        <a:rPr lang="en-US" b="1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2014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67745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USPSTF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Type 2 Diabetes and Abnormal Glucose Screening</a:t>
                      </a:r>
                      <a:endParaRPr lang="en-US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October 2015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38755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Community Guide</a:t>
                      </a:r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 Review – Interventions Engaging CHWs</a:t>
                      </a:r>
                      <a:endParaRPr lang="en-US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</a:rPr>
                        <a:t>August 2016</a:t>
                      </a:r>
                      <a:endParaRPr lang="en-US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47347" y="484093"/>
            <a:ext cx="7427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Diabetes Prevention 101 – A Brief History</a:t>
            </a:r>
          </a:p>
          <a:p>
            <a:pPr algn="ctr"/>
            <a:r>
              <a:rPr lang="en-US" sz="2400" b="1" dirty="0" smtClean="0"/>
              <a:t>(Type </a:t>
            </a:r>
            <a:r>
              <a:rPr lang="en-US" sz="2400" b="1" dirty="0"/>
              <a:t>2 </a:t>
            </a:r>
            <a:r>
              <a:rPr lang="en-US" sz="2400" b="1" dirty="0" smtClean="0"/>
              <a:t>Diabetes Prevention Evidence Summary)</a:t>
            </a:r>
            <a:endParaRPr lang="en-US" sz="2400" b="1" dirty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6033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National Center for Chronic Disease Prevention and Health Promotion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Division of Diabetes Translation                            </a:t>
            </a:r>
            <a:r>
              <a:rPr lang="en-US" dirty="0" err="1" smtClean="0"/>
              <a:t>www.cdc.gov</a:t>
            </a:r>
            <a:r>
              <a:rPr lang="en-US" dirty="0" smtClean="0"/>
              <a:t>/diabetes</a:t>
            </a:r>
            <a:endParaRPr lang="en-US" dirty="0"/>
          </a:p>
        </p:txBody>
      </p:sp>
      <p:pic>
        <p:nvPicPr>
          <p:cNvPr id="7" name="Picture 6" descr="Logos of the United States Department of Health and Human Services and Centers for Disease Control and Prevention&#10;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63000" y="6477000"/>
            <a:ext cx="190500" cy="190500"/>
          </a:xfrm>
          <a:prstGeom prst="rect">
            <a:avLst/>
          </a:prstGeom>
        </p:spPr>
      </p:pic>
      <p:pic>
        <p:nvPicPr>
          <p:cNvPr id="9" name="Picture 4" descr="National Diabetes Prevention Pro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381000"/>
            <a:ext cx="1609725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" b="7367"/>
          <a:stretch/>
        </p:blipFill>
        <p:spPr>
          <a:xfrm>
            <a:off x="588962" y="1219200"/>
            <a:ext cx="8021637" cy="4467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88962" y="5791200"/>
            <a:ext cx="861059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Albright A, Gregg EW. </a:t>
            </a:r>
            <a:r>
              <a:rPr kumimoji="0" lang="en-US" sz="1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Am J </a:t>
            </a:r>
            <a:r>
              <a:rPr kumimoji="0" lang="en-US" sz="10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Prev</a:t>
            </a:r>
            <a:r>
              <a:rPr kumimoji="0" lang="en-US" sz="1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Med</a:t>
            </a:r>
            <a:r>
              <a:rPr kumimoji="0" lang="en-US" sz="1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2013;44(4S4):</a:t>
            </a:r>
            <a:r>
              <a:rPr lang="en-US" sz="1000" dirty="0" smtClean="0">
                <a:latin typeface="Arial" charset="0"/>
                <a:cs typeface="Arial" charset="0"/>
              </a:rPr>
              <a:t>S346-S351</a:t>
            </a:r>
            <a:r>
              <a:rPr kumimoji="0" lang="en-US" sz="1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10242" name="Picture 2" descr="External Web Site Icon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2286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0902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28017" y="666092"/>
            <a:ext cx="8278874" cy="1046751"/>
          </a:xfrm>
          <a:prstGeom prst="rect">
            <a:avLst/>
          </a:prstGeom>
        </p:spPr>
        <p:txBody>
          <a:bodyPr anchor="b" anchorCtr="0"/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sz="3000" dirty="0" smtClean="0">
              <a:solidFill>
                <a:srgbClr val="FFC000"/>
              </a:solidFill>
            </a:endParaRPr>
          </a:p>
          <a:p>
            <a:endParaRPr lang="en-US" sz="3000" dirty="0">
              <a:solidFill>
                <a:srgbClr val="FFC000"/>
              </a:solidFill>
            </a:endParaRPr>
          </a:p>
          <a:p>
            <a:endParaRPr lang="en-US" sz="3000" dirty="0" smtClean="0">
              <a:solidFill>
                <a:srgbClr val="FFC000"/>
              </a:solidFill>
            </a:endParaRPr>
          </a:p>
          <a:p>
            <a:endParaRPr lang="en-US" sz="3000" dirty="0">
              <a:solidFill>
                <a:srgbClr val="FFC000"/>
              </a:solidFill>
            </a:endParaRPr>
          </a:p>
          <a:p>
            <a:pPr>
              <a:lnSpc>
                <a:spcPts val="2000"/>
              </a:lnSpc>
            </a:pPr>
            <a:r>
              <a:rPr lang="en-US" sz="3000" dirty="0">
                <a:solidFill>
                  <a:srgbClr val="FFC000"/>
                </a:solidFill>
              </a:rPr>
              <a:t>Scaling &amp; Sustaining National </a:t>
            </a:r>
            <a:r>
              <a:rPr lang="en-US" sz="3000" dirty="0" smtClean="0">
                <a:solidFill>
                  <a:srgbClr val="FFC000"/>
                </a:solidFill>
              </a:rPr>
              <a:t>DPP</a:t>
            </a:r>
          </a:p>
          <a:p>
            <a:pPr>
              <a:lnSpc>
                <a:spcPts val="2000"/>
              </a:lnSpc>
            </a:pPr>
            <a:endParaRPr lang="en-US" sz="800" dirty="0">
              <a:solidFill>
                <a:srgbClr val="FFC000"/>
              </a:solidFill>
            </a:endParaRPr>
          </a:p>
          <a:p>
            <a:pPr>
              <a:lnSpc>
                <a:spcPts val="2000"/>
              </a:lnSpc>
            </a:pPr>
            <a:r>
              <a:rPr lang="en-US" sz="3000" dirty="0" smtClean="0">
                <a:solidFill>
                  <a:srgbClr val="FFC000"/>
                </a:solidFill>
              </a:rPr>
              <a:t>CDC Cooperative Agreement Investments </a:t>
            </a:r>
          </a:p>
          <a:p>
            <a:endParaRPr lang="en-US" sz="900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gray">
          <a:xfrm>
            <a:off x="2260789" y="3393422"/>
            <a:ext cx="6124928" cy="969264"/>
          </a:xfrm>
          <a:prstGeom prst="rect">
            <a:avLst/>
          </a:prstGeom>
          <a:solidFill>
            <a:srgbClr val="00B0F0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r>
              <a:rPr lang="en-US" sz="1400" b="1" dirty="0">
                <a:solidFill>
                  <a:srgbClr val="FFFFFF"/>
                </a:solidFill>
              </a:rPr>
              <a:t>Funded </a:t>
            </a:r>
            <a:r>
              <a:rPr lang="en-US" sz="1400" b="1" dirty="0" smtClean="0">
                <a:solidFill>
                  <a:srgbClr val="FFFFFF"/>
                </a:solidFill>
              </a:rPr>
              <a:t>all 50 states &amp; D.C. to </a:t>
            </a:r>
            <a:r>
              <a:rPr lang="en-US" sz="1400" b="1" dirty="0">
                <a:solidFill>
                  <a:srgbClr val="FFFFFF"/>
                </a:solidFill>
              </a:rPr>
              <a:t>raise awareness of prediabetes, increase </a:t>
            </a:r>
            <a:r>
              <a:rPr lang="en-US" sz="1400" b="1" dirty="0" smtClean="0">
                <a:solidFill>
                  <a:srgbClr val="FFFFFF"/>
                </a:solidFill>
              </a:rPr>
              <a:t>referrals </a:t>
            </a:r>
            <a:r>
              <a:rPr lang="en-US" sz="1400" b="1" dirty="0">
                <a:solidFill>
                  <a:srgbClr val="FFFFFF"/>
                </a:solidFill>
              </a:rPr>
              <a:t>to CDC-recognized programs, and work with State Employee Benefit Plans and Medicaid to support </a:t>
            </a:r>
            <a:r>
              <a:rPr lang="en-US" sz="1400" b="1" dirty="0" smtClean="0">
                <a:solidFill>
                  <a:srgbClr val="FFFFFF"/>
                </a:solidFill>
              </a:rPr>
              <a:t>coverage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gray">
          <a:xfrm>
            <a:off x="2260789" y="4992014"/>
            <a:ext cx="6124928" cy="969264"/>
          </a:xfrm>
          <a:prstGeom prst="rect">
            <a:avLst/>
          </a:prstGeom>
          <a:solidFill>
            <a:srgbClr val="00B0F0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r>
              <a:rPr lang="en-US" sz="1400" b="1" dirty="0">
                <a:solidFill>
                  <a:srgbClr val="FFFFFF"/>
                </a:solidFill>
              </a:rPr>
              <a:t>Funded 17 states and 4 cities to expand on work started by 1212 and 1305 and enroll vulnerable, high-risk populations in the </a:t>
            </a:r>
            <a:r>
              <a:rPr lang="en-US" sz="1400" b="1" dirty="0" smtClean="0">
                <a:solidFill>
                  <a:srgbClr val="FFFFFF"/>
                </a:solidFill>
              </a:rPr>
              <a:t>program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gray">
          <a:xfrm>
            <a:off x="2260789" y="1692603"/>
            <a:ext cx="6124928" cy="1192734"/>
          </a:xfrm>
          <a:prstGeom prst="rect">
            <a:avLst/>
          </a:prstGeom>
          <a:solidFill>
            <a:srgbClr val="00B0F0"/>
          </a:solidFill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ctr"/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Funded national </a:t>
            </a:r>
            <a:r>
              <a:rPr lang="en-US" sz="1400" b="1" dirty="0">
                <a:solidFill>
                  <a:srgbClr val="FFFFFF"/>
                </a:solidFill>
              </a:rPr>
              <a:t>organizations </a:t>
            </a:r>
            <a:r>
              <a:rPr lang="en-US" sz="1400" b="1" dirty="0" smtClean="0">
                <a:solidFill>
                  <a:srgbClr val="FFFFFF"/>
                </a:solidFill>
              </a:rPr>
              <a:t>to increase # of CDC-recognized   organizations offering lifestyle change programs via multi-state networks and expand coverage through relationships with employers </a:t>
            </a:r>
            <a:r>
              <a:rPr lang="en-US" sz="1400" b="1" dirty="0">
                <a:solidFill>
                  <a:srgbClr val="FFFFFF"/>
                </a:solidFill>
              </a:rPr>
              <a:t>and </a:t>
            </a:r>
            <a:r>
              <a:rPr lang="en-US" sz="1400" b="1" dirty="0" smtClean="0">
                <a:solidFill>
                  <a:srgbClr val="FFFFFF"/>
                </a:solidFill>
              </a:rPr>
              <a:t>insurers that lead to benefit coverage and reimbursement for delivery organizations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88828" y="1580868"/>
            <a:ext cx="1494264" cy="14162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</a:rPr>
              <a:t>1212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88828" y="3169952"/>
            <a:ext cx="1494264" cy="14162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</a:rPr>
              <a:t>1305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88828" y="4759036"/>
            <a:ext cx="1494264" cy="14162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</a:rPr>
              <a:t>1422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667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6741"/>
            <a:ext cx="8229600" cy="958739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Status: Scaling and Sustaining National DPP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6294"/>
            <a:ext cx="8229600" cy="5315054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b="0" dirty="0" smtClean="0">
                <a:latin typeface="Calibri" panose="020F0502020204030204" pitchFamily="34" charset="0"/>
              </a:rPr>
              <a:t>Over 1000 </a:t>
            </a:r>
            <a:r>
              <a:rPr lang="en-US" b="0" dirty="0">
                <a:latin typeface="Calibri" panose="020F0502020204030204" pitchFamily="34" charset="0"/>
              </a:rPr>
              <a:t>CDC-recognized programs across </a:t>
            </a:r>
            <a:r>
              <a:rPr lang="en-US" b="0" dirty="0" smtClean="0">
                <a:latin typeface="Calibri" panose="020F0502020204030204" pitchFamily="34" charset="0"/>
              </a:rPr>
              <a:t>49 </a:t>
            </a:r>
            <a:r>
              <a:rPr lang="en-US" b="0" dirty="0">
                <a:latin typeface="Calibri" panose="020F0502020204030204" pitchFamily="34" charset="0"/>
              </a:rPr>
              <a:t>states and </a:t>
            </a:r>
            <a:r>
              <a:rPr lang="en-US" b="0" dirty="0" smtClean="0">
                <a:latin typeface="Calibri" panose="020F0502020204030204" pitchFamily="34" charset="0"/>
              </a:rPr>
              <a:t>DC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&gt;900 in-person programs</a:t>
            </a:r>
          </a:p>
          <a:p>
            <a:pPr lvl="1"/>
            <a:r>
              <a:rPr lang="en-US" sz="1800" b="0" dirty="0" smtClean="0">
                <a:latin typeface="Calibri" panose="020F0502020204030204" pitchFamily="34" charset="0"/>
              </a:rPr>
              <a:t>25 virtual programs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74 combination in-person and virtual programs</a:t>
            </a:r>
            <a:endParaRPr lang="en-US" sz="1800" b="0" dirty="0" smtClean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900" b="0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0" dirty="0" smtClean="0">
                <a:latin typeface="Calibri" panose="020F0502020204030204" pitchFamily="34" charset="0"/>
              </a:rPr>
              <a:t>Serving more than 88,000 </a:t>
            </a:r>
            <a:r>
              <a:rPr lang="en-US" b="0" dirty="0">
                <a:latin typeface="Calibri" panose="020F0502020204030204" pitchFamily="34" charset="0"/>
              </a:rPr>
              <a:t>eligible </a:t>
            </a:r>
            <a:r>
              <a:rPr lang="en-US" b="0" dirty="0" smtClean="0">
                <a:latin typeface="Calibri" panose="020F0502020204030204" pitchFamily="34" charset="0"/>
              </a:rPr>
              <a:t>participants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900" b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Average </a:t>
            </a: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weight loss for participants who attend at least 4 sessions </a:t>
            </a: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over the yearlong </a:t>
            </a: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program is </a:t>
            </a: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4.6%</a:t>
            </a:r>
          </a:p>
          <a:p>
            <a:pPr marL="0" indent="0">
              <a:buNone/>
            </a:pPr>
            <a:endParaRPr lang="en-US" altLang="en-US" sz="900" b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Over 65 commercial </a:t>
            </a: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health plans providing </a:t>
            </a: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coverage in select markets</a:t>
            </a:r>
          </a:p>
          <a:p>
            <a:pPr marL="0" indent="0">
              <a:buNone/>
            </a:pPr>
            <a:endParaRPr lang="en-US" altLang="en-US" sz="900" b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A</a:t>
            </a: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bout 3 million state </a:t>
            </a: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employees covered in </a:t>
            </a:r>
            <a:r>
              <a:rPr lang="en-US" altLang="en-US" b="0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11 </a:t>
            </a:r>
            <a:r>
              <a:rPr lang="en-US" altLang="en-US" b="0" dirty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states </a:t>
            </a:r>
            <a:endParaRPr lang="en-US" altLang="en-US" b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en-US" sz="900" b="0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6443329"/>
            <a:ext cx="8229600" cy="287079"/>
          </a:xfrm>
        </p:spPr>
        <p:txBody>
          <a:bodyPr/>
          <a:lstStyle/>
          <a:p>
            <a:r>
              <a:rPr lang="en-US" i="1" dirty="0" smtClean="0"/>
              <a:t>Source: CDC DPRP program data as of 02/29/2016.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160489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Expansion of National DPP for Medicare Beneficiaries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199"/>
          </a:xfrm>
        </p:spPr>
        <p:txBody>
          <a:bodyPr/>
          <a:lstStyle/>
          <a:p>
            <a:r>
              <a:rPr lang="en-US" sz="2000" b="0" dirty="0" smtClean="0"/>
              <a:t>Section 1115A of the Social Security Act established CMMI to test innovative payment techniques for service delivery models</a:t>
            </a:r>
          </a:p>
          <a:p>
            <a:pPr marL="0" indent="0">
              <a:buNone/>
            </a:pPr>
            <a:endParaRPr lang="en-US" sz="900" b="0" dirty="0" smtClean="0"/>
          </a:p>
          <a:p>
            <a:r>
              <a:rPr lang="en-US" sz="2000" b="0" dirty="0" smtClean="0"/>
              <a:t>Secretary of Health may expand the duration and scope of successful models	</a:t>
            </a:r>
          </a:p>
          <a:p>
            <a:pPr lvl="1"/>
            <a:r>
              <a:rPr lang="en-US" sz="1700" dirty="0" smtClean="0"/>
              <a:t>Reduce spending w/o reducing quality or improve quality w/o increasing cost</a:t>
            </a:r>
            <a:endParaRPr lang="en-US" sz="1700" b="0" dirty="0" smtClean="0"/>
          </a:p>
          <a:p>
            <a:pPr lvl="1"/>
            <a:r>
              <a:rPr lang="en-US" sz="1700" b="0" dirty="0" smtClean="0"/>
              <a:t>Chief Actuary of CMS certifies the expansion would reduce net program spending</a:t>
            </a:r>
          </a:p>
          <a:p>
            <a:pPr lvl="1"/>
            <a:r>
              <a:rPr lang="en-US" sz="1700" dirty="0" smtClean="0"/>
              <a:t>Would not deny or limit coverage for applicable individuals</a:t>
            </a:r>
          </a:p>
          <a:p>
            <a:pPr marL="457200" lvl="1" indent="0">
              <a:buNone/>
            </a:pPr>
            <a:endParaRPr lang="en-US" sz="900" b="0" dirty="0" smtClean="0"/>
          </a:p>
          <a:p>
            <a:r>
              <a:rPr lang="en-US" sz="2000" b="0" dirty="0" smtClean="0"/>
              <a:t>Y DPP model tested and found $2,650 savings/enrollee over 15 mos.</a:t>
            </a:r>
          </a:p>
          <a:p>
            <a:pPr marL="0" indent="0">
              <a:buNone/>
            </a:pPr>
            <a:endParaRPr lang="en-US" sz="900" b="0" dirty="0" smtClean="0"/>
          </a:p>
          <a:p>
            <a:r>
              <a:rPr lang="en-US" sz="2000" b="0" dirty="0" smtClean="0"/>
              <a:t>CMS Proposed Rule (phase 1) published July 2016;  Phase 2 in 2017, benefit available on or about January 2018</a:t>
            </a:r>
          </a:p>
          <a:p>
            <a:endParaRPr lang="en-US" sz="2000" b="0" dirty="0" smtClean="0"/>
          </a:p>
          <a:p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123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HHSTP_PPT_dark(">
  <a:themeElements>
    <a:clrScheme name="NCCDPHP Dark PPT Colors">
      <a:dk1>
        <a:srgbClr val="FFC000"/>
      </a:dk1>
      <a:lt1>
        <a:srgbClr val="0F56DC"/>
      </a:lt1>
      <a:dk2>
        <a:srgbClr val="FFFFFF"/>
      </a:dk2>
      <a:lt2>
        <a:srgbClr val="FFFFFF"/>
      </a:lt2>
      <a:accent1>
        <a:srgbClr val="878800"/>
      </a:accent1>
      <a:accent2>
        <a:srgbClr val="DF7A00"/>
      </a:accent2>
      <a:accent3>
        <a:srgbClr val="6E273D"/>
      </a:accent3>
      <a:accent4>
        <a:srgbClr val="64A0C8"/>
      </a:accent4>
      <a:accent5>
        <a:srgbClr val="69923A"/>
      </a:accent5>
      <a:accent6>
        <a:srgbClr val="7F7F7F"/>
      </a:accent6>
      <a:hlink>
        <a:srgbClr val="FFC000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10051</TotalTime>
  <Words>1145</Words>
  <Application>Microsoft Office PowerPoint</Application>
  <PresentationFormat>On-screen Show (4:3)</PresentationFormat>
  <Paragraphs>233</Paragraphs>
  <Slides>30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Calibri</vt:lpstr>
      <vt:lpstr>ＭＳ Ｐゴシック</vt:lpstr>
      <vt:lpstr>Myriad Web Pro</vt:lpstr>
      <vt:lpstr>Times New Roman</vt:lpstr>
      <vt:lpstr>Arial</vt:lpstr>
      <vt:lpstr>Wingdings</vt:lpstr>
      <vt:lpstr>Courier New</vt:lpstr>
      <vt:lpstr>NCHHSTP_PPT_dark(</vt:lpstr>
      <vt:lpstr>Making Diabetes Prevention a Reality: The National Diabetes Prevention Program   Appalachian Diabetes Coalitions Celebrating Success Conference October 7, 2016</vt:lpstr>
      <vt:lpstr>PowerPoint Presentation</vt:lpstr>
      <vt:lpstr>Current Projection of Cases of Diabetes  in the United States by 2030</vt:lpstr>
      <vt:lpstr>PowerPoint Presentation</vt:lpstr>
      <vt:lpstr>PowerPoint Presentation</vt:lpstr>
      <vt:lpstr>PowerPoint Presentation</vt:lpstr>
      <vt:lpstr>PowerPoint Presentation</vt:lpstr>
      <vt:lpstr>Status: Scaling and Sustaining National DPP</vt:lpstr>
      <vt:lpstr>Expansion of National DPP for Medicare Beneficiaries</vt:lpstr>
      <vt:lpstr>    Medicaid</vt:lpstr>
      <vt:lpstr>Diabetes Prevention Recognition Program (DPRP)- Three Main Goals</vt:lpstr>
      <vt:lpstr>DPRP - Application Process</vt:lpstr>
      <vt:lpstr>PowerPoint Presentation</vt:lpstr>
      <vt:lpstr>What participant data will  be reported to CDC? </vt:lpstr>
      <vt:lpstr>PowerPoint Presentation</vt:lpstr>
      <vt:lpstr>Current Map of National DPP Recognized Organizations  and Classes</vt:lpstr>
      <vt:lpstr>Diabetes Prevention Recognition Program</vt:lpstr>
      <vt:lpstr>PowerPoint Presentation</vt:lpstr>
      <vt:lpstr>Average % Weight Loss from First to Last Session (numbers current as of 4/1/2016) </vt:lpstr>
      <vt:lpstr>Average % Weight Loss from First to Last Session (numbers current as of 4/1/2016) </vt:lpstr>
      <vt:lpstr>Ways to Facilitate Participant Success</vt:lpstr>
      <vt:lpstr>Training, Assistance, and Dissemination</vt:lpstr>
      <vt:lpstr>National DPP Website Redesign http://www.cdc.gov/diabetes/prevention/index.html</vt:lpstr>
      <vt:lpstr>CDC’s New PreventT2 English and Spanish Curriculum </vt:lpstr>
      <vt:lpstr>National DPP/PreventT2 Promotional Materials</vt:lpstr>
      <vt:lpstr>Testimonials from Program Providers</vt:lpstr>
      <vt:lpstr>    Award-Winning Ad Council Campaign   </vt:lpstr>
      <vt:lpstr>PowerPoint Presentation</vt:lpstr>
      <vt:lpstr> Prevent Diabetes STAT (Screen, Test, Act Today!)</vt:lpstr>
      <vt:lpstr>                                     AMA/CDC Health Care Provider Toolkit </vt:lpstr>
    </vt:vector>
  </TitlesOfParts>
  <Company>CDC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CDC Presentation</dc:title>
  <dc:creator>Centers for Disease Control and Prevention</dc:creator>
  <cp:lastModifiedBy>Shea, Patricia (CDC/ONDIEH/NCCDPHP)</cp:lastModifiedBy>
  <cp:revision>566</cp:revision>
  <cp:lastPrinted>2013-09-03T14:29:54Z</cp:lastPrinted>
  <dcterms:created xsi:type="dcterms:W3CDTF">2010-03-31T15:10:11Z</dcterms:created>
  <dcterms:modified xsi:type="dcterms:W3CDTF">2016-10-05T13:35:25Z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