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83" r:id="rId1"/>
    <p:sldMasterId id="2147483698" r:id="rId2"/>
  </p:sldMasterIdLst>
  <p:notesMasterIdLst>
    <p:notesMasterId r:id="rId20"/>
  </p:notesMasterIdLst>
  <p:sldIdLst>
    <p:sldId id="386" r:id="rId3"/>
    <p:sldId id="414" r:id="rId4"/>
    <p:sldId id="412" r:id="rId5"/>
    <p:sldId id="404" r:id="rId6"/>
    <p:sldId id="405" r:id="rId7"/>
    <p:sldId id="389" r:id="rId8"/>
    <p:sldId id="408" r:id="rId9"/>
    <p:sldId id="391" r:id="rId10"/>
    <p:sldId id="400" r:id="rId11"/>
    <p:sldId id="416" r:id="rId12"/>
    <p:sldId id="418" r:id="rId13"/>
    <p:sldId id="417" r:id="rId14"/>
    <p:sldId id="407" r:id="rId15"/>
    <p:sldId id="401" r:id="rId16"/>
    <p:sldId id="399" r:id="rId17"/>
    <p:sldId id="403" r:id="rId18"/>
    <p:sldId id="415" r:id="rId19"/>
  </p:sldIdLst>
  <p:sldSz cx="9144000" cy="6858000" type="screen4x3"/>
  <p:notesSz cx="7010400" cy="9296400"/>
  <p:embeddedFontLst>
    <p:embeddedFont>
      <p:font typeface="Arial Narrow" pitchFamily="34" charset="0"/>
      <p:regular r:id="rId21"/>
      <p:bold r:id="rId22"/>
      <p:italic r:id="rId23"/>
      <p:boldItalic r:id="rId24"/>
    </p:embeddedFont>
    <p:embeddedFont>
      <p:font typeface="Myriad Web Pro" panose="020B0503030403090204" charset="0"/>
      <p:regular r:id="rId25"/>
      <p:bold r:id="rId26"/>
      <p:italic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Myriad Web Pro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Myriad Web Pro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Myriad Web Pro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Myriad Web Pro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Myriad Web Pro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Myriad Web Pro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Myriad Web Pro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Myriad Web Pro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Myriad Web Pro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0" autoAdjust="0"/>
    <p:restoredTop sz="81319" autoAdjust="0"/>
  </p:normalViewPr>
  <p:slideViewPr>
    <p:cSldViewPr>
      <p:cViewPr varScale="1">
        <p:scale>
          <a:sx n="75" d="100"/>
          <a:sy n="75" d="100"/>
        </p:scale>
        <p:origin x="1404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6.fntdata"/><Relationship Id="rId3" Type="http://schemas.openxmlformats.org/officeDocument/2006/relationships/slide" Target="slides/slide1.xml"/><Relationship Id="rId21" Type="http://schemas.openxmlformats.org/officeDocument/2006/relationships/font" Target="fonts/font1.fntdata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5.fntdata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4.fntdata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11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416" cy="464343"/>
          </a:xfrm>
          <a:prstGeom prst="rect">
            <a:avLst/>
          </a:prstGeom>
        </p:spPr>
        <p:txBody>
          <a:bodyPr vert="horz" lIns="91614" tIns="45807" rIns="91614" bIns="45807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1393" y="0"/>
            <a:ext cx="3037416" cy="464343"/>
          </a:xfrm>
          <a:prstGeom prst="rect">
            <a:avLst/>
          </a:prstGeom>
        </p:spPr>
        <p:txBody>
          <a:bodyPr vert="horz" lIns="91614" tIns="45807" rIns="91614" bIns="45807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6C70CB14-448D-4874-91DF-BCF25B4EA3CF}" type="datetimeFigureOut">
              <a:rPr lang="en-US"/>
              <a:pPr>
                <a:defRPr/>
              </a:pPr>
              <a:t>10/6/2016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79513" y="696913"/>
            <a:ext cx="4651375" cy="34877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614" tIns="45807" rIns="91614" bIns="45807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7" y="4416029"/>
            <a:ext cx="5607047" cy="4183857"/>
          </a:xfrm>
          <a:prstGeom prst="rect">
            <a:avLst/>
          </a:prstGeom>
        </p:spPr>
        <p:txBody>
          <a:bodyPr vert="horz" lIns="91614" tIns="45807" rIns="91614" bIns="45807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30467"/>
            <a:ext cx="3037416" cy="464343"/>
          </a:xfrm>
          <a:prstGeom prst="rect">
            <a:avLst/>
          </a:prstGeom>
        </p:spPr>
        <p:txBody>
          <a:bodyPr vert="horz" lIns="91614" tIns="45807" rIns="91614" bIns="45807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1393" y="8830467"/>
            <a:ext cx="3037416" cy="464343"/>
          </a:xfrm>
          <a:prstGeom prst="rect">
            <a:avLst/>
          </a:prstGeom>
        </p:spPr>
        <p:txBody>
          <a:bodyPr vert="horz" lIns="91614" tIns="45807" rIns="91614" bIns="45807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CD08225-DFDD-43F5-B19A-C88ACF80098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2224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D08225-DFDD-43F5-B19A-C88ACF80098B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15868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72 completed the course and the others are on the way</a:t>
            </a:r>
            <a:r>
              <a:rPr lang="en-US" baseline="0" dirty="0" smtClean="0"/>
              <a:t> to completion.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D08225-DFDD-43F5-B19A-C88ACF80098B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7465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focus next year on new reporting will be for the first two measures.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D08225-DFDD-43F5-B19A-C88ACF80098B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06696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There are several Centers .</a:t>
            </a:r>
          </a:p>
          <a:p>
            <a:r>
              <a:rPr lang="en-US" dirty="0" smtClean="0"/>
              <a:t>National Center for Chronic disease Prevention and Health Promotion.  (NCCDPHP)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D08225-DFDD-43F5-B19A-C88ACF80098B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30282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D08225-DFDD-43F5-B19A-C88ACF80098B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2629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Bathtub </a:t>
            </a:r>
            <a:r>
              <a:rPr lang="en-US" smtClean="0"/>
              <a:t>example-systems theory.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D08225-DFDD-43F5-B19A-C88ACF80098B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24504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People are living longer with diabetes</a:t>
            </a:r>
            <a:r>
              <a:rPr lang="en-US" baseline="0" dirty="0" smtClean="0"/>
              <a:t> due to inceased access to health care and better quality care.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D08225-DFDD-43F5-B19A-C88ACF80098B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3598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Barker et </a:t>
            </a:r>
            <a:r>
              <a:rPr lang="en-US" smtClean="0"/>
              <a:t>al:  In </a:t>
            </a:r>
            <a:r>
              <a:rPr lang="en-US" dirty="0" smtClean="0"/>
              <a:t>2010 an</a:t>
            </a:r>
            <a:r>
              <a:rPr lang="en-US" baseline="0" dirty="0" smtClean="0"/>
              <a:t> article was written in the AJPM classifying most of Appalachia as in the diabetes belt.   In other words their prevalence of dm was 11.7 % ad compared to 8-9% in the rest of the US at that time,  Now based on our county level data in 2013, the prevalence of Dm in the distressed counties ranges from 11.7 % to 17%.</a:t>
            </a:r>
          </a:p>
          <a:p>
            <a:r>
              <a:rPr lang="en-US" baseline="0" dirty="0" smtClean="0"/>
              <a:t>The range in the prevalence of obesity in the distressed counties is 29.1-41.4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D08225-DFDD-43F5-B19A-C88ACF80098B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25165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As of March of 2016 there were 93 distressed counties in Appalachia.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D08225-DFDD-43F5-B19A-C88ACF80098B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55834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73 coalitions and 60 still active in 2015 (80%)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D08225-DFDD-43F5-B19A-C88ACF80098B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3662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D08225-DFDD-43F5-B19A-C88ACF80098B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6505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4572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 baseline="0">
                <a:solidFill>
                  <a:schemeClr val="bg2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 smtClean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371600" y="4267200"/>
            <a:ext cx="6400800" cy="1295400"/>
          </a:xfrm>
          <a:prstGeom prst="rect">
            <a:avLst/>
          </a:prstGeom>
        </p:spPr>
        <p:txBody>
          <a:bodyPr/>
          <a:lstStyle>
            <a:lvl1pPr algn="ctr">
              <a:lnSpc>
                <a:spcPts val="2000"/>
              </a:lnSpc>
              <a:buNone/>
              <a:defRPr sz="1800" baseline="0">
                <a:solidFill>
                  <a:schemeClr val="tx2"/>
                </a:solidFill>
              </a:defRPr>
            </a:lvl1pPr>
            <a:lvl2pPr algn="ctr">
              <a:defRPr>
                <a:solidFill>
                  <a:schemeClr val="tx2"/>
                </a:solidFill>
              </a:defRPr>
            </a:lvl2pPr>
            <a:lvl3pPr algn="ctr">
              <a:defRPr>
                <a:solidFill>
                  <a:schemeClr val="tx2"/>
                </a:solidFill>
              </a:defRPr>
            </a:lvl3pPr>
            <a:lvl4pPr algn="ctr">
              <a:defRPr>
                <a:solidFill>
                  <a:schemeClr val="tx2"/>
                </a:solidFill>
              </a:defRPr>
            </a:lvl4pPr>
            <a:lvl5pPr algn="ctr"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1981200"/>
            <a:ext cx="8229600" cy="1676400"/>
          </a:xfrm>
          <a:prstGeom prst="rect">
            <a:avLst/>
          </a:prstGeom>
        </p:spPr>
        <p:txBody>
          <a:bodyPr/>
          <a:lstStyle>
            <a:lvl1pPr>
              <a:lnSpc>
                <a:spcPts val="3000"/>
              </a:lnSpc>
              <a:defRPr sz="2800" b="1" baseline="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2286000" y="6272784"/>
            <a:ext cx="5105400" cy="182880"/>
          </a:xfrm>
          <a:prstGeom prst="rect">
            <a:avLst/>
          </a:prstGeom>
        </p:spPr>
        <p:txBody>
          <a:bodyPr/>
          <a:lstStyle>
            <a:lvl1pPr>
              <a:buNone/>
              <a:defRPr sz="1000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2286000" y="6464808"/>
            <a:ext cx="510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000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78326472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7FDB2BA-AC22-4056-884B-810EF7E6BA21}" type="datetimeFigureOut">
              <a:rPr lang="en-US" smtClean="0"/>
              <a:t>10/6/2016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09D04D47-BFF5-4408-8CE8-8ECE64D2A6E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1609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7FDB2BA-AC22-4056-884B-810EF7E6BA21}" type="datetimeFigureOut">
              <a:rPr lang="en-US" smtClean="0"/>
              <a:t>10/6/2016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09D04D47-BFF5-4408-8CE8-8ECE64D2A6E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35866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41288" y="6218238"/>
            <a:ext cx="8847137" cy="27463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algn="ctr" eaLnBrk="0" hangingPunct="0">
              <a:defRPr/>
            </a:pPr>
            <a:r>
              <a:rPr lang="en-US" sz="1200" i="1" dirty="0" smtClean="0">
                <a:solidFill>
                  <a:srgbClr val="FFFFFF"/>
                </a:solidFill>
              </a:rPr>
              <a:t>The findings and conclusions in this presentation are those of the author and do not necessarily represent the views of the CDC.</a:t>
            </a:r>
            <a:endParaRPr lang="en-US" sz="1200" dirty="0" smtClean="0">
              <a:solidFill>
                <a:srgbClr val="FFFFFF"/>
              </a:solidFill>
            </a:endParaRPr>
          </a:p>
        </p:txBody>
      </p:sp>
      <p:pic>
        <p:nvPicPr>
          <p:cNvPr id="5" name="Picture 12" descr="shp blue_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825" y="6518275"/>
            <a:ext cx="4568825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3" descr="dhhs whit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650" y="196850"/>
            <a:ext cx="1090613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4" descr="dhhs cdc whit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6088" y="333375"/>
            <a:ext cx="5694362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5" descr="cdc blu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050" y="331788"/>
            <a:ext cx="1139825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8354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762000" y="2035175"/>
            <a:ext cx="7924800" cy="2193925"/>
          </a:xfrm>
          <a:effectLst>
            <a:outerShdw dist="45791" dir="3378596" algn="ctr" rotWithShape="0">
              <a:srgbClr val="000000"/>
            </a:outerShdw>
          </a:effectLst>
        </p:spPr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28355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85888" y="4300538"/>
            <a:ext cx="6400800" cy="685800"/>
          </a:xfrm>
        </p:spPr>
        <p:txBody>
          <a:bodyPr lIns="0" tIns="0" rIns="0" bIns="0" anchorCtr="1"/>
          <a:lstStyle>
            <a:lvl1pPr marL="0" indent="0" algn="ctr">
              <a:buFont typeface="Wingdings" pitchFamily="2" charset="2"/>
              <a:buNone/>
              <a:defRPr b="1">
                <a:solidFill>
                  <a:srgbClr val="66FFFF"/>
                </a:solidFill>
              </a:defRPr>
            </a:lvl1pPr>
          </a:lstStyle>
          <a:p>
            <a:r>
              <a:rPr lang="en-US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18568235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5697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978333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025" y="1293813"/>
            <a:ext cx="4073525" cy="52625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6950" y="1293813"/>
            <a:ext cx="4073525" cy="52625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5684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0254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8775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6350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02766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ts val="3000"/>
              </a:lnSpc>
              <a:defRPr sz="2800" b="1" baseline="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91000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q"/>
              <a:defRPr sz="2400" b="1" baseline="0">
                <a:solidFill>
                  <a:schemeClr val="bg2"/>
                </a:solidFill>
              </a:defRPr>
            </a:lvl1pPr>
            <a:lvl2pPr>
              <a:buClr>
                <a:schemeClr val="tx1"/>
              </a:buClr>
              <a:buSzPct val="100000"/>
              <a:buFont typeface="Wingdings" pitchFamily="2" charset="2"/>
              <a:buChar char="§"/>
              <a:defRPr sz="2000">
                <a:solidFill>
                  <a:schemeClr val="bg2"/>
                </a:solidFill>
              </a:defRPr>
            </a:lvl2pPr>
            <a:lvl3pPr>
              <a:buClr>
                <a:schemeClr val="tx1"/>
              </a:buClr>
              <a:buSzPct val="10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3pPr>
            <a:lvl4pPr>
              <a:buClr>
                <a:schemeClr val="tx1"/>
              </a:buClr>
              <a:buSzPct val="70000"/>
              <a:buFont typeface="Courier New" pitchFamily="49" charset="0"/>
              <a:buChar char="o"/>
              <a:defRPr sz="1800" baseline="0">
                <a:solidFill>
                  <a:schemeClr val="bg2"/>
                </a:solidFill>
              </a:defRPr>
            </a:lvl4pPr>
            <a:lvl5pPr>
              <a:buClr>
                <a:schemeClr val="tx1"/>
              </a:buClr>
              <a:buSzPct val="7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7200" y="5791200"/>
            <a:ext cx="8229600" cy="609600"/>
          </a:xfrm>
          <a:prstGeom prst="rect">
            <a:avLst/>
          </a:prstGeom>
        </p:spPr>
        <p:txBody>
          <a:bodyPr anchor="b" anchorCtr="0"/>
          <a:lstStyle>
            <a:lvl1pPr algn="l">
              <a:lnSpc>
                <a:spcPts val="1100"/>
              </a:lnSpc>
              <a:buNone/>
              <a:defRPr sz="1100" baseline="0">
                <a:solidFill>
                  <a:schemeClr val="tx2"/>
                </a:solidFill>
              </a:defRPr>
            </a:lvl1pPr>
            <a:lvl2pPr algn="ctr">
              <a:defRPr>
                <a:solidFill>
                  <a:schemeClr val="tx2"/>
                </a:solidFill>
              </a:defRPr>
            </a:lvl2pPr>
            <a:lvl3pPr algn="ctr">
              <a:defRPr>
                <a:solidFill>
                  <a:schemeClr val="tx2"/>
                </a:solidFill>
              </a:defRPr>
            </a:lvl3pPr>
            <a:lvl4pPr algn="ctr">
              <a:defRPr>
                <a:solidFill>
                  <a:schemeClr val="tx2"/>
                </a:solidFill>
              </a:defRPr>
            </a:lvl4pPr>
            <a:lvl5pPr algn="ctr"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921571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31831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82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333375"/>
            <a:ext cx="2171700" cy="6223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333375"/>
            <a:ext cx="6362700" cy="6223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3064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228600" y="333375"/>
            <a:ext cx="8686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81025" y="1293813"/>
            <a:ext cx="4073525" cy="25542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806950" y="1293813"/>
            <a:ext cx="4073525" cy="25542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81025" y="4000500"/>
            <a:ext cx="4073525" cy="25558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06950" y="4000500"/>
            <a:ext cx="4073525" cy="25558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7720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5729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228600" y="333375"/>
            <a:ext cx="8686800" cy="622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17740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1_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33375"/>
            <a:ext cx="8686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46088" y="1293813"/>
            <a:ext cx="8299450" cy="5262562"/>
          </a:xfr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667331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ta Slide (for content heavy tables and charts)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ts val="3000"/>
              </a:lnSpc>
              <a:defRPr sz="2800" b="1" baseline="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91000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q"/>
              <a:defRPr sz="2400" b="1" baseline="0">
                <a:solidFill>
                  <a:schemeClr val="bg2"/>
                </a:solidFill>
              </a:defRPr>
            </a:lvl1pPr>
            <a:lvl2pPr>
              <a:buClr>
                <a:schemeClr val="tx1"/>
              </a:buClr>
              <a:buSzPct val="100000"/>
              <a:buFont typeface="Wingdings" pitchFamily="2" charset="2"/>
              <a:buChar char="§"/>
              <a:defRPr sz="2000">
                <a:solidFill>
                  <a:schemeClr val="bg2"/>
                </a:solidFill>
              </a:defRPr>
            </a:lvl2pPr>
            <a:lvl3pPr>
              <a:buClr>
                <a:schemeClr val="tx1"/>
              </a:buClr>
              <a:buSzPct val="10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3pPr>
            <a:lvl4pPr>
              <a:buClr>
                <a:schemeClr val="tx1"/>
              </a:buClr>
              <a:buSzPct val="70000"/>
              <a:buFont typeface="Courier New" pitchFamily="49" charset="0"/>
              <a:buChar char="o"/>
              <a:defRPr sz="1800" baseline="0">
                <a:solidFill>
                  <a:schemeClr val="bg2"/>
                </a:solidFill>
              </a:defRPr>
            </a:lvl4pPr>
            <a:lvl5pPr>
              <a:buClr>
                <a:schemeClr val="tx1"/>
              </a:buClr>
              <a:buSzPct val="7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7200" y="5791200"/>
            <a:ext cx="8229600" cy="609600"/>
          </a:xfrm>
          <a:prstGeom prst="rect">
            <a:avLst/>
          </a:prstGeom>
        </p:spPr>
        <p:txBody>
          <a:bodyPr anchor="b" anchorCtr="0"/>
          <a:lstStyle>
            <a:lvl1pPr algn="l">
              <a:lnSpc>
                <a:spcPts val="1100"/>
              </a:lnSpc>
              <a:buNone/>
              <a:defRPr sz="1100" baseline="0">
                <a:solidFill>
                  <a:schemeClr val="tx2"/>
                </a:solidFill>
              </a:defRPr>
            </a:lvl1pPr>
            <a:lvl2pPr algn="ctr">
              <a:defRPr>
                <a:solidFill>
                  <a:schemeClr val="tx2"/>
                </a:solidFill>
              </a:defRPr>
            </a:lvl2pPr>
            <a:lvl3pPr algn="ctr">
              <a:defRPr>
                <a:solidFill>
                  <a:schemeClr val="tx2"/>
                </a:solidFill>
              </a:defRPr>
            </a:lvl3pPr>
            <a:lvl4pPr algn="ctr">
              <a:defRPr>
                <a:solidFill>
                  <a:schemeClr val="tx2"/>
                </a:solidFill>
              </a:defRPr>
            </a:lvl4pPr>
            <a:lvl5pPr algn="ctr"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78653299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Badg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4572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 baseline="0">
                <a:solidFill>
                  <a:schemeClr val="bg2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 smtClean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371600" y="4267200"/>
            <a:ext cx="6400800" cy="1295400"/>
          </a:xfrm>
          <a:prstGeom prst="rect">
            <a:avLst/>
          </a:prstGeom>
        </p:spPr>
        <p:txBody>
          <a:bodyPr/>
          <a:lstStyle>
            <a:lvl1pPr algn="ctr">
              <a:lnSpc>
                <a:spcPts val="2000"/>
              </a:lnSpc>
              <a:buNone/>
              <a:defRPr sz="1800" baseline="0">
                <a:solidFill>
                  <a:schemeClr val="tx2"/>
                </a:solidFill>
              </a:defRPr>
            </a:lvl1pPr>
            <a:lvl2pPr algn="ctr">
              <a:defRPr>
                <a:solidFill>
                  <a:schemeClr val="tx2"/>
                </a:solidFill>
              </a:defRPr>
            </a:lvl2pPr>
            <a:lvl3pPr algn="ctr">
              <a:defRPr>
                <a:solidFill>
                  <a:schemeClr val="tx2"/>
                </a:solidFill>
              </a:defRPr>
            </a:lvl3pPr>
            <a:lvl4pPr algn="ctr">
              <a:defRPr>
                <a:solidFill>
                  <a:schemeClr val="tx2"/>
                </a:solidFill>
              </a:defRPr>
            </a:lvl4pPr>
            <a:lvl5pPr algn="ctr"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1981200"/>
            <a:ext cx="8229600" cy="1676400"/>
          </a:xfrm>
          <a:prstGeom prst="rect">
            <a:avLst/>
          </a:prstGeom>
        </p:spPr>
        <p:txBody>
          <a:bodyPr/>
          <a:lstStyle>
            <a:lvl1pPr>
              <a:lnSpc>
                <a:spcPts val="3000"/>
              </a:lnSpc>
              <a:defRPr sz="2800" b="1" baseline="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6081054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Content Badg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ts val="3000"/>
              </a:lnSpc>
              <a:defRPr sz="2800" b="1" baseline="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91000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q"/>
              <a:defRPr sz="2400" b="1" baseline="0">
                <a:solidFill>
                  <a:schemeClr val="bg2"/>
                </a:solidFill>
              </a:defRPr>
            </a:lvl1pPr>
            <a:lvl2pPr>
              <a:buClr>
                <a:schemeClr val="tx1"/>
              </a:buClr>
              <a:buSzPct val="100000"/>
              <a:buFont typeface="Wingdings" pitchFamily="2" charset="2"/>
              <a:buChar char="§"/>
              <a:defRPr sz="2000">
                <a:solidFill>
                  <a:schemeClr val="bg2"/>
                </a:solidFill>
              </a:defRPr>
            </a:lvl2pPr>
            <a:lvl3pPr>
              <a:buClr>
                <a:schemeClr val="tx1"/>
              </a:buClr>
              <a:buSzPct val="10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3pPr>
            <a:lvl4pPr>
              <a:buClr>
                <a:schemeClr val="tx1"/>
              </a:buClr>
              <a:buSzPct val="70000"/>
              <a:buFont typeface="Courier New" pitchFamily="49" charset="0"/>
              <a:buChar char="o"/>
              <a:defRPr sz="1800" baseline="0">
                <a:solidFill>
                  <a:schemeClr val="bg2"/>
                </a:solidFill>
              </a:defRPr>
            </a:lvl4pPr>
            <a:lvl5pPr>
              <a:buClr>
                <a:schemeClr val="tx1"/>
              </a:buClr>
              <a:buSzPct val="7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7200" y="5791200"/>
            <a:ext cx="6705600" cy="609600"/>
          </a:xfrm>
          <a:prstGeom prst="rect">
            <a:avLst/>
          </a:prstGeom>
        </p:spPr>
        <p:txBody>
          <a:bodyPr anchor="b" anchorCtr="0"/>
          <a:lstStyle>
            <a:lvl1pPr algn="l">
              <a:lnSpc>
                <a:spcPts val="1100"/>
              </a:lnSpc>
              <a:buNone/>
              <a:defRPr sz="1100" baseline="0">
                <a:solidFill>
                  <a:schemeClr val="tx2"/>
                </a:solidFill>
              </a:defRPr>
            </a:lvl1pPr>
            <a:lvl2pPr algn="ctr">
              <a:defRPr>
                <a:solidFill>
                  <a:schemeClr val="tx2"/>
                </a:solidFill>
              </a:defRPr>
            </a:lvl2pPr>
            <a:lvl3pPr algn="ctr">
              <a:defRPr>
                <a:solidFill>
                  <a:schemeClr val="tx2"/>
                </a:solidFill>
              </a:defRPr>
            </a:lvl3pPr>
            <a:lvl4pPr algn="ctr">
              <a:defRPr>
                <a:solidFill>
                  <a:schemeClr val="tx2"/>
                </a:solidFill>
              </a:defRPr>
            </a:lvl4pPr>
            <a:lvl5pPr algn="ctr"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75576362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3800"/>
              </a:lnSpc>
              <a:defRPr sz="3600" b="1" cap="all" baseline="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ts val="22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5954195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 baseline="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518150"/>
          </a:xfrm>
          <a:prstGeom prst="rect">
            <a:avLst/>
          </a:prstGeom>
        </p:spPr>
        <p:txBody>
          <a:bodyPr anchor="ctr" anchorCtr="0"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q"/>
              <a:defRPr sz="2400" b="1">
                <a:solidFill>
                  <a:schemeClr val="bg2"/>
                </a:solidFill>
              </a:defRPr>
            </a:lvl1pPr>
            <a:lvl2pPr>
              <a:buClr>
                <a:schemeClr val="tx1"/>
              </a:buClr>
              <a:buSzPct val="100000"/>
              <a:buFont typeface="Wingdings" pitchFamily="2" charset="2"/>
              <a:buChar char="§"/>
              <a:defRPr sz="2000">
                <a:solidFill>
                  <a:schemeClr val="bg2"/>
                </a:solidFill>
              </a:defRPr>
            </a:lvl2pPr>
            <a:lvl3pPr>
              <a:buClr>
                <a:schemeClr val="tx1"/>
              </a:buClr>
              <a:buSzPct val="10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3pPr>
            <a:lvl4pPr>
              <a:buClr>
                <a:schemeClr val="tx1"/>
              </a:buClr>
              <a:buSzPct val="70000"/>
              <a:buFont typeface="Courier New" pitchFamily="49" charset="0"/>
              <a:buChar char="o"/>
              <a:defRPr sz="1800">
                <a:solidFill>
                  <a:schemeClr val="bg2"/>
                </a:solidFill>
              </a:defRPr>
            </a:lvl4pPr>
            <a:lvl5pPr>
              <a:buClr>
                <a:schemeClr val="tx1"/>
              </a:buClr>
              <a:buSzPct val="70000"/>
              <a:buFont typeface="Arial" pitchFamily="34" charset="0"/>
              <a:buChar char="•"/>
              <a:defRPr sz="1800">
                <a:solidFill>
                  <a:schemeClr val="bg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313" cy="43560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aseline="0">
                <a:solidFill>
                  <a:schemeClr val="bg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7200" y="5791200"/>
            <a:ext cx="8229600" cy="609600"/>
          </a:xfrm>
          <a:prstGeom prst="rect">
            <a:avLst/>
          </a:prstGeom>
        </p:spPr>
        <p:txBody>
          <a:bodyPr anchor="b" anchorCtr="0"/>
          <a:lstStyle>
            <a:lvl1pPr algn="l">
              <a:lnSpc>
                <a:spcPts val="1100"/>
              </a:lnSpc>
              <a:buNone/>
              <a:defRPr sz="1100" baseline="0">
                <a:solidFill>
                  <a:schemeClr val="tx2"/>
                </a:solidFill>
              </a:defRPr>
            </a:lvl1pPr>
            <a:lvl2pPr algn="ctr">
              <a:defRPr>
                <a:solidFill>
                  <a:schemeClr val="tx2"/>
                </a:solidFill>
              </a:defRPr>
            </a:lvl2pPr>
            <a:lvl3pPr algn="ctr">
              <a:defRPr>
                <a:solidFill>
                  <a:schemeClr val="tx2"/>
                </a:solidFill>
              </a:defRPr>
            </a:lvl3pPr>
            <a:lvl4pPr algn="ctr">
              <a:defRPr>
                <a:solidFill>
                  <a:schemeClr val="tx2"/>
                </a:solidFill>
              </a:defRPr>
            </a:lvl4pPr>
            <a:lvl5pPr algn="ctr"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83580406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 baseline="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ln w="25400">
            <a:solidFill>
              <a:schemeClr val="bg2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aseline="0">
                <a:solidFill>
                  <a:schemeClr val="bg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28276509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371600" y="4343400"/>
            <a:ext cx="64008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300" b="1" dirty="0">
                <a:solidFill>
                  <a:schemeClr val="tx2"/>
                </a:solidFill>
              </a:rPr>
              <a:t>For more information please contact Centers for Disease Control and Prevention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371600" y="4705350"/>
            <a:ext cx="59436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1600 Clifton Road NE, Atlanta, GA 30333</a:t>
            </a:r>
          </a:p>
          <a:p>
            <a:r>
              <a:rPr lang="en-US" sz="1200" dirty="0">
                <a:solidFill>
                  <a:schemeClr val="tx2"/>
                </a:solidFill>
              </a:rPr>
              <a:t>Telephone, 1-800-CDC-INFO (232-4636)/TTY: 1-888-232-6348</a:t>
            </a:r>
          </a:p>
          <a:p>
            <a:r>
              <a:rPr lang="en-US" sz="1200" dirty="0">
                <a:solidFill>
                  <a:schemeClr val="tx2"/>
                </a:solidFill>
              </a:rPr>
              <a:t>E-mail: cdcinfo@cdc.gov 	Web: www.cdc.gov</a:t>
            </a: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371600" y="5421313"/>
            <a:ext cx="5943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The findings and conclusions in this report are those of the authors and do not necessarily represent the official position of the Centers for Disease Control and Prevention.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981200"/>
            <a:ext cx="6400800" cy="2057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 b="1" baseline="0">
                <a:solidFill>
                  <a:schemeClr val="bg2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 smtClean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2286000" y="6272784"/>
            <a:ext cx="5105400" cy="182880"/>
          </a:xfrm>
          <a:prstGeom prst="rect">
            <a:avLst/>
          </a:prstGeom>
        </p:spPr>
        <p:txBody>
          <a:bodyPr/>
          <a:lstStyle>
            <a:lvl1pPr>
              <a:buNone/>
              <a:defRPr sz="1000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2286000" y="6464808"/>
            <a:ext cx="5105400" cy="228600"/>
          </a:xfrm>
          <a:prstGeom prst="rect">
            <a:avLst/>
          </a:prstGeom>
        </p:spPr>
        <p:txBody>
          <a:bodyPr/>
          <a:lstStyle>
            <a:lvl1pPr>
              <a:buNone/>
              <a:defRPr sz="1000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684821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21" r:id="rId2"/>
    <p:sldLayoutId id="2147483741" r:id="rId3"/>
    <p:sldLayoutId id="2147483742" r:id="rId4"/>
    <p:sldLayoutId id="2147483743" r:id="rId5"/>
    <p:sldLayoutId id="2147483722" r:id="rId6"/>
    <p:sldLayoutId id="2147483723" r:id="rId7"/>
    <p:sldLayoutId id="2147483724" r:id="rId8"/>
    <p:sldLayoutId id="2147483744" r:id="rId9"/>
    <p:sldLayoutId id="2147483746" r:id="rId10"/>
    <p:sldLayoutId id="2147483747" r:id="rId11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Web Pro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33375"/>
            <a:ext cx="8686800" cy="11430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1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46088" y="1293813"/>
            <a:ext cx="8299450" cy="526256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1028" name="Picture 10" descr="DDTandWWW blue_1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" y="6532563"/>
            <a:ext cx="8339138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39" r:id="rId15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rgbClr val="FFFF00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rgbClr val="FFFF00"/>
          </a:solidFill>
          <a:latin typeface="Arial" charset="0"/>
        </a:defRPr>
      </a:lvl2pPr>
      <a:lvl3pPr algn="ctr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rgbClr val="FFFF00"/>
          </a:solidFill>
          <a:latin typeface="Arial" charset="0"/>
        </a:defRPr>
      </a:lvl3pPr>
      <a:lvl4pPr algn="ctr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rgbClr val="FFFF00"/>
          </a:solidFill>
          <a:latin typeface="Arial" charset="0"/>
        </a:defRPr>
      </a:lvl4pPr>
      <a:lvl5pPr algn="ctr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rgbClr val="FFFF00"/>
          </a:solidFill>
          <a:latin typeface="Arial" charset="0"/>
        </a:defRPr>
      </a:lvl5pPr>
      <a:lvl6pPr marL="457200" algn="ctr" rtl="0" fontAlgn="base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rgbClr val="FFFF00"/>
          </a:solidFill>
          <a:latin typeface="Arial" charset="0"/>
        </a:defRPr>
      </a:lvl6pPr>
      <a:lvl7pPr marL="914400" algn="ctr" rtl="0" fontAlgn="base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rgbClr val="FFFF00"/>
          </a:solidFill>
          <a:latin typeface="Arial" charset="0"/>
        </a:defRPr>
      </a:lvl7pPr>
      <a:lvl8pPr marL="1371600" algn="ctr" rtl="0" fontAlgn="base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rgbClr val="FFFF00"/>
          </a:solidFill>
          <a:latin typeface="Arial" charset="0"/>
        </a:defRPr>
      </a:lvl8pPr>
      <a:lvl9pPr marL="1828800" algn="ctr" rtl="0" fontAlgn="base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rgbClr val="FFFF00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0"/>
        </a:spcBef>
        <a:spcAft>
          <a:spcPct val="25000"/>
        </a:spcAft>
        <a:buClr>
          <a:schemeClr val="tx2"/>
        </a:buClr>
        <a:buSzPct val="110000"/>
        <a:buFont typeface="Wingdings" pitchFamily="2" charset="2"/>
        <a:buChar char="§"/>
        <a:defRPr sz="36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0"/>
        </a:spcBef>
        <a:spcAft>
          <a:spcPct val="25000"/>
        </a:spcAft>
        <a:buClr>
          <a:srgbClr val="33CCFF"/>
        </a:buClr>
        <a:buSzPct val="125000"/>
        <a:buChar char="•"/>
        <a:defRPr sz="3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0"/>
        </a:spcBef>
        <a:spcAft>
          <a:spcPct val="25000"/>
        </a:spcAft>
        <a:buClr>
          <a:schemeClr val="tx1"/>
        </a:buClr>
        <a:buSzPct val="80000"/>
        <a:buChar char="o"/>
        <a:defRPr sz="28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90000"/>
        </a:lnSpc>
        <a:spcBef>
          <a:spcPct val="0"/>
        </a:spcBef>
        <a:spcAft>
          <a:spcPct val="25000"/>
        </a:spcAft>
        <a:buChar char="–"/>
        <a:defRPr sz="2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90000"/>
        </a:lnSpc>
        <a:spcBef>
          <a:spcPct val="0"/>
        </a:spcBef>
        <a:spcAft>
          <a:spcPct val="2500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90000"/>
        </a:lnSpc>
        <a:spcBef>
          <a:spcPct val="0"/>
        </a:spcBef>
        <a:spcAft>
          <a:spcPct val="2500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90000"/>
        </a:lnSpc>
        <a:spcBef>
          <a:spcPct val="0"/>
        </a:spcBef>
        <a:spcAft>
          <a:spcPct val="2500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90000"/>
        </a:lnSpc>
        <a:spcBef>
          <a:spcPct val="0"/>
        </a:spcBef>
        <a:spcAft>
          <a:spcPct val="2500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90000"/>
        </a:lnSpc>
        <a:spcBef>
          <a:spcPct val="0"/>
        </a:spcBef>
        <a:spcAft>
          <a:spcPct val="2500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eemaps.com/view?group=2017607&amp;x=-80.814902&amp;y=38.209416&amp;z=12" TargetMode="Externa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dc.gov/diabetes/home" TargetMode="Externa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mailto:pet0@cdc.gov" TargetMode="Externa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Appalachian Diabetes Control and Translation Project:  CDC Updates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Patricia Thompson-Reid</a:t>
            </a:r>
          </a:p>
          <a:p>
            <a:r>
              <a:rPr lang="en-US" dirty="0" smtClean="0"/>
              <a:t>Community-based Health Systems Specialist</a:t>
            </a:r>
          </a:p>
        </p:txBody>
      </p:sp>
    </p:spTree>
    <p:extLst>
      <p:ext uri="{BB962C8B-B14F-4D97-AF65-F5344CB8AC3E}">
        <p14:creationId xmlns:p14="http://schemas.microsoft.com/office/powerpoint/2010/main" val="15072406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65126"/>
            <a:ext cx="8210550" cy="1325563"/>
          </a:xfrm>
        </p:spPr>
        <p:txBody>
          <a:bodyPr/>
          <a:lstStyle/>
          <a:p>
            <a:r>
              <a:rPr lang="en-US" dirty="0" smtClean="0"/>
              <a:t>Prevalence of diabetes in the United States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2400" y="1667244"/>
            <a:ext cx="8763000" cy="5038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0643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National Diabetes Prevention Program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This is a public-private partnership of community organizations, private insurers, health care organizations, employers, and government agencies. Partners work to establish local evidence-based lifestyle change programs for people at high risk for type 2 diabetes.</a:t>
            </a:r>
          </a:p>
        </p:txBody>
      </p:sp>
    </p:spTree>
    <p:extLst>
      <p:ext uri="{BB962C8B-B14F-4D97-AF65-F5344CB8AC3E}">
        <p14:creationId xmlns:p14="http://schemas.microsoft.com/office/powerpoint/2010/main" val="30394558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National Diabetes Prevention Program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Science for prevention of Diabetes( 5-7% of body weight and 150 min of PA)</a:t>
            </a:r>
          </a:p>
          <a:p>
            <a:r>
              <a:rPr lang="en-US" dirty="0" smtClean="0"/>
              <a:t>Implemented pilots and demonstration projects with the YMCA and a variety of insurance companies.</a:t>
            </a:r>
          </a:p>
          <a:p>
            <a:r>
              <a:rPr lang="en-US" dirty="0" smtClean="0"/>
              <a:t>State and Local Programs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7178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200" b="1" dirty="0" smtClean="0"/>
              <a:t>ADCTP and the National Diabetes Prevention Project</a:t>
            </a: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ADCTP Coalitions have been involved in the development of the National Diabetes Prevention Program</a:t>
            </a:r>
          </a:p>
          <a:p>
            <a:pPr lvl="1"/>
            <a:r>
              <a:rPr lang="en-US" sz="2400" dirty="0" smtClean="0"/>
              <a:t>Coalition members supported pending and recognized programs </a:t>
            </a:r>
          </a:p>
          <a:p>
            <a:pPr lvl="1"/>
            <a:r>
              <a:rPr lang="en-US" sz="2400" dirty="0" smtClean="0"/>
              <a:t>Referred 132 participants to National Diabetes  Prevention Sites in 2014</a:t>
            </a:r>
          </a:p>
          <a:p>
            <a:r>
              <a:rPr lang="en-US" sz="2800" dirty="0" smtClean="0"/>
              <a:t>New IAA for 2016 will re-focus efforts in the distressed counties on the expansion of National DPP in the Region.</a:t>
            </a:r>
          </a:p>
        </p:txBody>
      </p:sp>
    </p:spTree>
    <p:extLst>
      <p:ext uri="{BB962C8B-B14F-4D97-AF65-F5344CB8AC3E}">
        <p14:creationId xmlns:p14="http://schemas.microsoft.com/office/powerpoint/2010/main" val="4044500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28650" y="304800"/>
            <a:ext cx="7886700" cy="1325563"/>
          </a:xfrm>
        </p:spPr>
        <p:txBody>
          <a:bodyPr/>
          <a:lstStyle/>
          <a:p>
            <a:pPr algn="ctr"/>
            <a:r>
              <a:rPr lang="en-US" dirty="0" smtClean="0"/>
              <a:t>2017 Performance Measures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95400"/>
            <a:ext cx="8382000" cy="5105400"/>
          </a:xfrm>
        </p:spPr>
        <p:txBody>
          <a:bodyPr>
            <a:normAutofit fontScale="92500" lnSpcReduction="10000"/>
          </a:bodyPr>
          <a:lstStyle/>
          <a:p>
            <a:pPr lvl="1"/>
            <a:r>
              <a:rPr lang="en-US" b="1" dirty="0" smtClean="0"/>
              <a:t>Recruit and support participants to Pending and Recognized National DPP in distressed counties in Appalachia.</a:t>
            </a:r>
          </a:p>
          <a:p>
            <a:pPr lvl="1"/>
            <a:endParaRPr lang="en-US" dirty="0"/>
          </a:p>
          <a:p>
            <a:pPr lvl="1"/>
            <a:r>
              <a:rPr lang="en-US" b="1" dirty="0"/>
              <a:t>Number of persons with prediabetes or at high risk for type 2 diabetes who enroll in a CDC-recognized diabetes prevention program</a:t>
            </a:r>
            <a:r>
              <a:rPr lang="en-US" b="1" dirty="0" smtClean="0"/>
              <a:t>.</a:t>
            </a:r>
          </a:p>
          <a:p>
            <a:pPr lvl="1"/>
            <a:endParaRPr lang="en-US" dirty="0"/>
          </a:p>
          <a:p>
            <a:pPr lvl="1"/>
            <a:r>
              <a:rPr lang="en-US" b="1" dirty="0"/>
              <a:t>Number of people with diabetes who have at least one encounter at a DSME program during the funding year (emphasis on ADA-recognized or AADE-accredited DSME programs that meet national quality standards). 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277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National Diabetes Recognition Organizations an Sites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http://www.zeemaps.com/view?group=2017607&amp;x=-80.814902&amp;y=38.209416&amp;z=12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0627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CDC Diabetes 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www.cdc.gov/diabetes/home</a:t>
            </a:r>
            <a:r>
              <a:rPr lang="en-US" dirty="0" smtClean="0"/>
              <a:t> </a:t>
            </a:r>
          </a:p>
          <a:p>
            <a:r>
              <a:rPr lang="en-US" dirty="0" smtClean="0"/>
              <a:t>The Diabetes State and local Programs</a:t>
            </a:r>
          </a:p>
          <a:p>
            <a:r>
              <a:rPr lang="en-US" dirty="0" smtClean="0"/>
              <a:t>The National Diabetes Prevention Program</a:t>
            </a:r>
          </a:p>
          <a:p>
            <a:r>
              <a:rPr lang="en-US" dirty="0" smtClean="0"/>
              <a:t>The National Diabetes Education Program</a:t>
            </a:r>
          </a:p>
          <a:p>
            <a:r>
              <a:rPr lang="en-US" dirty="0" smtClean="0"/>
              <a:t>The Diabetes Wellness Program</a:t>
            </a:r>
          </a:p>
          <a:p>
            <a:r>
              <a:rPr lang="en-US" dirty="0" smtClean="0"/>
              <a:t>The Chronic Kidney Program</a:t>
            </a:r>
          </a:p>
          <a:p>
            <a:r>
              <a:rPr lang="en-US" dirty="0" smtClean="0"/>
              <a:t>The Vision Initiative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676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Thank you</a:t>
            </a:r>
          </a:p>
          <a:p>
            <a:endParaRPr lang="en-US" dirty="0"/>
          </a:p>
          <a:p>
            <a:r>
              <a:rPr lang="en-US" dirty="0" smtClean="0"/>
              <a:t>Patricia Thompson-Reid</a:t>
            </a:r>
          </a:p>
          <a:p>
            <a:r>
              <a:rPr lang="en-US" dirty="0" smtClean="0">
                <a:hlinkClick r:id="rId2"/>
              </a:rPr>
              <a:t>pet0@cdc.gov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0277160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Centers For Disease Control and Prevention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Centers for Disease Control and Prevention (CDC) serves as the national </a:t>
            </a:r>
            <a:r>
              <a:rPr lang="en-US" dirty="0" smtClean="0"/>
              <a:t>organization</a:t>
            </a:r>
            <a:r>
              <a:rPr lang="en-US" dirty="0" smtClean="0"/>
              <a:t> </a:t>
            </a:r>
            <a:r>
              <a:rPr lang="en-US" dirty="0"/>
              <a:t>for </a:t>
            </a:r>
            <a:r>
              <a:rPr lang="en-US" dirty="0" smtClean="0"/>
              <a:t>the development </a:t>
            </a:r>
            <a:r>
              <a:rPr lang="en-US" dirty="0"/>
              <a:t>and </a:t>
            </a:r>
            <a:r>
              <a:rPr lang="en-US" dirty="0" smtClean="0"/>
              <a:t>application of </a:t>
            </a:r>
            <a:r>
              <a:rPr lang="en-US" dirty="0"/>
              <a:t>disease prevention and control, environmental health, and health promotion and health education activities </a:t>
            </a:r>
            <a:r>
              <a:rPr lang="en-US" dirty="0" smtClean="0"/>
              <a:t>to improve </a:t>
            </a:r>
            <a:r>
              <a:rPr lang="en-US" dirty="0"/>
              <a:t>the health of the people of the United States.</a:t>
            </a:r>
          </a:p>
        </p:txBody>
      </p:sp>
    </p:spTree>
    <p:extLst>
      <p:ext uri="{BB962C8B-B14F-4D97-AF65-F5344CB8AC3E}">
        <p14:creationId xmlns:p14="http://schemas.microsoft.com/office/powerpoint/2010/main" val="32468508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The Division of Diabetes Translation (DDT)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r>
              <a:rPr lang="en-US" dirty="0"/>
              <a:t>Established in 1987 as the lead agency in the government for the translation of diabetes related </a:t>
            </a:r>
            <a:r>
              <a:rPr lang="en-US" dirty="0" smtClean="0"/>
              <a:t>activities,  </a:t>
            </a:r>
          </a:p>
          <a:p>
            <a:r>
              <a:rPr lang="en-US" dirty="0" smtClean="0"/>
              <a:t>Division in the National Center for Chronic Disease Prevention and Health Promotion.</a:t>
            </a:r>
            <a:endParaRPr lang="en-US" dirty="0"/>
          </a:p>
          <a:p>
            <a:r>
              <a:rPr lang="en-US" dirty="0" smtClean="0"/>
              <a:t> </a:t>
            </a:r>
            <a:r>
              <a:rPr lang="en-US" dirty="0"/>
              <a:t>Facilitates the widespread application of  diabetes research into clinical and public health </a:t>
            </a:r>
            <a:r>
              <a:rPr lang="en-US" dirty="0" smtClean="0"/>
              <a:t>practice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5891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65126"/>
            <a:ext cx="8210550" cy="1325563"/>
          </a:xfrm>
        </p:spPr>
        <p:txBody>
          <a:bodyPr/>
          <a:lstStyle/>
          <a:p>
            <a:r>
              <a:rPr lang="en-US" dirty="0" smtClean="0"/>
              <a:t>Prevalence of diabetes in the United States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2400" y="1667244"/>
            <a:ext cx="8763000" cy="5038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2849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Prevalence of Diabetes in the United States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Why the increase in spite of efforts?</a:t>
            </a:r>
          </a:p>
          <a:p>
            <a:r>
              <a:rPr lang="en-US" dirty="0" smtClean="0"/>
              <a:t>Increase in prevalence of obesity and other diabetes related risk factors driving up the number of new cases</a:t>
            </a:r>
            <a:r>
              <a:rPr lang="en-US" dirty="0"/>
              <a:t> </a:t>
            </a:r>
            <a:r>
              <a:rPr lang="en-US" dirty="0" smtClean="0"/>
              <a:t>(incidence)</a:t>
            </a:r>
          </a:p>
          <a:p>
            <a:r>
              <a:rPr lang="en-US" dirty="0" smtClean="0"/>
              <a:t>Reductions in mortality </a:t>
            </a:r>
            <a:r>
              <a:rPr lang="en-US" dirty="0" smtClean="0"/>
              <a:t>rates</a:t>
            </a:r>
            <a:endParaRPr lang="en-US" dirty="0" smtClean="0"/>
          </a:p>
          <a:p>
            <a:pPr lvl="1"/>
            <a:r>
              <a:rPr lang="en-US" dirty="0" smtClean="0"/>
              <a:t>People are living longer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</a:t>
            </a:r>
          </a:p>
          <a:p>
            <a:pPr marL="457200" lvl="1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8548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2559" y="2320761"/>
            <a:ext cx="3429297" cy="257425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9373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930274"/>
          </a:xfrm>
        </p:spPr>
        <p:txBody>
          <a:bodyPr/>
          <a:lstStyle/>
          <a:p>
            <a:r>
              <a:rPr lang="en-US" dirty="0" smtClean="0"/>
              <a:t>The ADCTP Project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295401"/>
            <a:ext cx="7886700" cy="4881562"/>
          </a:xfrm>
        </p:spPr>
        <p:txBody>
          <a:bodyPr>
            <a:noAutofit/>
          </a:bodyPr>
          <a:lstStyle/>
          <a:p>
            <a:r>
              <a:rPr lang="en-US" sz="2800" b="1" dirty="0" smtClean="0"/>
              <a:t>IAA with ARC since 2000</a:t>
            </a:r>
          </a:p>
          <a:p>
            <a:endParaRPr lang="en-US" sz="2800" b="1" dirty="0" smtClean="0"/>
          </a:p>
          <a:p>
            <a:r>
              <a:rPr lang="en-US" sz="2800" b="1" dirty="0" smtClean="0"/>
              <a:t>Focused on the distressed counties in Appalachia.</a:t>
            </a:r>
          </a:p>
          <a:p>
            <a:endParaRPr lang="en-US" sz="2800" b="1" dirty="0" smtClean="0"/>
          </a:p>
          <a:p>
            <a:r>
              <a:rPr lang="en-US" sz="2800" b="1" dirty="0" smtClean="0"/>
              <a:t>Center for Rural Health, Marshall University – a strategic local partner</a:t>
            </a:r>
          </a:p>
        </p:txBody>
      </p:sp>
    </p:spTree>
    <p:extLst>
      <p:ext uri="{BB962C8B-B14F-4D97-AF65-F5344CB8AC3E}">
        <p14:creationId xmlns:p14="http://schemas.microsoft.com/office/powerpoint/2010/main" val="1572593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Current Status of ADCTP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81000" y="1295400"/>
            <a:ext cx="8312455" cy="5055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74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Achievements of ADCTP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600" y="365126"/>
            <a:ext cx="86106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346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cDivitt97  APHA slides 2011 final">
  <a:themeElements>
    <a:clrScheme name="NCCDPHP Dark PPT Colors">
      <a:dk1>
        <a:srgbClr val="FFC000"/>
      </a:dk1>
      <a:lt1>
        <a:srgbClr val="0F56DC"/>
      </a:lt1>
      <a:dk2>
        <a:srgbClr val="FFFFFF"/>
      </a:dk2>
      <a:lt2>
        <a:srgbClr val="FFFFFF"/>
      </a:lt2>
      <a:accent1>
        <a:srgbClr val="878800"/>
      </a:accent1>
      <a:accent2>
        <a:srgbClr val="DF7A00"/>
      </a:accent2>
      <a:accent3>
        <a:srgbClr val="6E273D"/>
      </a:accent3>
      <a:accent4>
        <a:srgbClr val="64A0C8"/>
      </a:accent4>
      <a:accent5>
        <a:srgbClr val="69923A"/>
      </a:accent5>
      <a:accent6>
        <a:srgbClr val="7F7F7F"/>
      </a:accent6>
      <a:hlink>
        <a:srgbClr val="FFC000"/>
      </a:hlink>
      <a:folHlink>
        <a:srgbClr val="3077FF"/>
      </a:folHlink>
    </a:clrScheme>
    <a:fontScheme name="CDC Myriad Web Pro">
      <a:majorFont>
        <a:latin typeface="Myriad Web Pro"/>
        <a:ea typeface=""/>
        <a:cs typeface=""/>
      </a:majorFont>
      <a:minorFont>
        <a:latin typeface="Myriad Web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Mountain Top">
  <a:themeElements>
    <a:clrScheme name="2_Mountain Top 12">
      <a:dk1>
        <a:srgbClr val="000000"/>
      </a:dk1>
      <a:lt1>
        <a:srgbClr val="FFFFFF"/>
      </a:lt1>
      <a:dk2>
        <a:srgbClr val="000000"/>
      </a:dk2>
      <a:lt2>
        <a:srgbClr val="FFFF00"/>
      </a:lt2>
      <a:accent1>
        <a:srgbClr val="00FFFF"/>
      </a:accent1>
      <a:accent2>
        <a:srgbClr val="0000CC"/>
      </a:accent2>
      <a:accent3>
        <a:srgbClr val="AAAAAA"/>
      </a:accent3>
      <a:accent4>
        <a:srgbClr val="DADADA"/>
      </a:accent4>
      <a:accent5>
        <a:srgbClr val="AAFFFF"/>
      </a:accent5>
      <a:accent6>
        <a:srgbClr val="0000B9"/>
      </a:accent6>
      <a:hlink>
        <a:srgbClr val="FF9900"/>
      </a:hlink>
      <a:folHlink>
        <a:srgbClr val="0099CC"/>
      </a:folHlink>
    </a:clrScheme>
    <a:fontScheme name="2_Mountain Top">
      <a:majorFont>
        <a:latin typeface="Arial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2_Mountain Top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Mountain Top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Mountain Top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Mountain Top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Mountain Top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Mountain Top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Mountain Top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Mountain Top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Mountain Top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Mountain Top 10">
        <a:dk1>
          <a:srgbClr val="000000"/>
        </a:dk1>
        <a:lt1>
          <a:srgbClr val="FFFFFF"/>
        </a:lt1>
        <a:dk2>
          <a:srgbClr val="000000"/>
        </a:dk2>
        <a:lt2>
          <a:srgbClr val="FFFF00"/>
        </a:lt2>
        <a:accent1>
          <a:srgbClr val="33CCFF"/>
        </a:accent1>
        <a:accent2>
          <a:srgbClr val="0000CC"/>
        </a:accent2>
        <a:accent3>
          <a:srgbClr val="AAAAAA"/>
        </a:accent3>
        <a:accent4>
          <a:srgbClr val="DADADA"/>
        </a:accent4>
        <a:accent5>
          <a:srgbClr val="ADE2FF"/>
        </a:accent5>
        <a:accent6>
          <a:srgbClr val="0000B9"/>
        </a:accent6>
        <a:hlink>
          <a:srgbClr val="FFFFCC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Mountain Top 11">
        <a:dk1>
          <a:srgbClr val="000000"/>
        </a:dk1>
        <a:lt1>
          <a:srgbClr val="FFFFFF"/>
        </a:lt1>
        <a:dk2>
          <a:srgbClr val="000000"/>
        </a:dk2>
        <a:lt2>
          <a:srgbClr val="FFFF00"/>
        </a:lt2>
        <a:accent1>
          <a:srgbClr val="00FFFF"/>
        </a:accent1>
        <a:accent2>
          <a:srgbClr val="0000CC"/>
        </a:accent2>
        <a:accent3>
          <a:srgbClr val="AAAAAA"/>
        </a:accent3>
        <a:accent4>
          <a:srgbClr val="DADADA"/>
        </a:accent4>
        <a:accent5>
          <a:srgbClr val="AAFFFF"/>
        </a:accent5>
        <a:accent6>
          <a:srgbClr val="0000B9"/>
        </a:accent6>
        <a:hlink>
          <a:srgbClr val="99CC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Mountain Top 12">
        <a:dk1>
          <a:srgbClr val="000000"/>
        </a:dk1>
        <a:lt1>
          <a:srgbClr val="FFFFFF"/>
        </a:lt1>
        <a:dk2>
          <a:srgbClr val="000000"/>
        </a:dk2>
        <a:lt2>
          <a:srgbClr val="FFFF00"/>
        </a:lt2>
        <a:accent1>
          <a:srgbClr val="00FFFF"/>
        </a:accent1>
        <a:accent2>
          <a:srgbClr val="0000CC"/>
        </a:accent2>
        <a:accent3>
          <a:srgbClr val="AAAAAA"/>
        </a:accent3>
        <a:accent4>
          <a:srgbClr val="DADADA"/>
        </a:accent4>
        <a:accent5>
          <a:srgbClr val="AAFFFF"/>
        </a:accent5>
        <a:accent6>
          <a:srgbClr val="0000B9"/>
        </a:accent6>
        <a:hlink>
          <a:srgbClr val="FF9900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McDivitt97  APHA slides 2011 final</Template>
  <TotalTime>2262</TotalTime>
  <Words>677</Words>
  <Application>Microsoft Office PowerPoint</Application>
  <PresentationFormat>On-screen Show (4:3)</PresentationFormat>
  <Paragraphs>80</Paragraphs>
  <Slides>17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Arial</vt:lpstr>
      <vt:lpstr>Arial Narrow</vt:lpstr>
      <vt:lpstr>Myriad Web Pro</vt:lpstr>
      <vt:lpstr>Calibri</vt:lpstr>
      <vt:lpstr>Courier New</vt:lpstr>
      <vt:lpstr>Wingdings</vt:lpstr>
      <vt:lpstr>McDivitt97  APHA slides 2011 final</vt:lpstr>
      <vt:lpstr>2_Mountain Top</vt:lpstr>
      <vt:lpstr>The Appalachian Diabetes Control and Translation Project:  CDC Updates</vt:lpstr>
      <vt:lpstr>The Centers For Disease Control and Prevention</vt:lpstr>
      <vt:lpstr>The Division of Diabetes Translation (DDT)</vt:lpstr>
      <vt:lpstr>Prevalence of diabetes in the United States</vt:lpstr>
      <vt:lpstr>Prevalence of Diabetes in the United States</vt:lpstr>
      <vt:lpstr>PowerPoint Presentation</vt:lpstr>
      <vt:lpstr>The ADCTP Project</vt:lpstr>
      <vt:lpstr>The Current Status of ADCTP</vt:lpstr>
      <vt:lpstr>Achievements of ADCTP</vt:lpstr>
      <vt:lpstr>Prevalence of diabetes in the United States</vt:lpstr>
      <vt:lpstr>National Diabetes Prevention Program</vt:lpstr>
      <vt:lpstr>The National Diabetes Prevention Program</vt:lpstr>
      <vt:lpstr>ADCTP and the National Diabetes Prevention Project </vt:lpstr>
      <vt:lpstr>2017 Performance Measures</vt:lpstr>
      <vt:lpstr>National Diabetes Recognition Organizations an Sites</vt:lpstr>
      <vt:lpstr>CDC Diabetes Resources</vt:lpstr>
      <vt:lpstr>PowerPoint Presentation</vt:lpstr>
    </vt:vector>
  </TitlesOfParts>
  <Company>Centers for Disease Control and Prevention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Pre-program Data Gathering/Formative Evaluation:  Examples from the National Diabetes Prevention Program</dc:title>
  <dc:creator>zlf2</dc:creator>
  <cp:lastModifiedBy>Mary Grandon</cp:lastModifiedBy>
  <cp:revision>165</cp:revision>
  <cp:lastPrinted>2016-06-27T21:54:07Z</cp:lastPrinted>
  <dcterms:created xsi:type="dcterms:W3CDTF">2012-02-05T21:28:19Z</dcterms:created>
  <dcterms:modified xsi:type="dcterms:W3CDTF">2016-10-06T18:44:27Z</dcterms:modified>
</cp:coreProperties>
</file>