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5" r:id="rId6"/>
    <p:sldId id="276" r:id="rId7"/>
    <p:sldId id="277" r:id="rId8"/>
    <p:sldId id="278" r:id="rId9"/>
    <p:sldId id="279" r:id="rId10"/>
    <p:sldId id="262" r:id="rId11"/>
    <p:sldId id="260" r:id="rId12"/>
    <p:sldId id="261" r:id="rId13"/>
    <p:sldId id="271" r:id="rId14"/>
    <p:sldId id="266" r:id="rId15"/>
    <p:sldId id="267" r:id="rId16"/>
    <p:sldId id="280" r:id="rId17"/>
    <p:sldId id="285" r:id="rId18"/>
    <p:sldId id="282" r:id="rId19"/>
    <p:sldId id="284" r:id="rId20"/>
    <p:sldId id="286" r:id="rId21"/>
    <p:sldId id="28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/>
    <p:restoredTop sz="9441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l" fontAlgn="base">
              <a:defRPr/>
            </a:pPr>
            <a:endParaRPr lang="en-US" dirty="0"/>
          </a:p>
        </c:rich>
      </c:tx>
      <c:layout>
        <c:manualLayout>
          <c:xMode val="edge"/>
          <c:yMode val="edge"/>
          <c:x val="0.01"/>
          <c:y val="0.0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5801224846894202E-2"/>
          <c:y val="8.0008398950131204E-2"/>
          <c:w val="0.74928842228054804"/>
          <c:h val="0.739135958005249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0: Series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C608F">
                  <a:alpha val="10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0A2C1">
                  <a:alpha val="10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4C826">
                  <a:alpha val="10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rgbClr val="F5A417">
                  <a:alpha val="100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06485">
                  <a:alpha val="100000"/>
                </a:srgbClr>
              </a:solidFill>
            </c:spPr>
          </c:dPt>
          <c:dPt>
            <c:idx val="5"/>
            <c:invertIfNegative val="0"/>
            <c:bubble3D val="0"/>
            <c:spPr>
              <a:solidFill>
                <a:srgbClr val="BF91DB">
                  <a:alpha val="100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444444">
                        <a:alpha val="100000"/>
                      </a:srgbClr>
                    </a:solidFill>
                    <a:latin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never</c:v>
                </c:pt>
                <c:pt idx="1">
                  <c:v>once a week</c:v>
                </c:pt>
                <c:pt idx="2">
                  <c:v>a few times a week</c:v>
                </c:pt>
                <c:pt idx="3">
                  <c:v>once a day</c:v>
                </c:pt>
                <c:pt idx="4">
                  <c:v>two times a day</c:v>
                </c:pt>
                <c:pt idx="5">
                  <c:v>more than two times a day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2.9</c:v>
                </c:pt>
                <c:pt idx="1">
                  <c:v>10.199999999999999</c:v>
                </c:pt>
                <c:pt idx="2">
                  <c:v>28.5</c:v>
                </c:pt>
                <c:pt idx="3">
                  <c:v>10.199999999999999</c:v>
                </c:pt>
                <c:pt idx="4">
                  <c:v>12.4</c:v>
                </c:pt>
                <c:pt idx="5">
                  <c:v>35.799999999999997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86989568"/>
        <c:axId val="1486981952"/>
      </c:barChart>
      <c:catAx>
        <c:axId val="1486989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1952"/>
        <c:crosses val="autoZero"/>
        <c:auto val="0"/>
        <c:lblAlgn val="ctr"/>
        <c:lblOffset val="100"/>
        <c:noMultiLvlLbl val="0"/>
      </c:catAx>
      <c:valAx>
        <c:axId val="1486981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9568"/>
        <c:crosses val="autoZero"/>
        <c:crossBetween val="between"/>
      </c:valAx>
    </c:plotArea>
    <c:legend>
      <c:legendPos val="r"/>
      <c:overlay val="0"/>
      <c:txPr>
        <a:bodyPr/>
        <a:lstStyle/>
        <a:p>
          <a:pPr marL="0" marR="0" lvl="0" indent="0" algn="l" fontAlgn="base">
            <a:defRPr sz="1000" b="0" i="0" u="none" strike="noStrike">
              <a:solidFill>
                <a:srgbClr val="000000">
                  <a:alpha val="100000"/>
                </a:srgbClr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l" fontAlgn="base">
              <a:defRPr/>
            </a:pPr>
            <a:endParaRPr lang="en-US" dirty="0"/>
          </a:p>
        </c:rich>
      </c:tx>
      <c:layout>
        <c:manualLayout>
          <c:xMode val="edge"/>
          <c:yMode val="edge"/>
          <c:x val="0.01"/>
          <c:y val="0.01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0: Series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C608F">
                  <a:alpha val="10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0A2C1">
                  <a:alpha val="10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4C826">
                  <a:alpha val="10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rgbClr val="F5A417">
                  <a:alpha val="100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06485">
                  <a:alpha val="100000"/>
                </a:srgbClr>
              </a:solidFill>
            </c:spPr>
          </c:dPt>
          <c:dPt>
            <c:idx val="5"/>
            <c:invertIfNegative val="0"/>
            <c:bubble3D val="0"/>
            <c:spPr>
              <a:solidFill>
                <a:srgbClr val="BF91DB">
                  <a:alpha val="100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444444">
                        <a:alpha val="100000"/>
                      </a:srgbClr>
                    </a:solidFill>
                    <a:latin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never</c:v>
                </c:pt>
                <c:pt idx="1">
                  <c:v>once a week</c:v>
                </c:pt>
                <c:pt idx="2">
                  <c:v>a few times a week</c:v>
                </c:pt>
                <c:pt idx="3">
                  <c:v>once a day</c:v>
                </c:pt>
                <c:pt idx="4">
                  <c:v>two times a day</c:v>
                </c:pt>
                <c:pt idx="5">
                  <c:v>more than two times a day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4.4000000000000004</c:v>
                </c:pt>
                <c:pt idx="1">
                  <c:v>14.6</c:v>
                </c:pt>
                <c:pt idx="2">
                  <c:v>32.799999999999997</c:v>
                </c:pt>
                <c:pt idx="3">
                  <c:v>13.9</c:v>
                </c:pt>
                <c:pt idx="4">
                  <c:v>13.1</c:v>
                </c:pt>
                <c:pt idx="5">
                  <c:v>21.2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86982496"/>
        <c:axId val="1486981408"/>
      </c:barChart>
      <c:catAx>
        <c:axId val="1486982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1408"/>
        <c:crosses val="autoZero"/>
        <c:auto val="0"/>
        <c:lblAlgn val="ctr"/>
        <c:lblOffset val="100"/>
        <c:noMultiLvlLbl val="0"/>
      </c:catAx>
      <c:valAx>
        <c:axId val="1486981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2496"/>
        <c:crosses val="autoZero"/>
        <c:crossBetween val="between"/>
      </c:valAx>
    </c:plotArea>
    <c:legend>
      <c:legendPos val="r"/>
      <c:overlay val="0"/>
      <c:txPr>
        <a:bodyPr/>
        <a:lstStyle/>
        <a:p>
          <a:pPr marL="0" marR="0" lvl="0" indent="0" algn="l" fontAlgn="base">
            <a:defRPr sz="1000" b="0" i="0" u="none" strike="noStrike">
              <a:solidFill>
                <a:srgbClr val="000000">
                  <a:alpha val="100000"/>
                </a:srgbClr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l" fontAlgn="base">
              <a:defRPr/>
            </a:pPr>
            <a:endParaRPr lang="en-US" dirty="0"/>
          </a:p>
        </c:rich>
      </c:tx>
      <c:layout>
        <c:manualLayout>
          <c:xMode val="edge"/>
          <c:yMode val="edge"/>
          <c:x val="0.01"/>
          <c:y val="0.0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2467891513560797E-2"/>
          <c:y val="2.03417322834646E-2"/>
          <c:w val="0.74928842228054804"/>
          <c:h val="0.739135958005249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0: Series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C608F">
                  <a:alpha val="10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0A2C1">
                  <a:alpha val="10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4C826">
                  <a:alpha val="10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rgbClr val="F5A417">
                  <a:alpha val="100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06485">
                  <a:alpha val="100000"/>
                </a:srgbClr>
              </a:solidFill>
            </c:spPr>
          </c:dPt>
          <c:dPt>
            <c:idx val="5"/>
            <c:invertIfNegative val="0"/>
            <c:bubble3D val="0"/>
            <c:spPr>
              <a:solidFill>
                <a:srgbClr val="BF91DB">
                  <a:alpha val="100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444444">
                        <a:alpha val="100000"/>
                      </a:srgbClr>
                    </a:solidFill>
                    <a:latin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never</c:v>
                </c:pt>
                <c:pt idx="1">
                  <c:v>once a week</c:v>
                </c:pt>
                <c:pt idx="2">
                  <c:v>a few times a week</c:v>
                </c:pt>
                <c:pt idx="3">
                  <c:v>once a day</c:v>
                </c:pt>
                <c:pt idx="4">
                  <c:v>two times a day</c:v>
                </c:pt>
                <c:pt idx="5">
                  <c:v>more than two times a day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2.2000000000000002</c:v>
                </c:pt>
                <c:pt idx="1">
                  <c:v>22.6</c:v>
                </c:pt>
                <c:pt idx="2">
                  <c:v>34.299999999999997</c:v>
                </c:pt>
                <c:pt idx="3">
                  <c:v>10.9</c:v>
                </c:pt>
                <c:pt idx="4">
                  <c:v>5.8</c:v>
                </c:pt>
                <c:pt idx="5">
                  <c:v>24.1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86975968"/>
        <c:axId val="1486983040"/>
      </c:barChart>
      <c:catAx>
        <c:axId val="14869759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3040"/>
        <c:crosses val="autoZero"/>
        <c:auto val="0"/>
        <c:lblAlgn val="ctr"/>
        <c:lblOffset val="100"/>
        <c:noMultiLvlLbl val="0"/>
      </c:catAx>
      <c:valAx>
        <c:axId val="1486983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75968"/>
        <c:crosses val="autoZero"/>
        <c:crossBetween val="between"/>
      </c:valAx>
    </c:plotArea>
    <c:legend>
      <c:legendPos val="r"/>
      <c:overlay val="0"/>
      <c:txPr>
        <a:bodyPr/>
        <a:lstStyle/>
        <a:p>
          <a:pPr marL="0" marR="0" lvl="0" indent="0" algn="l" fontAlgn="base">
            <a:defRPr sz="1000" b="0" i="0" u="none" strike="noStrike">
              <a:solidFill>
                <a:srgbClr val="000000">
                  <a:alpha val="100000"/>
                </a:srgbClr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l" fontAlgn="base">
              <a:defRPr/>
            </a:pPr>
            <a:endParaRPr lang="en-US" dirty="0"/>
          </a:p>
        </c:rich>
      </c:tx>
      <c:layout>
        <c:manualLayout>
          <c:xMode val="edge"/>
          <c:yMode val="edge"/>
          <c:x val="0.01"/>
          <c:y val="0.01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0: Series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C608F">
                  <a:alpha val="10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0A2C1">
                  <a:alpha val="10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4C826">
                  <a:alpha val="100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444444">
                        <a:alpha val="100000"/>
                      </a:srgbClr>
                    </a:solidFill>
                    <a:latin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undecided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82.3</c:v>
                </c:pt>
                <c:pt idx="1">
                  <c:v>3.8</c:v>
                </c:pt>
                <c:pt idx="2">
                  <c:v>13.8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86974336"/>
        <c:axId val="1486985760"/>
      </c:barChart>
      <c:catAx>
        <c:axId val="14869743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5760"/>
        <c:crosses val="autoZero"/>
        <c:auto val="0"/>
        <c:lblAlgn val="ctr"/>
        <c:lblOffset val="100"/>
        <c:noMultiLvlLbl val="0"/>
      </c:catAx>
      <c:valAx>
        <c:axId val="1486985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74336"/>
        <c:crosses val="autoZero"/>
        <c:crossBetween val="between"/>
      </c:valAx>
    </c:plotArea>
    <c:legend>
      <c:legendPos val="r"/>
      <c:overlay val="0"/>
      <c:txPr>
        <a:bodyPr/>
        <a:lstStyle/>
        <a:p>
          <a:pPr marL="0" marR="0" lvl="0" indent="0" algn="l" fontAlgn="base">
            <a:defRPr sz="1000" b="0" i="0" u="none" strike="noStrike">
              <a:solidFill>
                <a:srgbClr val="000000">
                  <a:alpha val="100000"/>
                </a:srgbClr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l" fontAlgn="base">
              <a:defRPr/>
            </a:pPr>
            <a:endParaRPr lang="en-US" dirty="0"/>
          </a:p>
        </c:rich>
      </c:tx>
      <c:layout>
        <c:manualLayout>
          <c:xMode val="edge"/>
          <c:yMode val="edge"/>
          <c:x val="0.01"/>
          <c:y val="0.01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0: Series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C608F">
                  <a:alpha val="10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0A2C1">
                  <a:alpha val="10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4C826">
                  <a:alpha val="100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444444">
                        <a:alpha val="100000"/>
                      </a:srgbClr>
                    </a:solidFill>
                    <a:latin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undecided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57</c:v>
                </c:pt>
                <c:pt idx="1">
                  <c:v>26.6</c:v>
                </c:pt>
                <c:pt idx="2">
                  <c:v>16.399999999999999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86984128"/>
        <c:axId val="1486974880"/>
      </c:barChart>
      <c:catAx>
        <c:axId val="14869841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74880"/>
        <c:crosses val="autoZero"/>
        <c:auto val="0"/>
        <c:lblAlgn val="ctr"/>
        <c:lblOffset val="100"/>
        <c:noMultiLvlLbl val="0"/>
      </c:catAx>
      <c:valAx>
        <c:axId val="1486974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84128"/>
        <c:crosses val="autoZero"/>
        <c:crossBetween val="between"/>
      </c:valAx>
    </c:plotArea>
    <c:legend>
      <c:legendPos val="r"/>
      <c:overlay val="0"/>
      <c:txPr>
        <a:bodyPr/>
        <a:lstStyle/>
        <a:p>
          <a:pPr marL="0" marR="0" lvl="0" indent="0" algn="l" fontAlgn="base">
            <a:defRPr sz="1000" b="0" i="0" u="none" strike="noStrike">
              <a:solidFill>
                <a:srgbClr val="000000">
                  <a:alpha val="100000"/>
                </a:srgbClr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l" fontAlgn="base">
              <a:defRPr/>
            </a:pPr>
            <a:endParaRPr lang="en-US" dirty="0"/>
          </a:p>
        </c:rich>
      </c:tx>
      <c:layout>
        <c:manualLayout>
          <c:xMode val="edge"/>
          <c:yMode val="edge"/>
          <c:x val="0.01"/>
          <c:y val="0.01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0: Series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C608F">
                  <a:alpha val="10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0A2C1">
                  <a:alpha val="10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4C826">
                  <a:alpha val="100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444444">
                        <a:alpha val="100000"/>
                      </a:srgbClr>
                    </a:solidFill>
                    <a:latin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undecided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26.2</c:v>
                </c:pt>
                <c:pt idx="2">
                  <c:v>13.8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486977600"/>
        <c:axId val="1287758784"/>
      </c:barChart>
      <c:catAx>
        <c:axId val="1486977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287758784"/>
        <c:crosses val="autoZero"/>
        <c:auto val="0"/>
        <c:lblAlgn val="ctr"/>
        <c:lblOffset val="100"/>
        <c:noMultiLvlLbl val="0"/>
      </c:catAx>
      <c:valAx>
        <c:axId val="1287758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 b="0" i="0" u="none" strike="noStrike">
                <a:solidFill>
                  <a:srgbClr val="000000">
                    <a:alpha val="100000"/>
                  </a:srgbClr>
                </a:solidFill>
                <a:latin typeface="Calibri"/>
              </a:defRPr>
            </a:pPr>
            <a:endParaRPr lang="en-US"/>
          </a:p>
        </c:txPr>
        <c:crossAx val="1486977600"/>
        <c:crosses val="autoZero"/>
        <c:crossBetween val="between"/>
      </c:valAx>
    </c:plotArea>
    <c:legend>
      <c:legendPos val="r"/>
      <c:overlay val="0"/>
      <c:txPr>
        <a:bodyPr/>
        <a:lstStyle/>
        <a:p>
          <a:pPr marL="0" marR="0" lvl="0" indent="0" algn="l" fontAlgn="base">
            <a:defRPr sz="1000" b="0" i="0" u="none" strike="noStrike">
              <a:solidFill>
                <a:srgbClr val="000000">
                  <a:alpha val="100000"/>
                </a:srgbClr>
              </a:solidFill>
              <a:latin typeface="Calibri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1289DA-D10C-487A-82F1-A507D7BFC3C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85F004-30F4-4D23-8550-DC48321779D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066800"/>
            <a:ext cx="7470648" cy="21336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Grundy County Tennessee Diabetes Coalition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Sofia Leon-Meza-Public Health Educator Grundy County</a:t>
            </a:r>
          </a:p>
          <a:p>
            <a:pPr algn="l"/>
            <a:r>
              <a:rPr lang="en-US" sz="1600" dirty="0" smtClean="0"/>
              <a:t> </a:t>
            </a:r>
            <a:endParaRPr lang="en-US" sz="1600" dirty="0"/>
          </a:p>
        </p:txBody>
      </p:sp>
      <p:pic>
        <p:nvPicPr>
          <p:cNvPr id="4098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9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Activ8</a:t>
            </a:r>
            <a:endParaRPr lang="en-US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3931920"/>
          </a:xfrm>
        </p:spPr>
        <p:txBody>
          <a:bodyPr>
            <a:normAutofit/>
          </a:bodyPr>
          <a:lstStyle/>
          <a:p>
            <a:r>
              <a:rPr lang="en-US" dirty="0"/>
              <a:t>A</a:t>
            </a:r>
            <a:r>
              <a:rPr lang="en-US" dirty="0" smtClean="0"/>
              <a:t>fter-school </a:t>
            </a:r>
            <a:r>
              <a:rPr lang="en-US" dirty="0"/>
              <a:t>program aimed to </a:t>
            </a:r>
            <a:r>
              <a:rPr lang="en-US" dirty="0" smtClean="0"/>
              <a:t>increase physical activity </a:t>
            </a:r>
            <a:r>
              <a:rPr lang="en-US" dirty="0"/>
              <a:t>in Grundy County. </a:t>
            </a:r>
            <a:endParaRPr lang="en-US" dirty="0" smtClean="0"/>
          </a:p>
          <a:p>
            <a:r>
              <a:rPr lang="en-US" dirty="0" smtClean="0"/>
              <a:t>Bonner </a:t>
            </a:r>
            <a:r>
              <a:rPr lang="en-US" dirty="0"/>
              <a:t>and </a:t>
            </a:r>
            <a:r>
              <a:rPr lang="en-US" dirty="0" err="1"/>
              <a:t>Canale</a:t>
            </a:r>
            <a:r>
              <a:rPr lang="en-US" dirty="0"/>
              <a:t> Students from Sewanee implement SPARK </a:t>
            </a:r>
            <a:r>
              <a:rPr lang="en-US" dirty="0" smtClean="0"/>
              <a:t>curriculum. </a:t>
            </a:r>
          </a:p>
          <a:p>
            <a:r>
              <a:rPr lang="en-US" dirty="0"/>
              <a:t>C</a:t>
            </a:r>
            <a:r>
              <a:rPr lang="en-US" dirty="0" smtClean="0"/>
              <a:t>urrently </a:t>
            </a:r>
            <a:r>
              <a:rPr lang="en-US" dirty="0"/>
              <a:t>operating at three </a:t>
            </a:r>
            <a:r>
              <a:rPr lang="en-US" dirty="0" smtClean="0"/>
              <a:t>schools.</a:t>
            </a:r>
          </a:p>
        </p:txBody>
      </p:sp>
      <p:pic>
        <p:nvPicPr>
          <p:cNvPr id="4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c60on4\Pictures\Activ8\Dec. 2014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657600"/>
            <a:ext cx="39624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00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Cooking Matters Sessions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3200399"/>
          </a:xfrm>
        </p:spPr>
        <p:txBody>
          <a:bodyPr/>
          <a:lstStyle/>
          <a:p>
            <a:r>
              <a:rPr lang="en-US" dirty="0" smtClean="0"/>
              <a:t>As a part of the No Kid Hungry campaign, this program teaches participants to shop smarter, use nutritional information to make better food choices and cook affordable meals.</a:t>
            </a:r>
          </a:p>
          <a:p>
            <a:r>
              <a:rPr lang="en-US" dirty="0"/>
              <a:t>N</a:t>
            </a:r>
            <a:r>
              <a:rPr lang="en-US" dirty="0" smtClean="0"/>
              <a:t>utritious meals at home for kids and family.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C:\Users\dc60on4\Pictures\Activ8\Cooking Matters\cooking matters 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33"/>
          <a:stretch/>
        </p:blipFill>
        <p:spPr bwMode="auto">
          <a:xfrm>
            <a:off x="1143000" y="3733800"/>
            <a:ext cx="2895371" cy="184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c60on4\Pictures\Gardening\IMG_435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8"/>
          <a:stretch/>
        </p:blipFill>
        <p:spPr bwMode="auto">
          <a:xfrm>
            <a:off x="4495800" y="3761509"/>
            <a:ext cx="2789059" cy="184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33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628" y="304800"/>
            <a:ext cx="8229600" cy="1143000"/>
          </a:xfrm>
        </p:spPr>
        <p:txBody>
          <a:bodyPr/>
          <a:lstStyle/>
          <a:p>
            <a:r>
              <a:rPr lang="en-US" dirty="0" smtClean="0"/>
              <a:t>School Gardens</a:t>
            </a:r>
            <a:endParaRPr lang="en-US" dirty="0"/>
          </a:p>
        </p:txBody>
      </p:sp>
      <p:pic>
        <p:nvPicPr>
          <p:cNvPr id="3074" name="Picture 2" descr="C:\Users\dc60on4\Pictures\Gardening\Pelham Gardening\kids gardening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92" y="3886200"/>
            <a:ext cx="3142397" cy="231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c60on4\Pictures\Gardening\Swiss Gardening\Swiss garden 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15224"/>
          <a:stretch/>
        </p:blipFill>
        <p:spPr bwMode="auto">
          <a:xfrm>
            <a:off x="4876799" y="3741296"/>
            <a:ext cx="2895601" cy="233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2514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436511"/>
            <a:ext cx="2895600" cy="2162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9" t="-1" r="4218" b="12275"/>
          <a:stretch/>
        </p:blipFill>
        <p:spPr>
          <a:xfrm>
            <a:off x="1086592" y="1548712"/>
            <a:ext cx="3142397" cy="205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08" y="602988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map2016-ltr 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95" y="785641"/>
            <a:ext cx="7543800" cy="541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Healthy Ambassadors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Passionate </a:t>
            </a:r>
            <a:r>
              <a:rPr lang="en-US" dirty="0"/>
              <a:t>volunteers from the community that are willing to work with the Grundy county health </a:t>
            </a:r>
            <a:r>
              <a:rPr lang="en-US" dirty="0" smtClean="0"/>
              <a:t>council in order to better the health of our community.</a:t>
            </a:r>
          </a:p>
          <a:p>
            <a:r>
              <a:rPr lang="en-US" dirty="0"/>
              <a:t>T</a:t>
            </a:r>
            <a:r>
              <a:rPr lang="en-US" dirty="0" smtClean="0"/>
              <a:t>hey look for people within groups like church, political leaders and etc.</a:t>
            </a:r>
          </a:p>
          <a:p>
            <a:r>
              <a:rPr lang="en-US" dirty="0"/>
              <a:t>T</a:t>
            </a:r>
            <a:r>
              <a:rPr lang="en-US" dirty="0" smtClean="0"/>
              <a:t>hey are tasked with communication with those groups about events, goals and objectives.</a:t>
            </a:r>
          </a:p>
          <a:p>
            <a:r>
              <a:rPr lang="en-US" dirty="0" smtClean="0"/>
              <a:t>Health representatives in Grundy </a:t>
            </a:r>
            <a:r>
              <a:rPr lang="en-US" dirty="0" err="1" smtClean="0"/>
              <a:t>Conty</a:t>
            </a:r>
            <a:r>
              <a:rPr lang="en-US" dirty="0" smtClean="0"/>
              <a:t>.</a:t>
            </a:r>
          </a:p>
        </p:txBody>
      </p:sp>
      <p:pic>
        <p:nvPicPr>
          <p:cNvPr id="4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8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ork with the public health educator for Grundy County.</a:t>
            </a:r>
          </a:p>
          <a:p>
            <a:r>
              <a:rPr lang="en-US" dirty="0"/>
              <a:t>B</a:t>
            </a:r>
            <a:r>
              <a:rPr lang="en-US" dirty="0" smtClean="0"/>
              <a:t>uild capacity and connection with community leaders.</a:t>
            </a:r>
          </a:p>
          <a:p>
            <a:r>
              <a:rPr lang="en-US" dirty="0" smtClean="0"/>
              <a:t>Are support for projects in the county.</a:t>
            </a:r>
          </a:p>
          <a:p>
            <a:r>
              <a:rPr lang="en-US" dirty="0"/>
              <a:t>G</a:t>
            </a:r>
            <a:r>
              <a:rPr lang="en-US" dirty="0" smtClean="0"/>
              <a:t>arden club at Swiss Memorial School.</a:t>
            </a:r>
          </a:p>
          <a:p>
            <a:r>
              <a:rPr lang="en-US" dirty="0" smtClean="0"/>
              <a:t> </a:t>
            </a:r>
            <a:r>
              <a:rPr lang="en-US" dirty="0"/>
              <a:t>W</a:t>
            </a:r>
            <a:r>
              <a:rPr lang="en-US" dirty="0" smtClean="0"/>
              <a:t>orking with a partner from Yale in order to collect data on tobacco.</a:t>
            </a:r>
          </a:p>
          <a:p>
            <a:r>
              <a:rPr lang="en-US" dirty="0" smtClean="0"/>
              <a:t>Also work with </a:t>
            </a:r>
            <a:r>
              <a:rPr lang="en-US" dirty="0"/>
              <a:t>H</a:t>
            </a:r>
            <a:r>
              <a:rPr lang="en-US" dirty="0" smtClean="0"/>
              <a:t>ealthier TN Communities</a:t>
            </a:r>
            <a:r>
              <a:rPr lang="en-US" dirty="0"/>
              <a:t>.</a:t>
            </a:r>
          </a:p>
        </p:txBody>
      </p:sp>
      <p:pic>
        <p:nvPicPr>
          <p:cNvPr id="4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4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3713"/>
            <a:ext cx="8229600" cy="4389120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917709"/>
            <a:ext cx="3860800" cy="548309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18200" y="3276600"/>
            <a:ext cx="261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Stephen Wickham</a:t>
            </a:r>
          </a:p>
          <a:p>
            <a:pPr algn="ctr"/>
            <a:r>
              <a:rPr lang="en-US" sz="2400" dirty="0" smtClean="0"/>
              <a:t>MPA, RN</a:t>
            </a:r>
            <a:endParaRPr lang="en-US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29000" y="5181600"/>
            <a:ext cx="5334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09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is Reversing Diabetes?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Focus on lifestyle interventions</a:t>
            </a:r>
          </a:p>
          <a:p>
            <a:pPr lvl="1"/>
            <a:r>
              <a:rPr lang="en-US" dirty="0" smtClean="0"/>
              <a:t>Recognize changes that have caused diabetes</a:t>
            </a:r>
          </a:p>
          <a:p>
            <a:pPr lvl="1"/>
            <a:r>
              <a:rPr lang="en-US" dirty="0" smtClean="0"/>
              <a:t>Focus on metabolism problem</a:t>
            </a:r>
          </a:p>
          <a:p>
            <a:pPr lvl="1"/>
            <a:endParaRPr lang="en-US" dirty="0"/>
          </a:p>
          <a:p>
            <a:r>
              <a:rPr lang="en-US" dirty="0" smtClean="0"/>
              <a:t>Created a community movement</a:t>
            </a:r>
          </a:p>
          <a:p>
            <a:pPr lvl="1"/>
            <a:r>
              <a:rPr lang="en-US" dirty="0" smtClean="0"/>
              <a:t>Whole Foods-Plant Based</a:t>
            </a:r>
          </a:p>
          <a:p>
            <a:pPr lvl="1"/>
            <a:r>
              <a:rPr lang="en-US" dirty="0" smtClean="0"/>
              <a:t>High fiber, high nutrient</a:t>
            </a:r>
          </a:p>
          <a:p>
            <a:pPr lvl="1"/>
            <a:r>
              <a:rPr lang="en-US" dirty="0" smtClean="0"/>
              <a:t>Avoid </a:t>
            </a:r>
            <a:r>
              <a:rPr lang="en-US" smtClean="0"/>
              <a:t>refined sugars, fats</a:t>
            </a:r>
            <a:endParaRPr lang="en-US" dirty="0" smtClean="0"/>
          </a:p>
          <a:p>
            <a:pPr lvl="1"/>
            <a:r>
              <a:rPr lang="en-US" dirty="0" smtClean="0"/>
              <a:t>Regular moderate exercise</a:t>
            </a:r>
          </a:p>
          <a:p>
            <a:pPr lvl="1"/>
            <a:r>
              <a:rPr lang="en-US" dirty="0" smtClean="0"/>
              <a:t>Regular meals w/o snacking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14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8200"/>
            <a:ext cx="8229599" cy="5752027"/>
          </a:xfrm>
        </p:spPr>
      </p:pic>
    </p:spTree>
    <p:extLst>
      <p:ext uri="{BB962C8B-B14F-4D97-AF65-F5344CB8AC3E}">
        <p14:creationId xmlns:p14="http://schemas.microsoft.com/office/powerpoint/2010/main" val="154236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44395"/>
            <a:ext cx="3645142" cy="623571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44395"/>
            <a:ext cx="3645142" cy="623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9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/>
              <a:t> Grundy County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71140"/>
            <a:ext cx="8458200" cy="2072259"/>
          </a:xfrm>
        </p:spPr>
      </p:pic>
      <p:pic>
        <p:nvPicPr>
          <p:cNvPr id="5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871451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85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884395"/>
            <a:ext cx="4678301" cy="247181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9" y="3536520"/>
            <a:ext cx="4685649" cy="26356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884396"/>
            <a:ext cx="3116201" cy="528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4419599"/>
            <a:ext cx="4064000" cy="231673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31" b="4240"/>
          <a:stretch/>
        </p:blipFill>
        <p:spPr>
          <a:xfrm>
            <a:off x="611849" y="169164"/>
            <a:ext cx="4010951" cy="65671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0" y="2404363"/>
            <a:ext cx="4076700" cy="22762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0" y="156464"/>
            <a:ext cx="40767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34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 smtClean="0"/>
              <a:t>Healthy Horizons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153400" cy="3657600"/>
          </a:xfrm>
        </p:spPr>
        <p:txBody>
          <a:bodyPr>
            <a:normAutofit/>
          </a:bodyPr>
          <a:lstStyle/>
          <a:p>
            <a:r>
              <a:rPr lang="en-US" dirty="0"/>
              <a:t>R</a:t>
            </a:r>
            <a:r>
              <a:rPr lang="en-US" dirty="0" smtClean="0"/>
              <a:t>eaches every 4</a:t>
            </a:r>
            <a:r>
              <a:rPr lang="en-US" baseline="30000" dirty="0" smtClean="0"/>
              <a:t>th</a:t>
            </a:r>
            <a:r>
              <a:rPr lang="en-US" dirty="0" smtClean="0"/>
              <a:t> grader in the county and parents.</a:t>
            </a:r>
          </a:p>
          <a:p>
            <a:r>
              <a:rPr lang="en-US" dirty="0" smtClean="0"/>
              <a:t>Fun education regarding nutrition, exercise and the dangers of tobacco.</a:t>
            </a:r>
          </a:p>
          <a:p>
            <a:r>
              <a:rPr lang="en-US" dirty="0" smtClean="0"/>
              <a:t>9 stations</a:t>
            </a:r>
          </a:p>
          <a:p>
            <a:r>
              <a:rPr lang="en-US" dirty="0"/>
              <a:t>S</a:t>
            </a:r>
            <a:r>
              <a:rPr lang="en-US" dirty="0" smtClean="0"/>
              <a:t>urvey results</a:t>
            </a:r>
          </a:p>
          <a:p>
            <a:endParaRPr lang="en-US" dirty="0" smtClean="0"/>
          </a:p>
        </p:txBody>
      </p:sp>
      <p:pic>
        <p:nvPicPr>
          <p:cNvPr id="4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64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198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/>
          <a:lstStyle/>
          <a:p>
            <a:r>
              <a:rPr lang="en-US" dirty="0" smtClean="0"/>
              <a:t>Pre-Survey </a:t>
            </a:r>
            <a:r>
              <a:rPr lang="en-US" sz="2400" dirty="0" smtClean="0"/>
              <a:t>(137 responses)</a:t>
            </a:r>
            <a:endParaRPr lang="en-US" sz="2400" dirty="0"/>
          </a:p>
        </p:txBody>
      </p:sp>
      <p:graphicFrame>
        <p:nvGraphicFramePr>
          <p:cNvPr id="4" name="57d1c23ddd57c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465227"/>
              </p:ext>
            </p:extLst>
          </p:nvPr>
        </p:nvGraphicFramePr>
        <p:xfrm>
          <a:off x="352425" y="2085975"/>
          <a:ext cx="8458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371600"/>
            <a:ext cx="8858250" cy="892552"/>
          </a:xfrm>
          <a:prstGeom prst="rect">
            <a:avLst/>
          </a:prstGeom>
        </p:spPr>
        <p:txBody>
          <a:bodyPr lIns="91440" tIns="45720" rIns="91440" bIns="45720" rtlCol="0">
            <a:spAutoFit/>
          </a:bodyPr>
          <a:lstStyle/>
          <a:p>
            <a:pPr marL="0" marR="0" lvl="0" indent="0" algn="l" fontAlgn="base"/>
            <a:r>
              <a:rPr lang="en-US" sz="26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How often do you drink a sugar-sweetened drink such as tea, lemonade, soft </a:t>
            </a:r>
            <a:r>
              <a:rPr lang="en-US" sz="2600" b="0" i="0" u="none" strike="noStrike" dirty="0" smtClean="0">
                <a:solidFill>
                  <a:srgbClr val="000000">
                    <a:alpha val="100000"/>
                  </a:srgbClr>
                </a:solidFill>
                <a:latin typeface="Calibri"/>
              </a:rPr>
              <a:t>drinks?</a:t>
            </a:r>
            <a:endParaRPr lang="en-US" sz="2600" b="0" i="0" u="none" strike="noStrike" dirty="0">
              <a:solidFill>
                <a:srgbClr val="000000">
                  <a:alpha val="100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518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57d1c23de574f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4840877"/>
              </p:ext>
            </p:extLst>
          </p:nvPr>
        </p:nvGraphicFramePr>
        <p:xfrm>
          <a:off x="382135" y="1781528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0998" y="1066800"/>
            <a:ext cx="8586355" cy="892552"/>
          </a:xfrm>
          <a:prstGeom prst="rect">
            <a:avLst/>
          </a:prstGeom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fontAlgn="base"/>
            <a:r>
              <a:rPr lang="en-US" sz="26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How often do you have candy, cake, cookies, ice cream, or other sweets?</a:t>
            </a:r>
          </a:p>
        </p:txBody>
      </p:sp>
      <p:pic>
        <p:nvPicPr>
          <p:cNvPr id="6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108652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32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457200" y="1143000"/>
            <a:ext cx="8229600" cy="492443"/>
          </a:xfrm>
          <a:prstGeom prst="rect">
            <a:avLst/>
          </a:prstGeom>
        </p:spPr>
        <p:txBody>
          <a:bodyPr lIns="91440" tIns="45720" rIns="91440" bIns="45720" rtlCol="0">
            <a:spAutoFit/>
          </a:bodyPr>
          <a:lstStyle/>
          <a:p>
            <a:pPr marL="0" marR="0" lvl="0" indent="0" algn="l" fontAlgn="base"/>
            <a:r>
              <a:rPr lang="en-US" sz="26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How often do you have chips or </a:t>
            </a:r>
            <a:r>
              <a:rPr lang="en-US" sz="2600" b="0" i="0" u="none" strike="noStrike" dirty="0" err="1">
                <a:solidFill>
                  <a:srgbClr val="000000">
                    <a:alpha val="100000"/>
                  </a:srgbClr>
                </a:solidFill>
                <a:latin typeface="Calibri"/>
              </a:rPr>
              <a:t>french</a:t>
            </a:r>
            <a:r>
              <a:rPr lang="en-US" sz="26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 fries?</a:t>
            </a:r>
          </a:p>
        </p:txBody>
      </p:sp>
      <p:graphicFrame>
        <p:nvGraphicFramePr>
          <p:cNvPr id="5" name="57d1c23dead4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364803"/>
              </p:ext>
            </p:extLst>
          </p:nvPr>
        </p:nvGraphicFramePr>
        <p:xfrm>
          <a:off x="304800" y="1828800"/>
          <a:ext cx="85344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 descr="C:\Users\dc60on4\Pictures\TN Department of Health 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9436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09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Post Survey </a:t>
            </a:r>
            <a:r>
              <a:rPr lang="en-US" sz="2600" dirty="0" smtClean="0"/>
              <a:t>(130 responses)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1447800"/>
            <a:ext cx="8229600" cy="492443"/>
          </a:xfrm>
          <a:prstGeom prst="rect">
            <a:avLst/>
          </a:prstGeom>
        </p:spPr>
        <p:txBody>
          <a:bodyPr lIns="91440" tIns="45720" rIns="91440" bIns="45720" rtlCol="0">
            <a:spAutoFit/>
          </a:bodyPr>
          <a:lstStyle/>
          <a:p>
            <a:pPr marL="0" marR="0" lvl="0" indent="0" algn="l" fontAlgn="base">
              <a:buNone/>
            </a:pPr>
            <a:r>
              <a:rPr lang="en-US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I am going to eat one more fruit each day.</a:t>
            </a:r>
          </a:p>
        </p:txBody>
      </p:sp>
      <p:graphicFrame>
        <p:nvGraphicFramePr>
          <p:cNvPr id="5" name="57dff386bf5d2"/>
          <p:cNvGraphicFramePr/>
          <p:nvPr>
            <p:extLst>
              <p:ext uri="{D42A27DB-BD31-4B8C-83A1-F6EECF244321}">
                <p14:modId xmlns:p14="http://schemas.microsoft.com/office/powerpoint/2010/main" val="3736108150"/>
              </p:ext>
            </p:extLst>
          </p:nvPr>
        </p:nvGraphicFramePr>
        <p:xfrm>
          <a:off x="251346" y="1843585"/>
          <a:ext cx="85344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7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457200" y="954536"/>
            <a:ext cx="8229600" cy="892552"/>
          </a:xfrm>
          <a:prstGeom prst="rect">
            <a:avLst/>
          </a:prstGeom>
        </p:spPr>
        <p:txBody>
          <a:bodyPr lIns="91440" tIns="45720" rIns="91440" bIns="45720" rtlCol="0">
            <a:spAutoFit/>
          </a:bodyPr>
          <a:lstStyle/>
          <a:p>
            <a:pPr marL="0" marR="0" lvl="0" indent="0" algn="l" fontAlgn="base"/>
            <a:r>
              <a:rPr lang="en-US" sz="26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I am going to eat less high fat food such as chips or French fries.</a:t>
            </a:r>
          </a:p>
        </p:txBody>
      </p:sp>
      <p:graphicFrame>
        <p:nvGraphicFramePr>
          <p:cNvPr id="5" name="57dff386e534b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6839356"/>
              </p:ext>
            </p:extLst>
          </p:nvPr>
        </p:nvGraphicFramePr>
        <p:xfrm>
          <a:off x="457200" y="1676400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7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457200" y="762000"/>
            <a:ext cx="8229600" cy="892552"/>
          </a:xfrm>
          <a:prstGeom prst="rect">
            <a:avLst/>
          </a:prstGeom>
        </p:spPr>
        <p:txBody>
          <a:bodyPr lIns="91440" tIns="45720" rIns="91440" bIns="45720" rtlCol="0">
            <a:spAutoFit/>
          </a:bodyPr>
          <a:lstStyle/>
          <a:p>
            <a:pPr marL="0" marR="0" lvl="0" indent="0" algn="l" fontAlgn="base"/>
            <a:r>
              <a:rPr lang="en-US" sz="26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I am going to eat fewer sweets such as cake, cookies, candy, or ice cream</a:t>
            </a:r>
            <a:r>
              <a:rPr lang="en-US" sz="2400" b="0" i="0" u="none" strike="noStrike" dirty="0">
                <a:solidFill>
                  <a:srgbClr val="000000">
                    <a:alpha val="100000"/>
                  </a:srgbClr>
                </a:solidFill>
                <a:latin typeface="Calibri"/>
              </a:rPr>
              <a:t>.</a:t>
            </a:r>
          </a:p>
        </p:txBody>
      </p:sp>
      <p:graphicFrame>
        <p:nvGraphicFramePr>
          <p:cNvPr id="5" name="57dff386dca8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864036"/>
              </p:ext>
            </p:extLst>
          </p:nvPr>
        </p:nvGraphicFramePr>
        <p:xfrm>
          <a:off x="457200" y="1600200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dc60on4\Pictures\TN Department of Health p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67400"/>
            <a:ext cx="1171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2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1028</TotalTime>
  <Words>385</Words>
  <Application>Microsoft Office PowerPoint</Application>
  <PresentationFormat>On-screen Show (4:3)</PresentationFormat>
  <Paragraphs>56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Calibri</vt:lpstr>
      <vt:lpstr>Constantia</vt:lpstr>
      <vt:lpstr>Wingdings 2</vt:lpstr>
      <vt:lpstr>Flow</vt:lpstr>
      <vt:lpstr>Grundy County Tennessee Diabetes Coalition</vt:lpstr>
      <vt:lpstr> Grundy County</vt:lpstr>
      <vt:lpstr>Healthy Horizons </vt:lpstr>
      <vt:lpstr>Pre-Survey (137 responses)</vt:lpstr>
      <vt:lpstr>PowerPoint Presentation</vt:lpstr>
      <vt:lpstr>How often do you have chips or french fries?</vt:lpstr>
      <vt:lpstr>Post Survey (130 responses)</vt:lpstr>
      <vt:lpstr>I am going to eat less high fat food such as chips or French fries.</vt:lpstr>
      <vt:lpstr>I am going to eat fewer sweets such as cake, cookies, candy, or ice cream.</vt:lpstr>
      <vt:lpstr>Activ8</vt:lpstr>
      <vt:lpstr>Cooking Matters Sessions</vt:lpstr>
      <vt:lpstr>School Gardens</vt:lpstr>
      <vt:lpstr>PowerPoint Presentation</vt:lpstr>
      <vt:lpstr>Healthy Ambassadors</vt:lpstr>
      <vt:lpstr>VISTAs</vt:lpstr>
      <vt:lpstr>PowerPoint Presentation</vt:lpstr>
      <vt:lpstr>What is Reversing Diabetes?</vt:lpstr>
      <vt:lpstr>PowerPoint Presentation</vt:lpstr>
      <vt:lpstr>PowerPoint Presentation</vt:lpstr>
      <vt:lpstr>PowerPoint Presentation</vt:lpstr>
      <vt:lpstr>PowerPoint Presentation</vt:lpstr>
    </vt:vector>
  </TitlesOfParts>
  <Company>State of TN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Sofia Leon-Meza</dc:creator>
  <cp:lastModifiedBy>Marie</cp:lastModifiedBy>
  <cp:revision>48</cp:revision>
  <dcterms:created xsi:type="dcterms:W3CDTF">2016-09-12T16:06:44Z</dcterms:created>
  <dcterms:modified xsi:type="dcterms:W3CDTF">2016-10-04T10:41:57Z</dcterms:modified>
</cp:coreProperties>
</file>