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2" r:id="rId1"/>
  </p:sldMasterIdLst>
  <p:notesMasterIdLst>
    <p:notesMasterId r:id="rId18"/>
  </p:notesMasterIdLst>
  <p:handoutMasterIdLst>
    <p:handoutMasterId r:id="rId19"/>
  </p:handoutMasterIdLst>
  <p:sldIdLst>
    <p:sldId id="258" r:id="rId2"/>
    <p:sldId id="311" r:id="rId3"/>
    <p:sldId id="323" r:id="rId4"/>
    <p:sldId id="313" r:id="rId5"/>
    <p:sldId id="314" r:id="rId6"/>
    <p:sldId id="315" r:id="rId7"/>
    <p:sldId id="320" r:id="rId8"/>
    <p:sldId id="316" r:id="rId9"/>
    <p:sldId id="321" r:id="rId10"/>
    <p:sldId id="317" r:id="rId11"/>
    <p:sldId id="325" r:id="rId12"/>
    <p:sldId id="319" r:id="rId13"/>
    <p:sldId id="322" r:id="rId14"/>
    <p:sldId id="318" r:id="rId15"/>
    <p:sldId id="326" r:id="rId16"/>
    <p:sldId id="324" r:id="rId17"/>
  </p:sldIdLst>
  <p:sldSz cx="10058400" cy="7772400"/>
  <p:notesSz cx="6858000" cy="9144000"/>
  <p:defaultTextStyle>
    <a:defPPr>
      <a:defRPr lang="en-US"/>
    </a:defPPr>
    <a:lvl1pPr marL="0" algn="l" defTabSz="496382" rtl="0" eaLnBrk="1" latinLnBrk="0" hangingPunct="1">
      <a:defRPr sz="2000" kern="1200">
        <a:solidFill>
          <a:schemeClr val="tx1"/>
        </a:solidFill>
        <a:latin typeface="+mn-lt"/>
        <a:ea typeface="+mn-ea"/>
        <a:cs typeface="+mn-cs"/>
      </a:defRPr>
    </a:lvl1pPr>
    <a:lvl2pPr marL="496382" algn="l" defTabSz="496382" rtl="0" eaLnBrk="1" latinLnBrk="0" hangingPunct="1">
      <a:defRPr sz="2000" kern="1200">
        <a:solidFill>
          <a:schemeClr val="tx1"/>
        </a:solidFill>
        <a:latin typeface="+mn-lt"/>
        <a:ea typeface="+mn-ea"/>
        <a:cs typeface="+mn-cs"/>
      </a:defRPr>
    </a:lvl2pPr>
    <a:lvl3pPr marL="992764" algn="l" defTabSz="496382" rtl="0" eaLnBrk="1" latinLnBrk="0" hangingPunct="1">
      <a:defRPr sz="2000" kern="1200">
        <a:solidFill>
          <a:schemeClr val="tx1"/>
        </a:solidFill>
        <a:latin typeface="+mn-lt"/>
        <a:ea typeface="+mn-ea"/>
        <a:cs typeface="+mn-cs"/>
      </a:defRPr>
    </a:lvl3pPr>
    <a:lvl4pPr marL="1489146" algn="l" defTabSz="496382" rtl="0" eaLnBrk="1" latinLnBrk="0" hangingPunct="1">
      <a:defRPr sz="2000" kern="1200">
        <a:solidFill>
          <a:schemeClr val="tx1"/>
        </a:solidFill>
        <a:latin typeface="+mn-lt"/>
        <a:ea typeface="+mn-ea"/>
        <a:cs typeface="+mn-cs"/>
      </a:defRPr>
    </a:lvl4pPr>
    <a:lvl5pPr marL="1985528" algn="l" defTabSz="496382" rtl="0" eaLnBrk="1" latinLnBrk="0" hangingPunct="1">
      <a:defRPr sz="2000" kern="1200">
        <a:solidFill>
          <a:schemeClr val="tx1"/>
        </a:solidFill>
        <a:latin typeface="+mn-lt"/>
        <a:ea typeface="+mn-ea"/>
        <a:cs typeface="+mn-cs"/>
      </a:defRPr>
    </a:lvl5pPr>
    <a:lvl6pPr marL="2481910" algn="l" defTabSz="496382" rtl="0" eaLnBrk="1" latinLnBrk="0" hangingPunct="1">
      <a:defRPr sz="2000" kern="1200">
        <a:solidFill>
          <a:schemeClr val="tx1"/>
        </a:solidFill>
        <a:latin typeface="+mn-lt"/>
        <a:ea typeface="+mn-ea"/>
        <a:cs typeface="+mn-cs"/>
      </a:defRPr>
    </a:lvl6pPr>
    <a:lvl7pPr marL="2978292" algn="l" defTabSz="496382" rtl="0" eaLnBrk="1" latinLnBrk="0" hangingPunct="1">
      <a:defRPr sz="2000" kern="1200">
        <a:solidFill>
          <a:schemeClr val="tx1"/>
        </a:solidFill>
        <a:latin typeface="+mn-lt"/>
        <a:ea typeface="+mn-ea"/>
        <a:cs typeface="+mn-cs"/>
      </a:defRPr>
    </a:lvl7pPr>
    <a:lvl8pPr marL="3474674" algn="l" defTabSz="496382" rtl="0" eaLnBrk="1" latinLnBrk="0" hangingPunct="1">
      <a:defRPr sz="2000" kern="1200">
        <a:solidFill>
          <a:schemeClr val="tx1"/>
        </a:solidFill>
        <a:latin typeface="+mn-lt"/>
        <a:ea typeface="+mn-ea"/>
        <a:cs typeface="+mn-cs"/>
      </a:defRPr>
    </a:lvl8pPr>
    <a:lvl9pPr marL="3971056" algn="l" defTabSz="496382"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64">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425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03" autoAdjust="0"/>
    <p:restoredTop sz="86445" autoAdjust="0"/>
  </p:normalViewPr>
  <p:slideViewPr>
    <p:cSldViewPr snapToGrid="0" snapToObjects="1" showGuides="1">
      <p:cViewPr varScale="1">
        <p:scale>
          <a:sx n="52" d="100"/>
          <a:sy n="52" d="100"/>
        </p:scale>
        <p:origin x="1230" y="72"/>
      </p:cViewPr>
      <p:guideLst>
        <p:guide orient="horz" pos="2464"/>
        <p:guide/>
      </p:guideLst>
    </p:cSldViewPr>
  </p:slideViewPr>
  <p:outlineViewPr>
    <p:cViewPr>
      <p:scale>
        <a:sx n="33" d="100"/>
        <a:sy n="33" d="100"/>
      </p:scale>
      <p:origin x="0" y="12876"/>
    </p:cViewPr>
  </p:outlineViewPr>
  <p:notesTextViewPr>
    <p:cViewPr>
      <p:scale>
        <a:sx n="100" d="100"/>
        <a:sy n="100" d="100"/>
      </p:scale>
      <p:origin x="0" y="0"/>
    </p:cViewPr>
  </p:notesTextViewPr>
  <p:sorterViewPr>
    <p:cViewPr>
      <p:scale>
        <a:sx n="100" d="100"/>
        <a:sy n="100" d="100"/>
      </p:scale>
      <p:origin x="0" y="86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232940739068704E-2"/>
          <c:y val="0.44744262107423499"/>
          <c:w val="0.82553411852186198"/>
          <c:h val="0.46698391673003498"/>
        </c:manualLayout>
      </c:layout>
      <c:pie3DChart>
        <c:varyColors val="1"/>
        <c:ser>
          <c:idx val="0"/>
          <c:order val="0"/>
          <c:tx>
            <c:strRef>
              <c:f>Sheet1!$B$1</c:f>
              <c:strCache>
                <c:ptCount val="1"/>
                <c:pt idx="0">
                  <c:v>Percentages of Diabetics, Prediabetics, and Normal Hemoglobin A1c Scores in the Community Coordinated Screening and Outreach Project</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
                  <a:rot lat="0" lon="0" rev="3600000"/>
                </a:lightRig>
              </a:scene3d>
              <a:sp3d/>
            </c:spPr>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
                  <a:rot lat="0" lon="0" rev="3600000"/>
                </a:lightRig>
              </a:scene3d>
              <a:sp3d/>
            </c:spPr>
          </c:dPt>
          <c:dPt>
            <c:idx val="2"/>
            <c:bubble3D val="0"/>
            <c:explosion val="1"/>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
                  <a:rot lat="0" lon="0" rev="3600000"/>
                </a:lightRig>
              </a:scene3d>
              <a:sp3d/>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a:rot lat="0" lon="0" rev="0"/>
                </a:camera>
                <a:lightRig rig="flat" dir="t">
                  <a:rot lat="0" lon="0" rev="3600000"/>
                </a:lightRig>
              </a:scene3d>
              <a:sp3d/>
            </c:spPr>
          </c:dPt>
          <c:dLbls>
            <c:dLbl>
              <c:idx val="0"/>
              <c:layout>
                <c:manualLayout>
                  <c:x val="-0.14518909366785021"/>
                  <c:y val="6.0316495953326166E-2"/>
                </c:manualLayout>
              </c:layout>
              <c:tx>
                <c:rich>
                  <a:bodyPr/>
                  <a:lstStyle/>
                  <a:p>
                    <a:fld id="{890F6231-93D4-489B-90DC-D2C3898B79D5}" type="CATEGORYNAME">
                      <a:rPr lang="en-US"/>
                      <a:pPr/>
                      <a:t>[CATEGORY NAME]</a:t>
                    </a:fld>
                    <a:r>
                      <a:rPr lang="en-US" baseline="0" dirty="0"/>
                      <a:t>
</a:t>
                    </a:r>
                    <a:fld id="{8873C09C-5F6C-4E45-A4E1-5E84A8DD3816}" type="PERCENTAGE">
                      <a:rPr lang="en-US" baseline="0" smtClean="0"/>
                      <a:pPr/>
                      <a:t>[PERCENTAGE]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0.26802337260548315"/>
                  <c:y val="-6.5515758998091811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a:solidFill>
                    <a:schemeClr val="lt1">
                      <a:lumMod val="95000"/>
                      <a:alpha val="54000"/>
                    </a:schemeClr>
                  </a:solidFill>
                </a:ln>
                <a:effectLst/>
              </c:spPr>
            </c:leaderLines>
            <c:extLst>
              <c:ext xmlns:c15="http://schemas.microsoft.com/office/drawing/2012/chart" uri="{CE6537A1-D6FC-4f65-9D91-7224C49458BB}">
                <c15:layout/>
              </c:ext>
            </c:extLst>
          </c:dLbls>
          <c:cat>
            <c:strRef>
              <c:f>Sheet1!$A$2:$A$5</c:f>
              <c:strCache>
                <c:ptCount val="3"/>
                <c:pt idx="0">
                  <c:v>Diabetic</c:v>
                </c:pt>
                <c:pt idx="1">
                  <c:v>Prediabetic</c:v>
                </c:pt>
                <c:pt idx="2">
                  <c:v>Normal</c:v>
                </c:pt>
              </c:strCache>
            </c:strRef>
          </c:cat>
          <c:val>
            <c:numRef>
              <c:f>Sheet1!$B$2:$B$5</c:f>
              <c:numCache>
                <c:formatCode>0%</c:formatCode>
                <c:ptCount val="4"/>
                <c:pt idx="0" formatCode="0.00%">
                  <c:v>0.24590000000000001</c:v>
                </c:pt>
                <c:pt idx="1">
                  <c:v>0.24</c:v>
                </c:pt>
                <c:pt idx="2" formatCode="0.00%">
                  <c:v>0.51359999999999995</c:v>
                </c:pt>
              </c:numCache>
            </c:numRef>
          </c:val>
        </c:ser>
        <c:dLbls>
          <c:dLblPos val="bestFit"/>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8">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A5E352-E6EA-45DD-AA65-6CF6E1B6803B}" type="datetimeFigureOut">
              <a:rPr lang="en-US" smtClean="0"/>
              <a:pPr/>
              <a:t>10/4/2016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A4626C-986F-49E0-BC8A-99D93C4D3019}" type="slidenum">
              <a:rPr lang="en-US" smtClean="0"/>
              <a:pPr/>
              <a:t>‹#›</a:t>
            </a:fld>
            <a:endParaRPr lang="en-US"/>
          </a:p>
        </p:txBody>
      </p:sp>
    </p:spTree>
    <p:extLst>
      <p:ext uri="{BB962C8B-B14F-4D97-AF65-F5344CB8AC3E}">
        <p14:creationId xmlns:p14="http://schemas.microsoft.com/office/powerpoint/2010/main" val="2870479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42A18A-D277-4530-99BC-E70F2868986C}" type="datetimeFigureOut">
              <a:rPr lang="en-US" smtClean="0"/>
              <a:pPr/>
              <a:t>10/4/2016</a:t>
            </a:fld>
            <a:endParaRPr lang="en-US"/>
          </a:p>
        </p:txBody>
      </p:sp>
      <p:sp>
        <p:nvSpPr>
          <p:cNvPr id="4" name="Slide Image Placeholder 3"/>
          <p:cNvSpPr>
            <a:spLocks noGrp="1" noRot="1" noChangeAspect="1"/>
          </p:cNvSpPr>
          <p:nvPr>
            <p:ph type="sldImg" idx="2"/>
          </p:nvPr>
        </p:nvSpPr>
        <p:spPr>
          <a:xfrm>
            <a:off x="1209675" y="685800"/>
            <a:ext cx="44386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1C3A42-0239-487A-813F-0975825F0769}" type="slidenum">
              <a:rPr lang="en-US" smtClean="0"/>
              <a:pPr/>
              <a:t>‹#›</a:t>
            </a:fld>
            <a:endParaRPr lang="en-US"/>
          </a:p>
        </p:txBody>
      </p:sp>
    </p:spTree>
    <p:extLst>
      <p:ext uri="{BB962C8B-B14F-4D97-AF65-F5344CB8AC3E}">
        <p14:creationId xmlns:p14="http://schemas.microsoft.com/office/powerpoint/2010/main" val="1043396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1</a:t>
            </a:fld>
            <a:endParaRPr lang="en-US"/>
          </a:p>
        </p:txBody>
      </p:sp>
    </p:spTree>
    <p:extLst>
      <p:ext uri="{BB962C8B-B14F-4D97-AF65-F5344CB8AC3E}">
        <p14:creationId xmlns:p14="http://schemas.microsoft.com/office/powerpoint/2010/main" val="180467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10</a:t>
            </a:fld>
            <a:endParaRPr lang="en-US"/>
          </a:p>
        </p:txBody>
      </p:sp>
    </p:spTree>
    <p:extLst>
      <p:ext uri="{BB962C8B-B14F-4D97-AF65-F5344CB8AC3E}">
        <p14:creationId xmlns:p14="http://schemas.microsoft.com/office/powerpoint/2010/main" val="2322813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12</a:t>
            </a:fld>
            <a:endParaRPr lang="en-US"/>
          </a:p>
        </p:txBody>
      </p:sp>
    </p:spTree>
    <p:extLst>
      <p:ext uri="{BB962C8B-B14F-4D97-AF65-F5344CB8AC3E}">
        <p14:creationId xmlns:p14="http://schemas.microsoft.com/office/powerpoint/2010/main" val="2887229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13</a:t>
            </a:fld>
            <a:endParaRPr lang="en-US"/>
          </a:p>
        </p:txBody>
      </p:sp>
    </p:spTree>
    <p:extLst>
      <p:ext uri="{BB962C8B-B14F-4D97-AF65-F5344CB8AC3E}">
        <p14:creationId xmlns:p14="http://schemas.microsoft.com/office/powerpoint/2010/main" val="1458478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14</a:t>
            </a:fld>
            <a:endParaRPr lang="en-US"/>
          </a:p>
        </p:txBody>
      </p:sp>
    </p:spTree>
    <p:extLst>
      <p:ext uri="{BB962C8B-B14F-4D97-AF65-F5344CB8AC3E}">
        <p14:creationId xmlns:p14="http://schemas.microsoft.com/office/powerpoint/2010/main" val="394338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2</a:t>
            </a:fld>
            <a:endParaRPr lang="en-US"/>
          </a:p>
        </p:txBody>
      </p:sp>
    </p:spTree>
    <p:extLst>
      <p:ext uri="{BB962C8B-B14F-4D97-AF65-F5344CB8AC3E}">
        <p14:creationId xmlns:p14="http://schemas.microsoft.com/office/powerpoint/2010/main" val="2753935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3</a:t>
            </a:fld>
            <a:endParaRPr lang="en-US"/>
          </a:p>
        </p:txBody>
      </p:sp>
    </p:spTree>
    <p:extLst>
      <p:ext uri="{BB962C8B-B14F-4D97-AF65-F5344CB8AC3E}">
        <p14:creationId xmlns:p14="http://schemas.microsoft.com/office/powerpoint/2010/main" val="92201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4</a:t>
            </a:fld>
            <a:endParaRPr lang="en-US"/>
          </a:p>
        </p:txBody>
      </p:sp>
    </p:spTree>
    <p:extLst>
      <p:ext uri="{BB962C8B-B14F-4D97-AF65-F5344CB8AC3E}">
        <p14:creationId xmlns:p14="http://schemas.microsoft.com/office/powerpoint/2010/main" val="2137323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5</a:t>
            </a:fld>
            <a:endParaRPr lang="en-US"/>
          </a:p>
        </p:txBody>
      </p:sp>
    </p:spTree>
    <p:extLst>
      <p:ext uri="{BB962C8B-B14F-4D97-AF65-F5344CB8AC3E}">
        <p14:creationId xmlns:p14="http://schemas.microsoft.com/office/powerpoint/2010/main" val="1019722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6</a:t>
            </a:fld>
            <a:endParaRPr lang="en-US"/>
          </a:p>
        </p:txBody>
      </p:sp>
    </p:spTree>
    <p:extLst>
      <p:ext uri="{BB962C8B-B14F-4D97-AF65-F5344CB8AC3E}">
        <p14:creationId xmlns:p14="http://schemas.microsoft.com/office/powerpoint/2010/main" val="2810764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7</a:t>
            </a:fld>
            <a:endParaRPr lang="en-US"/>
          </a:p>
        </p:txBody>
      </p:sp>
    </p:spTree>
    <p:extLst>
      <p:ext uri="{BB962C8B-B14F-4D97-AF65-F5344CB8AC3E}">
        <p14:creationId xmlns:p14="http://schemas.microsoft.com/office/powerpoint/2010/main" val="808574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8</a:t>
            </a:fld>
            <a:endParaRPr lang="en-US"/>
          </a:p>
        </p:txBody>
      </p:sp>
    </p:spTree>
    <p:extLst>
      <p:ext uri="{BB962C8B-B14F-4D97-AF65-F5344CB8AC3E}">
        <p14:creationId xmlns:p14="http://schemas.microsoft.com/office/powerpoint/2010/main" val="3177925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1C3A42-0239-487A-813F-0975825F0769}" type="slidenum">
              <a:rPr lang="en-US" smtClean="0"/>
              <a:pPr/>
              <a:t>9</a:t>
            </a:fld>
            <a:endParaRPr lang="en-US"/>
          </a:p>
        </p:txBody>
      </p:sp>
    </p:spTree>
    <p:extLst>
      <p:ext uri="{BB962C8B-B14F-4D97-AF65-F5344CB8AC3E}">
        <p14:creationId xmlns:p14="http://schemas.microsoft.com/office/powerpoint/2010/main" val="414434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1"/>
            <a:ext cx="10058400" cy="51816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5239" y="1"/>
            <a:ext cx="10053163" cy="51816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77190" y="5621489"/>
            <a:ext cx="6412230" cy="1658112"/>
          </a:xfrm>
        </p:spPr>
        <p:txBody>
          <a:bodyPr anchor="ctr">
            <a:normAutofit/>
          </a:bodyPr>
          <a:lstStyle>
            <a:lvl1pPr algn="r">
              <a:defRPr sz="4840" spc="220" baseline="0"/>
            </a:lvl1pPr>
          </a:lstStyle>
          <a:p>
            <a:r>
              <a:rPr lang="en-US" smtClean="0"/>
              <a:t>Click to edit Master title style</a:t>
            </a:r>
            <a:endParaRPr lang="en-US" dirty="0"/>
          </a:p>
        </p:txBody>
      </p:sp>
      <p:sp>
        <p:nvSpPr>
          <p:cNvPr id="3" name="Subtitle 2"/>
          <p:cNvSpPr>
            <a:spLocks noGrp="1"/>
          </p:cNvSpPr>
          <p:nvPr>
            <p:ph type="subTitle" idx="1"/>
          </p:nvPr>
        </p:nvSpPr>
        <p:spPr>
          <a:xfrm>
            <a:off x="7103745" y="5621489"/>
            <a:ext cx="2640330" cy="1658112"/>
          </a:xfrm>
        </p:spPr>
        <p:txBody>
          <a:bodyPr lIns="91440" rIns="91440" anchor="ctr">
            <a:normAutofit/>
          </a:bodyPr>
          <a:lstStyle>
            <a:lvl1pPr marL="0" indent="0" algn="l">
              <a:lnSpc>
                <a:spcPct val="100000"/>
              </a:lnSpc>
              <a:spcBef>
                <a:spcPts val="0"/>
              </a:spcBef>
              <a:buNone/>
              <a:defRPr sz="1760">
                <a:solidFill>
                  <a:schemeClr val="tx1">
                    <a:lumMod val="95000"/>
                    <a:lumOff val="5000"/>
                  </a:schemeClr>
                </a:solidFill>
              </a:defRPr>
            </a:lvl1pPr>
            <a:lvl2pPr marL="502920" indent="0" algn="ctr">
              <a:buNone/>
              <a:defRPr sz="1760"/>
            </a:lvl2pPr>
            <a:lvl3pPr marL="1005840" indent="0" algn="ctr">
              <a:buNone/>
              <a:defRPr sz="176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384C7719-82CD-4D0D-9EE7-AE940304AC68}" type="datetime1">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CF9D76-E944-FC41-B788-CCF523B67B39}" type="slidenum">
              <a:rPr lang="en-US" smtClean="0"/>
              <a:pPr/>
              <a:t>‹#›</a:t>
            </a:fld>
            <a:endParaRPr lang="en-US"/>
          </a:p>
        </p:txBody>
      </p:sp>
      <p:cxnSp>
        <p:nvCxnSpPr>
          <p:cNvPr id="8" name="Straight Connector 7"/>
          <p:cNvCxnSpPr/>
          <p:nvPr/>
        </p:nvCxnSpPr>
        <p:spPr>
          <a:xfrm flipV="1">
            <a:off x="6919145" y="5965987"/>
            <a:ext cx="0" cy="103632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662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4034E8-F198-49E6-B834-34BAE9D69CA8}" type="datetime1">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3313850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4" y="863600"/>
            <a:ext cx="2168843" cy="613156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7246" y="863600"/>
            <a:ext cx="6255068" cy="613156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F2E1ED-6876-4941-9768-0F88BCE4879C}" type="datetime1">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CF9D76-E944-FC41-B788-CCF523B67B39}" type="slidenum">
              <a:rPr lang="en-US" smtClean="0"/>
              <a:pPr/>
              <a:t>‹#›</a:t>
            </a:fld>
            <a:endParaRPr lang="en-US"/>
          </a:p>
        </p:txBody>
      </p:sp>
      <p:cxnSp>
        <p:nvCxnSpPr>
          <p:cNvPr id="7" name="Straight Connector 6"/>
          <p:cNvCxnSpPr/>
          <p:nvPr/>
        </p:nvCxnSpPr>
        <p:spPr>
          <a:xfrm rot="5400000" flipV="1">
            <a:off x="8298180" y="208135"/>
            <a:ext cx="0" cy="75438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2500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CA2D43-C5CD-4407-9F7F-B165353BBD0C}" type="datetime1">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445058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1"/>
            <a:ext cx="10058400" cy="51816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5239" y="1"/>
            <a:ext cx="10053163" cy="51816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77190" y="5621489"/>
            <a:ext cx="6412230" cy="1658112"/>
          </a:xfrm>
        </p:spPr>
        <p:txBody>
          <a:bodyPr anchor="ctr">
            <a:normAutofit/>
          </a:bodyPr>
          <a:lstStyle>
            <a:lvl1pPr algn="r">
              <a:defRPr sz="4840" b="0" spc="22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103745" y="5621489"/>
            <a:ext cx="2640330" cy="1658112"/>
          </a:xfrm>
        </p:spPr>
        <p:txBody>
          <a:bodyPr lIns="91440" rIns="91440" anchor="ctr">
            <a:normAutofit/>
          </a:bodyPr>
          <a:lstStyle>
            <a:lvl1pPr marL="0" indent="0">
              <a:lnSpc>
                <a:spcPct val="100000"/>
              </a:lnSpc>
              <a:spcBef>
                <a:spcPts val="0"/>
              </a:spcBef>
              <a:buNone/>
              <a:defRPr sz="1760">
                <a:solidFill>
                  <a:schemeClr val="tx1">
                    <a:lumMod val="95000"/>
                    <a:lumOff val="5000"/>
                  </a:schemeClr>
                </a:solidFill>
              </a:defRPr>
            </a:lvl1pPr>
            <a:lvl2pPr marL="502920" indent="0">
              <a:buNone/>
              <a:defRPr sz="1760">
                <a:solidFill>
                  <a:schemeClr val="tx1">
                    <a:tint val="75000"/>
                  </a:schemeClr>
                </a:solidFill>
              </a:defRPr>
            </a:lvl2pPr>
            <a:lvl3pPr marL="1005840" indent="0">
              <a:buNone/>
              <a:defRPr sz="1760">
                <a:solidFill>
                  <a:schemeClr val="tx1">
                    <a:tint val="75000"/>
                  </a:schemeClr>
                </a:solidFill>
              </a:defRPr>
            </a:lvl3pPr>
            <a:lvl4pPr marL="1508760" indent="0">
              <a:buNone/>
              <a:defRPr sz="1540">
                <a:solidFill>
                  <a:schemeClr val="tx1">
                    <a:tint val="75000"/>
                  </a:schemeClr>
                </a:solidFill>
              </a:defRPr>
            </a:lvl4pPr>
            <a:lvl5pPr marL="2011680" indent="0">
              <a:buNone/>
              <a:defRPr sz="1540">
                <a:solidFill>
                  <a:schemeClr val="tx1">
                    <a:tint val="75000"/>
                  </a:schemeClr>
                </a:solidFill>
              </a:defRPr>
            </a:lvl5pPr>
            <a:lvl6pPr marL="2514600" indent="0">
              <a:buNone/>
              <a:defRPr sz="1540">
                <a:solidFill>
                  <a:schemeClr val="tx1">
                    <a:tint val="75000"/>
                  </a:schemeClr>
                </a:solidFill>
              </a:defRPr>
            </a:lvl6pPr>
            <a:lvl7pPr marL="3017520" indent="0">
              <a:buNone/>
              <a:defRPr sz="1540">
                <a:solidFill>
                  <a:schemeClr val="tx1">
                    <a:tint val="75000"/>
                  </a:schemeClr>
                </a:solidFill>
              </a:defRPr>
            </a:lvl7pPr>
            <a:lvl8pPr marL="3520440" indent="0">
              <a:buNone/>
              <a:defRPr sz="1540">
                <a:solidFill>
                  <a:schemeClr val="tx1">
                    <a:tint val="75000"/>
                  </a:schemeClr>
                </a:solidFill>
              </a:defRPr>
            </a:lvl8pPr>
            <a:lvl9pPr marL="4023360" indent="0">
              <a:buNone/>
              <a:defRPr sz="154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ABCDC4-49C3-479C-9E96-B0716BAD32E8}" type="datetime1">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CF9D76-E944-FC41-B788-CCF523B67B39}" type="slidenum">
              <a:rPr lang="en-US" smtClean="0"/>
              <a:pPr/>
              <a:t>‹#›</a:t>
            </a:fld>
            <a:endParaRPr lang="en-US"/>
          </a:p>
        </p:txBody>
      </p:sp>
      <p:cxnSp>
        <p:nvCxnSpPr>
          <p:cNvPr id="8" name="Straight Connector 7"/>
          <p:cNvCxnSpPr/>
          <p:nvPr/>
        </p:nvCxnSpPr>
        <p:spPr>
          <a:xfrm flipV="1">
            <a:off x="6919145" y="5965987"/>
            <a:ext cx="0" cy="103632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5076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44906" y="663245"/>
            <a:ext cx="8019059" cy="169956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4906" y="2590800"/>
            <a:ext cx="3922776" cy="45598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41189" y="2590800"/>
            <a:ext cx="3922776" cy="45598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AEDDCF5-F874-4C93-969F-319CF10F0219}" type="datetime1">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28454275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44906" y="663245"/>
            <a:ext cx="8019059" cy="1699565"/>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4906" y="2470254"/>
            <a:ext cx="3922776" cy="932688"/>
          </a:xfrm>
        </p:spPr>
        <p:txBody>
          <a:bodyPr lIns="137160" rIns="137160" anchor="ctr">
            <a:normAutofit/>
          </a:bodyPr>
          <a:lstStyle>
            <a:lvl1pPr marL="0" indent="0">
              <a:spcBef>
                <a:spcPts val="0"/>
              </a:spcBef>
              <a:spcAft>
                <a:spcPts val="0"/>
              </a:spcAft>
              <a:buNone/>
              <a:defRPr sz="2420" b="0" cap="none" baseline="0">
                <a:solidFill>
                  <a:schemeClr val="accent1"/>
                </a:solidFill>
                <a:latin typeface="+mn-lt"/>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smtClean="0"/>
              <a:t>Click to edit Master text styles</a:t>
            </a:r>
          </a:p>
        </p:txBody>
      </p:sp>
      <p:sp>
        <p:nvSpPr>
          <p:cNvPr id="4" name="Content Placeholder 3"/>
          <p:cNvSpPr>
            <a:spLocks noGrp="1"/>
          </p:cNvSpPr>
          <p:nvPr>
            <p:ph sz="half" idx="2"/>
          </p:nvPr>
        </p:nvSpPr>
        <p:spPr>
          <a:xfrm>
            <a:off x="844906" y="3363493"/>
            <a:ext cx="3922776" cy="3787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41189" y="2470254"/>
            <a:ext cx="3922776" cy="932688"/>
          </a:xfrm>
        </p:spPr>
        <p:txBody>
          <a:bodyPr lIns="137160" rIns="137160" anchor="ctr">
            <a:normAutofit/>
          </a:bodyPr>
          <a:lstStyle>
            <a:lvl1pPr marL="0" indent="0">
              <a:spcBef>
                <a:spcPts val="0"/>
              </a:spcBef>
              <a:spcAft>
                <a:spcPts val="0"/>
              </a:spcAft>
              <a:buNone/>
              <a:defRPr lang="en-US" sz="2420" b="0" kern="1200" cap="none" baseline="0" dirty="0">
                <a:solidFill>
                  <a:schemeClr val="accent1"/>
                </a:solidFill>
                <a:latin typeface="+mn-lt"/>
                <a:ea typeface="+mn-ea"/>
                <a:cs typeface="+mn-cs"/>
              </a:defRPr>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marL="0" lvl="0" indent="0" algn="l" defTabSz="1005840" rtl="0" eaLnBrk="1" latinLnBrk="0" hangingPunct="1">
              <a:lnSpc>
                <a:spcPct val="90000"/>
              </a:lnSpc>
              <a:spcBef>
                <a:spcPts val="1980"/>
              </a:spcBef>
              <a:buNone/>
            </a:pPr>
            <a:r>
              <a:rPr lang="en-US" smtClean="0"/>
              <a:t>Click to edit Master text styles</a:t>
            </a:r>
          </a:p>
        </p:txBody>
      </p:sp>
      <p:sp>
        <p:nvSpPr>
          <p:cNvPr id="6" name="Content Placeholder 5"/>
          <p:cNvSpPr>
            <a:spLocks noGrp="1"/>
          </p:cNvSpPr>
          <p:nvPr>
            <p:ph sz="quarter" idx="4"/>
          </p:nvPr>
        </p:nvSpPr>
        <p:spPr>
          <a:xfrm>
            <a:off x="4941189" y="3363493"/>
            <a:ext cx="3922776" cy="3787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62A89B0-4ACC-442B-A3A8-47D0959BC4A2}" type="datetime1">
              <a:rPr lang="en-US" smtClean="0"/>
              <a:pPr/>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166207825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1BB3F32-9A13-444B-A8B7-3D0C79E101F6}" type="datetime1">
              <a:rPr lang="en-US" smtClean="0"/>
              <a:pPr/>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184485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E2B656-6E86-464F-B03A-07207FFBE4CF}" type="datetime1">
              <a:rPr lang="en-US" smtClean="0"/>
              <a:pPr/>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2942066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844906" y="534377"/>
            <a:ext cx="3621024" cy="1969008"/>
          </a:xfrm>
        </p:spPr>
        <p:txBody>
          <a:bodyPr>
            <a:noAutofit/>
          </a:bodyPr>
          <a:lstStyle>
            <a:lvl1pPr>
              <a:lnSpc>
                <a:spcPct val="80000"/>
              </a:lnSpc>
              <a:defRPr sz="3960"/>
            </a:lvl1pPr>
          </a:lstStyle>
          <a:p>
            <a:r>
              <a:rPr lang="en-US" smtClean="0"/>
              <a:t>Click to edit Master title style</a:t>
            </a:r>
            <a:endParaRPr lang="en-US" dirty="0"/>
          </a:p>
        </p:txBody>
      </p:sp>
      <p:sp>
        <p:nvSpPr>
          <p:cNvPr id="3" name="Content Placeholder 2"/>
          <p:cNvSpPr>
            <a:spLocks noGrp="1"/>
          </p:cNvSpPr>
          <p:nvPr>
            <p:ph idx="1"/>
          </p:nvPr>
        </p:nvSpPr>
        <p:spPr>
          <a:xfrm>
            <a:off x="4714875" y="932688"/>
            <a:ext cx="4684700" cy="5875934"/>
          </a:xfrm>
        </p:spPr>
        <p:txBody>
          <a:bodyPr>
            <a:normAutofit/>
          </a:bodyPr>
          <a:lstStyle>
            <a:lvl1pPr>
              <a:defRPr sz="2200"/>
            </a:lvl1pPr>
            <a:lvl2pPr>
              <a:defRPr sz="1760"/>
            </a:lvl2pPr>
            <a:lvl3pPr>
              <a:defRPr sz="1320"/>
            </a:lvl3pPr>
            <a:lvl4pPr>
              <a:defRPr sz="1320"/>
            </a:lvl4pPr>
            <a:lvl5pPr>
              <a:defRPr sz="1320"/>
            </a:lvl5pPr>
            <a:lvl6pPr>
              <a:defRPr sz="1320"/>
            </a:lvl6pPr>
            <a:lvl7pPr>
              <a:defRPr sz="1320"/>
            </a:lvl7pPr>
            <a:lvl8pPr>
              <a:defRPr sz="1320"/>
            </a:lvl8pPr>
            <a:lvl9pPr>
              <a:defRPr sz="132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4906" y="2558507"/>
            <a:ext cx="3621024" cy="4263933"/>
          </a:xfrm>
        </p:spPr>
        <p:txBody>
          <a:bodyPr lIns="91440" rIns="91440">
            <a:normAutofit/>
          </a:bodyPr>
          <a:lstStyle>
            <a:lvl1pPr marL="0" indent="0">
              <a:lnSpc>
                <a:spcPct val="108000"/>
              </a:lnSpc>
              <a:spcBef>
                <a:spcPts val="660"/>
              </a:spcBef>
              <a:buNone/>
              <a:defRPr sz="1760"/>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2B8D0D-083F-49A1-83C3-88E0BE3594CC}" type="datetime1">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CF9D76-E944-FC41-B788-CCF523B67B39}" type="slidenum">
              <a:rPr lang="en-US" smtClean="0"/>
              <a:pPr/>
              <a:t>‹#›</a:t>
            </a:fld>
            <a:endParaRPr lang="en-US"/>
          </a:p>
        </p:txBody>
      </p:sp>
    </p:spTree>
    <p:extLst>
      <p:ext uri="{BB962C8B-B14F-4D97-AF65-F5344CB8AC3E}">
        <p14:creationId xmlns:p14="http://schemas.microsoft.com/office/powerpoint/2010/main" val="427306466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7190" y="5621490"/>
            <a:ext cx="6412230" cy="1658112"/>
          </a:xfrm>
        </p:spPr>
        <p:txBody>
          <a:bodyPr anchor="ctr">
            <a:normAutofit/>
          </a:bodyPr>
          <a:lstStyle>
            <a:lvl1pPr algn="r">
              <a:defRPr sz="4840" spc="22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0055885" cy="5181600"/>
          </a:xfrm>
          <a:solidFill>
            <a:schemeClr val="accent1">
              <a:lumMod val="60000"/>
              <a:lumOff val="40000"/>
            </a:schemeClr>
          </a:solidFill>
        </p:spPr>
        <p:txBody>
          <a:bodyPr lIns="457200" tIns="365760" anchor="t"/>
          <a:lstStyle>
            <a:lvl1pPr marL="0" indent="0">
              <a:buNone/>
              <a:defRPr sz="2640"/>
            </a:lvl1pPr>
            <a:lvl2pPr marL="377190" indent="0">
              <a:buNone/>
              <a:defRPr sz="2310"/>
            </a:lvl2pPr>
            <a:lvl3pPr marL="754380" indent="0">
              <a:buNone/>
              <a:defRPr sz="1980"/>
            </a:lvl3pPr>
            <a:lvl4pPr marL="1131570" indent="0">
              <a:buNone/>
              <a:defRPr sz="1650"/>
            </a:lvl4pPr>
            <a:lvl5pPr marL="1508760" indent="0">
              <a:buNone/>
              <a:defRPr sz="1650"/>
            </a:lvl5pPr>
            <a:lvl6pPr marL="1885950" indent="0">
              <a:buNone/>
              <a:defRPr sz="1650"/>
            </a:lvl6pPr>
            <a:lvl7pPr marL="2263140" indent="0">
              <a:buNone/>
              <a:defRPr sz="1650"/>
            </a:lvl7pPr>
            <a:lvl8pPr marL="2640330" indent="0">
              <a:buNone/>
              <a:defRPr sz="1650"/>
            </a:lvl8pPr>
            <a:lvl9pPr marL="3017520" indent="0">
              <a:buNone/>
              <a:defRPr sz="1650"/>
            </a:lvl9pPr>
          </a:lstStyle>
          <a:p>
            <a:r>
              <a:rPr lang="en-US" smtClean="0"/>
              <a:t>Click icon to add picture</a:t>
            </a:r>
            <a:endParaRPr lang="en-US" dirty="0"/>
          </a:p>
        </p:txBody>
      </p:sp>
      <p:sp>
        <p:nvSpPr>
          <p:cNvPr id="4" name="Text Placeholder 3"/>
          <p:cNvSpPr>
            <a:spLocks noGrp="1"/>
          </p:cNvSpPr>
          <p:nvPr>
            <p:ph type="body" sz="half" idx="2"/>
          </p:nvPr>
        </p:nvSpPr>
        <p:spPr>
          <a:xfrm>
            <a:off x="7103745" y="5621490"/>
            <a:ext cx="2640330" cy="1658112"/>
          </a:xfrm>
        </p:spPr>
        <p:txBody>
          <a:bodyPr lIns="91440" rIns="91440" anchor="ctr">
            <a:normAutofit/>
          </a:bodyPr>
          <a:lstStyle>
            <a:lvl1pPr marL="0" indent="0">
              <a:lnSpc>
                <a:spcPct val="100000"/>
              </a:lnSpc>
              <a:spcBef>
                <a:spcPts val="0"/>
              </a:spcBef>
              <a:buNone/>
              <a:defRPr sz="1760">
                <a:solidFill>
                  <a:schemeClr val="tx1">
                    <a:lumMod val="95000"/>
                    <a:lumOff val="5000"/>
                  </a:schemeClr>
                </a:solidFill>
              </a:defRPr>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867E1F-38C8-432C-8A32-FD3E3565FDE6}" type="datetime1">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CF9D76-E944-FC41-B788-CCF523B67B39}" type="slidenum">
              <a:rPr lang="en-US" smtClean="0"/>
              <a:pPr/>
              <a:t>‹#›</a:t>
            </a:fld>
            <a:endParaRPr lang="en-US"/>
          </a:p>
        </p:txBody>
      </p:sp>
      <p:cxnSp>
        <p:nvCxnSpPr>
          <p:cNvPr id="8" name="Straight Connector 7"/>
          <p:cNvCxnSpPr/>
          <p:nvPr/>
        </p:nvCxnSpPr>
        <p:spPr>
          <a:xfrm flipV="1">
            <a:off x="6919145" y="5965987"/>
            <a:ext cx="0" cy="10363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008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4906" y="663245"/>
            <a:ext cx="8019059" cy="16995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4906" y="2590800"/>
            <a:ext cx="8019061" cy="4559808"/>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4907" y="7333465"/>
            <a:ext cx="1777168" cy="310896"/>
          </a:xfrm>
          <a:prstGeom prst="rect">
            <a:avLst/>
          </a:prstGeom>
        </p:spPr>
        <p:txBody>
          <a:bodyPr vert="horz" lIns="91440" tIns="45720" rIns="91440" bIns="45720" rtlCol="0" anchor="ctr"/>
          <a:lstStyle>
            <a:lvl1pPr algn="l">
              <a:defRPr sz="1100">
                <a:solidFill>
                  <a:schemeClr val="tx1">
                    <a:lumMod val="95000"/>
                    <a:lumOff val="5000"/>
                  </a:schemeClr>
                </a:solidFill>
                <a:latin typeface="+mj-lt"/>
              </a:defRPr>
            </a:lvl1pPr>
          </a:lstStyle>
          <a:p>
            <a:fld id="{D55D9BBA-1CC1-4D48-8338-66A5BEFE8CB5}" type="datetime1">
              <a:rPr lang="en-US" smtClean="0"/>
              <a:pPr/>
              <a:t>10/4/2016</a:t>
            </a:fld>
            <a:endParaRPr lang="en-US"/>
          </a:p>
        </p:txBody>
      </p:sp>
      <p:sp>
        <p:nvSpPr>
          <p:cNvPr id="5" name="Footer Placeholder 4"/>
          <p:cNvSpPr>
            <a:spLocks noGrp="1"/>
          </p:cNvSpPr>
          <p:nvPr>
            <p:ph type="ftr" sz="quarter" idx="3"/>
          </p:nvPr>
        </p:nvSpPr>
        <p:spPr>
          <a:xfrm>
            <a:off x="3995420" y="7333465"/>
            <a:ext cx="4868703" cy="310896"/>
          </a:xfrm>
          <a:prstGeom prst="rect">
            <a:avLst/>
          </a:prstGeom>
        </p:spPr>
        <p:txBody>
          <a:bodyPr vert="horz" lIns="91440" tIns="45720" rIns="91440" bIns="45720" rtlCol="0" anchor="ctr"/>
          <a:lstStyle>
            <a:lvl1pPr algn="r">
              <a:defRPr sz="11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940800" y="7333465"/>
            <a:ext cx="803275" cy="310896"/>
          </a:xfrm>
          <a:prstGeom prst="rect">
            <a:avLst/>
          </a:prstGeom>
        </p:spPr>
        <p:txBody>
          <a:bodyPr vert="horz" lIns="91440" tIns="45720" rIns="91440" bIns="45720" rtlCol="0" anchor="ctr"/>
          <a:lstStyle>
            <a:lvl1pPr algn="l">
              <a:defRPr sz="1100">
                <a:solidFill>
                  <a:schemeClr val="tx1">
                    <a:lumMod val="95000"/>
                    <a:lumOff val="5000"/>
                  </a:schemeClr>
                </a:solidFill>
                <a:latin typeface="+mj-lt"/>
              </a:defRPr>
            </a:lvl1pPr>
          </a:lstStyle>
          <a:p>
            <a:fld id="{AACF9D76-E944-FC41-B788-CCF523B67B39}" type="slidenum">
              <a:rPr lang="en-US" smtClean="0"/>
              <a:pPr/>
              <a:t>‹#›</a:t>
            </a:fld>
            <a:endParaRPr lang="en-US"/>
          </a:p>
        </p:txBody>
      </p:sp>
      <p:cxnSp>
        <p:nvCxnSpPr>
          <p:cNvPr id="7" name="Straight Connector 6"/>
          <p:cNvCxnSpPr/>
          <p:nvPr/>
        </p:nvCxnSpPr>
        <p:spPr>
          <a:xfrm flipV="1">
            <a:off x="628650" y="936501"/>
            <a:ext cx="0" cy="10363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070917"/>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hf sldNum="0" hdr="0" dt="0"/>
  <p:txStyles>
    <p:titleStyle>
      <a:lvl1pPr algn="l" defTabSz="1005840" rtl="0" eaLnBrk="1" latinLnBrk="0" hangingPunct="1">
        <a:lnSpc>
          <a:spcPct val="80000"/>
        </a:lnSpc>
        <a:spcBef>
          <a:spcPct val="0"/>
        </a:spcBef>
        <a:buNone/>
        <a:defRPr sz="4840" kern="1200" cap="all" spc="110" baseline="0">
          <a:solidFill>
            <a:schemeClr val="tx1">
              <a:lumMod val="95000"/>
              <a:lumOff val="5000"/>
            </a:schemeClr>
          </a:solidFill>
          <a:latin typeface="+mj-lt"/>
          <a:ea typeface="+mj-ea"/>
          <a:cs typeface="+mj-cs"/>
        </a:defRPr>
      </a:lvl1pPr>
    </p:titleStyle>
    <p:bodyStyle>
      <a:lvl1pPr marL="100584" indent="-100584" algn="l" defTabSz="1005840" rtl="0" eaLnBrk="1" latinLnBrk="0" hangingPunct="1">
        <a:lnSpc>
          <a:spcPct val="90000"/>
        </a:lnSpc>
        <a:spcBef>
          <a:spcPts val="1320"/>
        </a:spcBef>
        <a:spcAft>
          <a:spcPts val="22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91694"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760" kern="1200">
          <a:solidFill>
            <a:schemeClr val="tx1"/>
          </a:solidFill>
          <a:latin typeface="+mn-lt"/>
          <a:ea typeface="+mn-ea"/>
          <a:cs typeface="+mn-cs"/>
        </a:defRPr>
      </a:lvl2pPr>
      <a:lvl3pPr marL="492862"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3pPr>
      <a:lvl4pPr marL="653796"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4pPr>
      <a:lvl5pPr marL="854964"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5pPr>
      <a:lvl6pPr marL="1005840"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6pPr>
      <a:lvl7pPr marL="1166774"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7pPr>
      <a:lvl8pPr marL="1337767"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8pPr>
      <a:lvl9pPr marL="1498702" indent="-150876" algn="l" defTabSz="1005840" rtl="0" eaLnBrk="1" latinLnBrk="0" hangingPunct="1">
        <a:lnSpc>
          <a:spcPct val="90000"/>
        </a:lnSpc>
        <a:spcBef>
          <a:spcPts val="220"/>
        </a:spcBef>
        <a:spcAft>
          <a:spcPts val="440"/>
        </a:spcAft>
        <a:buClr>
          <a:schemeClr val="accent1"/>
        </a:buClr>
        <a:buFont typeface="Wingdings 3" pitchFamily="18" charset="2"/>
        <a:buChar char=""/>
        <a:defRPr sz="132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490011"/>
            <a:ext cx="8549640" cy="1789889"/>
          </a:xfrm>
          <a:solidFill>
            <a:schemeClr val="bg1"/>
          </a:solidFill>
        </p:spPr>
        <p:txBody>
          <a:bodyPr>
            <a:normAutofit fontScale="90000"/>
          </a:bodyPr>
          <a:lstStyle/>
          <a:p>
            <a:pPr algn="ctr"/>
            <a:r>
              <a:rPr lang="en-US" dirty="0" smtClean="0">
                <a:ln>
                  <a:solidFill>
                    <a:schemeClr val="accent1"/>
                  </a:solidFill>
                </a:ln>
              </a:rPr>
              <a:t>Community Screening &amp; Outreach Project in the Big Sandy Area Development District</a:t>
            </a:r>
            <a:endParaRPr lang="en-US" dirty="0">
              <a:ln>
                <a:solidFill>
                  <a:schemeClr val="accent1"/>
                </a:solidFill>
              </a:ln>
            </a:endParaRPr>
          </a:p>
        </p:txBody>
      </p:sp>
      <p:sp>
        <p:nvSpPr>
          <p:cNvPr id="3" name="Subtitle 2"/>
          <p:cNvSpPr>
            <a:spLocks noGrp="1"/>
          </p:cNvSpPr>
          <p:nvPr>
            <p:ph type="subTitle" idx="1"/>
          </p:nvPr>
        </p:nvSpPr>
        <p:spPr>
          <a:xfrm>
            <a:off x="295406" y="5636260"/>
            <a:ext cx="6554918" cy="1397000"/>
          </a:xfrm>
        </p:spPr>
        <p:txBody>
          <a:bodyPr>
            <a:normAutofit fontScale="92500"/>
          </a:bodyPr>
          <a:lstStyle/>
          <a:p>
            <a:pPr marL="346075" indent="-346075"/>
            <a:r>
              <a:rPr lang="en-US" dirty="0" smtClean="0">
                <a:solidFill>
                  <a:schemeClr val="tx1"/>
                </a:solidFill>
              </a:rPr>
              <a:t>Collaborators: Local Health Departments, Big Sandy Health Care, Kentucky College of Osteopathic Medicine, Appalachian College of Pharmacy, Kentucky Homeplace, KYNECT, Passport Health Plan, Anthem Blue Cross Blue Shield Medicaid, UK Markey Cancer Center, Local Housing Authority, AETNA Better Health of KY, Humana</a:t>
            </a:r>
          </a:p>
        </p:txBody>
      </p:sp>
      <p:pic>
        <p:nvPicPr>
          <p:cNvPr id="8" name="Picture 7" descr="CLIK"/>
          <p:cNvPicPr/>
          <p:nvPr/>
        </p:nvPicPr>
        <p:blipFill>
          <a:blip r:embed="rId3" cstate="print"/>
          <a:srcRect/>
          <a:stretch>
            <a:fillRect/>
          </a:stretch>
        </p:blipFill>
        <p:spPr bwMode="auto">
          <a:xfrm>
            <a:off x="7390448" y="5306060"/>
            <a:ext cx="2066925" cy="2057400"/>
          </a:xfrm>
          <a:prstGeom prst="rect">
            <a:avLst/>
          </a:prstGeom>
          <a:noFill/>
          <a:ln w="9525">
            <a:noFill/>
            <a:miter lim="800000"/>
            <a:headEnd/>
            <a:tailEnd/>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6843" y="287935"/>
            <a:ext cx="2657138" cy="2110180"/>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Evaluation </a:t>
            </a:r>
            <a:endParaRPr lang="en-US" dirty="0"/>
          </a:p>
        </p:txBody>
      </p:sp>
      <p:sp>
        <p:nvSpPr>
          <p:cNvPr id="3" name="Subtitle 2"/>
          <p:cNvSpPr>
            <a:spLocks noGrp="1"/>
          </p:cNvSpPr>
          <p:nvPr>
            <p:ph idx="1"/>
          </p:nvPr>
        </p:nvSpPr>
        <p:spPr>
          <a:xfrm>
            <a:off x="1282700" y="2997200"/>
            <a:ext cx="7594600" cy="3501286"/>
          </a:xfrm>
        </p:spPr>
        <p:txBody>
          <a:bodyPr>
            <a:normAutofit/>
          </a:bodyPr>
          <a:lstStyle/>
          <a:p>
            <a:pPr marL="346075" indent="-346075"/>
            <a:r>
              <a:rPr lang="en-US" dirty="0" smtClean="0">
                <a:solidFill>
                  <a:schemeClr val="tx1"/>
                </a:solidFill>
              </a:rPr>
              <a:t>Project aim I: Before receiving a diabetes risk assessment or A1c screening, eac</a:t>
            </a:r>
            <a:r>
              <a:rPr lang="en-US" dirty="0" smtClean="0"/>
              <a:t>h event participant will be given a survey to determine whether they have been diagnosed with diabetes or </a:t>
            </a:r>
            <a:r>
              <a:rPr lang="en-US" dirty="0" err="1" smtClean="0"/>
              <a:t>prediabetes</a:t>
            </a:r>
            <a:r>
              <a:rPr lang="en-US" dirty="0" smtClean="0"/>
              <a:t>.</a:t>
            </a:r>
          </a:p>
          <a:p>
            <a:pPr marL="346075" indent="-346075"/>
            <a:r>
              <a:rPr lang="en-US" dirty="0" smtClean="0">
                <a:solidFill>
                  <a:schemeClr val="tx1"/>
                </a:solidFill>
              </a:rPr>
              <a:t>Results of this survey will give a baseline data to determine whether diabetes or </a:t>
            </a:r>
            <a:r>
              <a:rPr lang="en-US" dirty="0" err="1" smtClean="0">
                <a:solidFill>
                  <a:schemeClr val="tx1"/>
                </a:solidFill>
              </a:rPr>
              <a:t>prediabetes</a:t>
            </a:r>
            <a:r>
              <a:rPr lang="en-US" dirty="0" smtClean="0">
                <a:solidFill>
                  <a:schemeClr val="tx1"/>
                </a:solidFill>
              </a:rPr>
              <a:t> was identified in 10% of the population.</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965343" y="2044700"/>
            <a:ext cx="5934075" cy="5314950"/>
          </a:xfrm>
          <a:prstGeom prst="rect">
            <a:avLst/>
          </a:prstGeom>
          <a:noFill/>
          <a:ln>
            <a:noFill/>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393295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Evaluation </a:t>
            </a:r>
            <a:endParaRPr lang="en-US" dirty="0"/>
          </a:p>
        </p:txBody>
      </p:sp>
      <p:sp>
        <p:nvSpPr>
          <p:cNvPr id="3" name="Subtitle 2"/>
          <p:cNvSpPr>
            <a:spLocks noGrp="1"/>
          </p:cNvSpPr>
          <p:nvPr>
            <p:ph idx="1"/>
          </p:nvPr>
        </p:nvSpPr>
        <p:spPr>
          <a:xfrm>
            <a:off x="1282700" y="2997200"/>
            <a:ext cx="7594600" cy="3501286"/>
          </a:xfrm>
        </p:spPr>
        <p:txBody>
          <a:bodyPr>
            <a:normAutofit/>
          </a:bodyPr>
          <a:lstStyle/>
          <a:p>
            <a:pPr marL="346075" indent="-346075"/>
            <a:r>
              <a:rPr lang="en-US" dirty="0" smtClean="0"/>
              <a:t>Project aim II: To successfully connect at least 25% of participants identified as diabetic and 25% of participants identified as </a:t>
            </a:r>
            <a:r>
              <a:rPr lang="en-US" dirty="0" err="1" smtClean="0"/>
              <a:t>prediabetic</a:t>
            </a:r>
            <a:r>
              <a:rPr lang="en-US" dirty="0" smtClean="0"/>
              <a:t> with appropriate follow-up through referral resources within two months of initial screening event.</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7372723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Evaluation </a:t>
            </a:r>
            <a:endParaRPr lang="en-US" dirty="0"/>
          </a:p>
        </p:txBody>
      </p:sp>
      <p:sp>
        <p:nvSpPr>
          <p:cNvPr id="3" name="Subtitle 2"/>
          <p:cNvSpPr>
            <a:spLocks noGrp="1"/>
          </p:cNvSpPr>
          <p:nvPr>
            <p:ph idx="1"/>
          </p:nvPr>
        </p:nvSpPr>
        <p:spPr>
          <a:xfrm>
            <a:off x="1282700" y="2997200"/>
            <a:ext cx="7594600" cy="3501286"/>
          </a:xfrm>
        </p:spPr>
        <p:txBody>
          <a:bodyPr>
            <a:normAutofit/>
          </a:bodyPr>
          <a:lstStyle/>
          <a:p>
            <a:pPr marL="346075" indent="-346075"/>
            <a:r>
              <a:rPr lang="en-US" dirty="0" smtClean="0">
                <a:solidFill>
                  <a:schemeClr val="tx1"/>
                </a:solidFill>
              </a:rPr>
              <a:t>Project aim III: To decrease blood pressure, BMI, or A1c of </a:t>
            </a:r>
            <a:r>
              <a:rPr lang="en-US" dirty="0" err="1" smtClean="0">
                <a:solidFill>
                  <a:schemeClr val="tx1"/>
                </a:solidFill>
              </a:rPr>
              <a:t>atleast</a:t>
            </a:r>
            <a:r>
              <a:rPr lang="en-US" dirty="0" smtClean="0">
                <a:solidFill>
                  <a:schemeClr val="tx1"/>
                </a:solidFill>
              </a:rPr>
              <a:t> 10% of participants who successfully followed-up on referrals/resources.</a:t>
            </a:r>
          </a:p>
          <a:p>
            <a:pPr marL="346075" indent="-346075"/>
            <a:r>
              <a:rPr lang="en-US" dirty="0" smtClean="0"/>
              <a:t>To increase by </a:t>
            </a:r>
            <a:r>
              <a:rPr lang="en-US" dirty="0" err="1" smtClean="0"/>
              <a:t>atleast</a:t>
            </a:r>
            <a:r>
              <a:rPr lang="en-US" dirty="0" smtClean="0"/>
              <a:t> 10% the reported levels of wellness and quality of life among participants who successfully followed-up on referrals/resources.</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25334662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979407"/>
            <a:ext cx="9052560" cy="1295400"/>
          </a:xfrm>
        </p:spPr>
        <p:txBody>
          <a:bodyPr/>
          <a:lstStyle/>
          <a:p>
            <a:r>
              <a:rPr lang="en-US" dirty="0" smtClean="0"/>
              <a:t>Acknowledgement </a:t>
            </a:r>
            <a:endParaRPr lang="en-US" dirty="0"/>
          </a:p>
        </p:txBody>
      </p:sp>
      <p:sp>
        <p:nvSpPr>
          <p:cNvPr id="3" name="Subtitle 2"/>
          <p:cNvSpPr>
            <a:spLocks noGrp="1"/>
          </p:cNvSpPr>
          <p:nvPr>
            <p:ph idx="1"/>
          </p:nvPr>
        </p:nvSpPr>
        <p:spPr>
          <a:xfrm>
            <a:off x="1562399" y="3274807"/>
            <a:ext cx="7594600" cy="2840019"/>
          </a:xfrm>
        </p:spPr>
        <p:txBody>
          <a:bodyPr>
            <a:normAutofit fontScale="92500" lnSpcReduction="20000"/>
          </a:bodyPr>
          <a:lstStyle/>
          <a:p>
            <a:r>
              <a:rPr lang="en-US" dirty="0" smtClean="0"/>
              <a:t>CLIK is a collaborative training program supported by the UK Center of Excellence in Rural Health, the Kentucky Office of Rural Health, and the UK Center for Clinical and Translational Science.</a:t>
            </a:r>
          </a:p>
          <a:p>
            <a:endParaRPr lang="en-US" dirty="0" smtClean="0"/>
          </a:p>
          <a:p>
            <a:r>
              <a:rPr lang="en-US" dirty="0" smtClean="0"/>
              <a:t>The project described was supported by the National Center for Advancing Translational Sciences, UL1TR000117. The content is solely the responsibility of the authors and does not necessarily represent the official views of the NIH.</a:t>
            </a:r>
          </a:p>
          <a:p>
            <a:pPr>
              <a:buNone/>
            </a:pPr>
            <a:r>
              <a:rPr lang="en-US" dirty="0" smtClean="0"/>
              <a:t> </a:t>
            </a:r>
            <a:endParaRPr lang="en-US" dirty="0"/>
          </a:p>
        </p:txBody>
      </p:sp>
      <p:pic>
        <p:nvPicPr>
          <p:cNvPr id="6" name="Picture 5" descr="C:\Users\crwhit3\AppData\Local\Microsoft\Windows\Temporary Internet Files\Content.Outlook\45GOM7XC\Logo CERH 2c_blue.jpg"/>
          <p:cNvPicPr/>
          <p:nvPr/>
        </p:nvPicPr>
        <p:blipFill>
          <a:blip r:embed="rId3" cstate="print"/>
          <a:srcRect/>
          <a:stretch>
            <a:fillRect/>
          </a:stretch>
        </p:blipFill>
        <p:spPr bwMode="auto">
          <a:xfrm>
            <a:off x="1807285" y="5766099"/>
            <a:ext cx="1646517" cy="1120564"/>
          </a:xfrm>
          <a:prstGeom prst="rect">
            <a:avLst/>
          </a:prstGeom>
          <a:noFill/>
          <a:ln w="9525">
            <a:noFill/>
            <a:miter lim="800000"/>
            <a:headEnd/>
            <a:tailEnd/>
          </a:ln>
        </p:spPr>
      </p:pic>
      <p:pic>
        <p:nvPicPr>
          <p:cNvPr id="7" name="Picture 6" descr="C:\Users\crwhit3\AppData\Local\Microsoft\Windows\Temporary Internet Files\Content.Outlook\45GOM7XC\KORH logo.jpg"/>
          <p:cNvPicPr/>
          <p:nvPr/>
        </p:nvPicPr>
        <p:blipFill>
          <a:blip r:embed="rId4" cstate="print"/>
          <a:srcRect/>
          <a:stretch>
            <a:fillRect/>
          </a:stretch>
        </p:blipFill>
        <p:spPr bwMode="auto">
          <a:xfrm>
            <a:off x="4013200" y="5691718"/>
            <a:ext cx="2066925" cy="1120564"/>
          </a:xfrm>
          <a:prstGeom prst="rect">
            <a:avLst/>
          </a:prstGeom>
          <a:noFill/>
          <a:ln w="9525">
            <a:noFill/>
            <a:miter lim="800000"/>
            <a:headEnd/>
            <a:tailEnd/>
          </a:ln>
        </p:spPr>
      </p:pic>
      <p:pic>
        <p:nvPicPr>
          <p:cNvPr id="10" name="Picture 9" descr="CCTS_ccts_2c_blue"/>
          <p:cNvPicPr/>
          <p:nvPr/>
        </p:nvPicPr>
        <p:blipFill>
          <a:blip r:embed="rId5" cstate="print"/>
          <a:srcRect/>
          <a:stretch>
            <a:fillRect/>
          </a:stretch>
        </p:blipFill>
        <p:spPr bwMode="auto">
          <a:xfrm>
            <a:off x="6867689" y="5691719"/>
            <a:ext cx="1641610" cy="1120564"/>
          </a:xfrm>
          <a:prstGeom prst="rect">
            <a:avLst/>
          </a:prstGeom>
          <a:noFill/>
          <a:ln w="9525">
            <a:noFill/>
            <a:miter lim="800000"/>
            <a:headEnd/>
            <a:tailEnd/>
          </a:ln>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333" y="2044700"/>
            <a:ext cx="2795840" cy="25603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1993" y="2039321"/>
            <a:ext cx="2807744" cy="256032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8678" y="2039321"/>
            <a:ext cx="3845186" cy="5275879"/>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333" y="4701092"/>
            <a:ext cx="5700403" cy="2614108"/>
          </a:xfrm>
          <a:prstGeom prst="rect">
            <a:avLst/>
          </a:prstGeom>
        </p:spPr>
      </p:pic>
    </p:spTree>
    <p:extLst>
      <p:ext uri="{BB962C8B-B14F-4D97-AF65-F5344CB8AC3E}">
        <p14:creationId xmlns:p14="http://schemas.microsoft.com/office/powerpoint/2010/main" val="3951595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Data Report </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smtClean="0"/>
              <a:t>So far through </a:t>
            </a:r>
            <a:r>
              <a:rPr lang="en-US" dirty="0"/>
              <a:t>these health fairs </a:t>
            </a:r>
            <a:r>
              <a:rPr lang="en-US" dirty="0" smtClean="0"/>
              <a:t>661 </a:t>
            </a:r>
            <a:r>
              <a:rPr lang="en-US" dirty="0"/>
              <a:t>people have been screened of which the following statistics are drawn: </a:t>
            </a:r>
            <a:endParaRPr lang="en-US" dirty="0" smtClean="0"/>
          </a:p>
          <a:p>
            <a:pPr>
              <a:buFont typeface="Arial" panose="020B0604020202020204" pitchFamily="34" charset="0"/>
              <a:buChar char="•"/>
            </a:pPr>
            <a:r>
              <a:rPr lang="en-US" dirty="0" smtClean="0"/>
              <a:t>24.6% “Diabetic</a:t>
            </a:r>
            <a:r>
              <a:rPr lang="en-US" dirty="0"/>
              <a:t>” A1c zone with scores greater than 6.5, </a:t>
            </a:r>
            <a:endParaRPr lang="en-US" dirty="0" smtClean="0"/>
          </a:p>
          <a:p>
            <a:pPr>
              <a:buFont typeface="Arial" panose="020B0604020202020204" pitchFamily="34" charset="0"/>
              <a:buChar char="•"/>
            </a:pPr>
            <a:r>
              <a:rPr lang="en-US" dirty="0" smtClean="0"/>
              <a:t>24% “</a:t>
            </a:r>
            <a:r>
              <a:rPr lang="en-US" dirty="0" err="1" smtClean="0"/>
              <a:t>Prediabetic</a:t>
            </a:r>
            <a:r>
              <a:rPr lang="en-US" dirty="0"/>
              <a:t>” A1c zone with scores between </a:t>
            </a:r>
            <a:r>
              <a:rPr lang="en-US" dirty="0" smtClean="0"/>
              <a:t>5.7-6.4</a:t>
            </a:r>
          </a:p>
          <a:p>
            <a:pPr>
              <a:buFont typeface="Arial" panose="020B0604020202020204" pitchFamily="34" charset="0"/>
              <a:buChar char="•"/>
            </a:pPr>
            <a:r>
              <a:rPr lang="en-US" dirty="0" smtClean="0"/>
              <a:t>51% “Normal” A1c zone </a:t>
            </a:r>
            <a:r>
              <a:rPr lang="en-US" dirty="0"/>
              <a:t>with scores 5.6 and lower. </a:t>
            </a:r>
            <a:endParaRPr lang="en-US" dirty="0" smtClean="0"/>
          </a:p>
          <a:p>
            <a:pPr>
              <a:buFont typeface="Arial" panose="020B0604020202020204" pitchFamily="34" charset="0"/>
              <a:buChar char="•"/>
            </a:pPr>
            <a:r>
              <a:rPr lang="en-US" dirty="0" smtClean="0"/>
              <a:t>Some </a:t>
            </a:r>
            <a:r>
              <a:rPr lang="en-US" dirty="0"/>
              <a:t>participants had A1c’s of over 14 which is dangerously high and did not know they were in the diabetes range. Statistically 24.6% of the sample was diabetic and 24% was </a:t>
            </a:r>
            <a:r>
              <a:rPr lang="en-US" dirty="0" err="1"/>
              <a:t>prediabetic</a:t>
            </a:r>
            <a:r>
              <a:rPr lang="en-US" dirty="0"/>
              <a:t>—accounting for nearly 50% of the sample population. According to the CDC 2014 National Diabetes Report 9.3% of the US population have diabetes and in our sample the percentage was over double that number showing that diabetes is at an epidemic rate in Appalachia. </a:t>
            </a:r>
          </a:p>
          <a:p>
            <a:pPr marL="0" indent="0">
              <a:buNone/>
            </a:pPr>
            <a:endParaRPr lang="en-US" dirty="0"/>
          </a:p>
        </p:txBody>
      </p:sp>
      <p:graphicFrame>
        <p:nvGraphicFramePr>
          <p:cNvPr id="6" name="Content Placeholder 5"/>
          <p:cNvGraphicFramePr>
            <a:graphicFrameLocks noGrp="1"/>
          </p:cNvGraphicFramePr>
          <p:nvPr>
            <p:ph sz="half" idx="2"/>
            <p:extLst>
              <p:ext uri="{D42A27DB-BD31-4B8C-83A1-F6EECF244321}">
                <p14:modId xmlns:p14="http://schemas.microsoft.com/office/powerpoint/2010/main" val="2431899375"/>
              </p:ext>
            </p:extLst>
          </p:nvPr>
        </p:nvGraphicFramePr>
        <p:xfrm>
          <a:off x="4941888" y="2590800"/>
          <a:ext cx="3922712" cy="4559300"/>
        </p:xfrm>
        <a:graphic>
          <a:graphicData uri="http://schemas.openxmlformats.org/drawingml/2006/chart">
            <c:chart xmlns:c="http://schemas.openxmlformats.org/drawingml/2006/chart" xmlns:r="http://schemas.openxmlformats.org/officeDocument/2006/relationships" r:id="rId2"/>
          </a:graphicData>
        </a:graphic>
      </p:graphicFrame>
      <p:sp>
        <p:nvSpPr>
          <p:cNvPr id="5" name="Footer Placeholder 4"/>
          <p:cNvSpPr>
            <a:spLocks noGrp="1"/>
          </p:cNvSpPr>
          <p:nvPr>
            <p:ph type="ftr" sz="quarter" idx="11"/>
          </p:nvPr>
        </p:nvSpPr>
        <p:spPr/>
        <p:txBody>
          <a:bodyPr/>
          <a:lstStyle/>
          <a:p>
            <a:r>
              <a:rPr lang="en-US" dirty="0" smtClean="0"/>
              <a:t>November 2015</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2311" y="663245"/>
            <a:ext cx="2054710" cy="1455551"/>
          </a:xfrm>
          <a:prstGeom prst="rect">
            <a:avLst/>
          </a:prstGeom>
        </p:spPr>
      </p:pic>
    </p:spTree>
    <p:extLst>
      <p:ext uri="{BB962C8B-B14F-4D97-AF65-F5344CB8AC3E}">
        <p14:creationId xmlns:p14="http://schemas.microsoft.com/office/powerpoint/2010/main" val="1684561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2044700"/>
            <a:ext cx="9052560" cy="1295400"/>
          </a:xfrm>
        </p:spPr>
        <p:txBody>
          <a:bodyPr/>
          <a:lstStyle/>
          <a:p>
            <a:r>
              <a:rPr lang="en-US" dirty="0" smtClean="0"/>
              <a:t>Background </a:t>
            </a:r>
            <a:endParaRPr lang="en-US" dirty="0"/>
          </a:p>
        </p:txBody>
      </p:sp>
      <p:sp>
        <p:nvSpPr>
          <p:cNvPr id="3" name="Subtitle 2"/>
          <p:cNvSpPr>
            <a:spLocks noGrp="1"/>
          </p:cNvSpPr>
          <p:nvPr>
            <p:ph idx="1"/>
          </p:nvPr>
        </p:nvSpPr>
        <p:spPr>
          <a:xfrm>
            <a:off x="1282700" y="3340100"/>
            <a:ext cx="7594600" cy="3501286"/>
          </a:xfrm>
        </p:spPr>
        <p:txBody>
          <a:bodyPr>
            <a:normAutofit/>
          </a:bodyPr>
          <a:lstStyle/>
          <a:p>
            <a:pPr marL="346075" indent="-346075"/>
            <a:r>
              <a:rPr lang="en-US" dirty="0" smtClean="0"/>
              <a:t>Diabetes is at an epidemic rate in Southeastern Kentucky. </a:t>
            </a:r>
          </a:p>
          <a:p>
            <a:pPr marL="346075" indent="-346075"/>
            <a:r>
              <a:rPr lang="en-US" dirty="0" smtClean="0">
                <a:solidFill>
                  <a:schemeClr val="tx1"/>
                </a:solidFill>
              </a:rPr>
              <a:t>“If the problem is in the community, the solution is in the community. –Dr. Gil </a:t>
            </a:r>
            <a:r>
              <a:rPr lang="en-US" dirty="0" err="1" smtClean="0">
                <a:solidFill>
                  <a:schemeClr val="tx1"/>
                </a:solidFill>
              </a:rPr>
              <a:t>Friedel</a:t>
            </a:r>
            <a:r>
              <a:rPr lang="en-US" dirty="0" smtClean="0">
                <a:solidFill>
                  <a:schemeClr val="tx1"/>
                </a:solidFill>
              </a:rPr>
              <a:t>” </a:t>
            </a:r>
          </a:p>
          <a:p>
            <a:pPr marL="346075" indent="-346075"/>
            <a:r>
              <a:rPr lang="en-US" dirty="0" smtClean="0">
                <a:solidFill>
                  <a:schemeClr val="tx1"/>
                </a:solidFill>
              </a:rPr>
              <a:t>In Kentucky’s Appalachian counties, the Diabetes rate for adults is 13.6%  while the rate in non-Appalachian counties is 9.5%. The national rate is 9.7%. (2015 Diabetes Report)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2044700"/>
            <a:ext cx="9052560" cy="1295400"/>
          </a:xfrm>
        </p:spPr>
        <p:txBody>
          <a:bodyPr/>
          <a:lstStyle/>
          <a:p>
            <a:r>
              <a:rPr lang="en-US" dirty="0" smtClean="0"/>
              <a:t>Background </a:t>
            </a:r>
            <a:endParaRPr lang="en-US" dirty="0"/>
          </a:p>
        </p:txBody>
      </p:sp>
      <p:pic>
        <p:nvPicPr>
          <p:cNvPr id="2" name="Content Placeholder 1" descr="Screen Shot 2015-10-27 at 10.49.10 AM.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63750" y="3770312"/>
            <a:ext cx="5581650" cy="2200275"/>
          </a:xfrm>
        </p:spPr>
      </p:pic>
      <p:sp>
        <p:nvSpPr>
          <p:cNvPr id="4" name="Footer Placeholder 3"/>
          <p:cNvSpPr>
            <a:spLocks noGrp="1"/>
          </p:cNvSpPr>
          <p:nvPr>
            <p:ph type="ftr" sz="quarter" idx="11"/>
          </p:nvPr>
        </p:nvSpPr>
        <p:spPr/>
        <p:txBody>
          <a:bodyPr/>
          <a:lstStyle/>
          <a:p>
            <a:r>
              <a:rPr lang="en-US" smtClean="0"/>
              <a:t>Picture taken from 2015 Diabetes Report</a:t>
            </a:r>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33162252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normAutofit/>
          </a:bodyPr>
          <a:lstStyle/>
          <a:p>
            <a:r>
              <a:rPr lang="en-US" dirty="0" smtClean="0"/>
              <a:t>Project Setting / Population </a:t>
            </a:r>
            <a:endParaRPr lang="en-US" dirty="0"/>
          </a:p>
        </p:txBody>
      </p:sp>
      <p:sp>
        <p:nvSpPr>
          <p:cNvPr id="3" name="Subtitle 2"/>
          <p:cNvSpPr>
            <a:spLocks noGrp="1"/>
          </p:cNvSpPr>
          <p:nvPr>
            <p:ph idx="1"/>
          </p:nvPr>
        </p:nvSpPr>
        <p:spPr>
          <a:xfrm>
            <a:off x="1282700" y="2997200"/>
            <a:ext cx="7594600" cy="3501286"/>
          </a:xfrm>
        </p:spPr>
        <p:txBody>
          <a:bodyPr>
            <a:normAutofit/>
          </a:bodyPr>
          <a:lstStyle/>
          <a:p>
            <a:pPr>
              <a:buFont typeface="Wingdings" panose="05000000000000000000" pitchFamily="2" charset="2"/>
              <a:buChar char="§"/>
            </a:pPr>
            <a:r>
              <a:rPr lang="en-US" dirty="0" smtClean="0"/>
              <a:t>Pike, Floyd, Johnson, Martin and Magoffin are all benefitted from the project’s outcome data which will be shared within the five-county Big Sandy Diabetes Coalition.</a:t>
            </a:r>
          </a:p>
          <a:p>
            <a:pPr>
              <a:buFont typeface="Wingdings" panose="05000000000000000000" pitchFamily="2" charset="2"/>
              <a:buChar char="§"/>
            </a:pPr>
            <a:r>
              <a:rPr lang="en-US" dirty="0" smtClean="0">
                <a:solidFill>
                  <a:schemeClr val="tx1"/>
                </a:solidFill>
              </a:rPr>
              <a:t>More specifically the elderly population with in these counties.</a:t>
            </a:r>
          </a:p>
          <a:p>
            <a:pPr>
              <a:buFont typeface="Wingdings" panose="05000000000000000000" pitchFamily="2" charset="2"/>
              <a:buChar char="§"/>
            </a:pPr>
            <a:endParaRPr lang="en-US"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Project Aims </a:t>
            </a:r>
            <a:endParaRPr lang="en-US" dirty="0"/>
          </a:p>
        </p:txBody>
      </p:sp>
      <p:sp>
        <p:nvSpPr>
          <p:cNvPr id="3" name="Subtitle 2"/>
          <p:cNvSpPr>
            <a:spLocks noGrp="1"/>
          </p:cNvSpPr>
          <p:nvPr>
            <p:ph idx="1"/>
          </p:nvPr>
        </p:nvSpPr>
        <p:spPr>
          <a:xfrm>
            <a:off x="1282700" y="2997200"/>
            <a:ext cx="7594600" cy="3501286"/>
          </a:xfrm>
        </p:spPr>
        <p:txBody>
          <a:bodyPr>
            <a:normAutofit/>
          </a:bodyPr>
          <a:lstStyle/>
          <a:p>
            <a:pPr marL="346075" indent="-346075"/>
            <a:r>
              <a:rPr lang="en-US" dirty="0" smtClean="0"/>
              <a:t>Identify previously undiagnosed likely cases of diabetes and pre-diabetes through risk assessments and Hemoglobin A1c tests done at low income housing facilities, senior citizen centers, job fairs, and other opportunities for screening.</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Project Aims </a:t>
            </a:r>
            <a:endParaRPr lang="en-US" dirty="0"/>
          </a:p>
        </p:txBody>
      </p:sp>
      <p:sp>
        <p:nvSpPr>
          <p:cNvPr id="3" name="Subtitle 2"/>
          <p:cNvSpPr>
            <a:spLocks noGrp="1"/>
          </p:cNvSpPr>
          <p:nvPr>
            <p:ph idx="1"/>
          </p:nvPr>
        </p:nvSpPr>
        <p:spPr>
          <a:xfrm>
            <a:off x="1282700" y="2997200"/>
            <a:ext cx="7594600" cy="3501286"/>
          </a:xfrm>
        </p:spPr>
        <p:txBody>
          <a:bodyPr>
            <a:normAutofit/>
          </a:bodyPr>
          <a:lstStyle/>
          <a:p>
            <a:pPr>
              <a:buFont typeface="Wingdings" panose="05000000000000000000" pitchFamily="2" charset="2"/>
              <a:buChar char="§"/>
            </a:pPr>
            <a:r>
              <a:rPr lang="en-US" dirty="0" smtClean="0"/>
              <a:t>Reduce the physical, emotional, and economic burden of diabetes through better awareness and utilization of local diabetes prevention and management resources.</a:t>
            </a:r>
          </a:p>
          <a:p>
            <a:pPr>
              <a:buFont typeface="Wingdings" panose="05000000000000000000" pitchFamily="2" charset="2"/>
              <a:buChar char="§"/>
            </a:pPr>
            <a:r>
              <a:rPr lang="en-US" dirty="0" smtClean="0">
                <a:solidFill>
                  <a:schemeClr val="tx1"/>
                </a:solidFill>
              </a:rPr>
              <a:t>Measurably improve the health and quality of life in older adults.</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Project Activities </a:t>
            </a:r>
            <a:endParaRPr lang="en-US" dirty="0"/>
          </a:p>
        </p:txBody>
      </p:sp>
      <p:sp>
        <p:nvSpPr>
          <p:cNvPr id="3" name="Subtitle 2"/>
          <p:cNvSpPr>
            <a:spLocks noGrp="1"/>
          </p:cNvSpPr>
          <p:nvPr>
            <p:ph idx="1"/>
          </p:nvPr>
        </p:nvSpPr>
        <p:spPr>
          <a:xfrm>
            <a:off x="1282700" y="2997200"/>
            <a:ext cx="7594600" cy="3501286"/>
          </a:xfrm>
        </p:spPr>
        <p:txBody>
          <a:bodyPr>
            <a:normAutofit/>
          </a:bodyPr>
          <a:lstStyle/>
          <a:p>
            <a:pPr>
              <a:buFont typeface="Wingdings" panose="05000000000000000000" pitchFamily="2" charset="2"/>
              <a:buChar char="§"/>
            </a:pPr>
            <a:r>
              <a:rPr lang="en-US" dirty="0" smtClean="0"/>
              <a:t>There will be a “Health Fair” that offers free height, weight, BMI, blood pressure, hemoglobin A1c screenings, and insurance assistance. This is the first screening event.</a:t>
            </a:r>
          </a:p>
          <a:p>
            <a:pPr>
              <a:buFont typeface="Wingdings" panose="05000000000000000000" pitchFamily="2" charset="2"/>
              <a:buChar char="§"/>
            </a:pPr>
            <a:r>
              <a:rPr lang="en-US" dirty="0" smtClean="0">
                <a:solidFill>
                  <a:schemeClr val="tx1"/>
                </a:solidFill>
              </a:rPr>
              <a:t>There </a:t>
            </a:r>
            <a:r>
              <a:rPr lang="en-US" dirty="0" smtClean="0"/>
              <a:t>will be contact after one month for a follow-up.</a:t>
            </a:r>
          </a:p>
          <a:p>
            <a:pPr>
              <a:buFont typeface="Wingdings" panose="05000000000000000000" pitchFamily="2" charset="2"/>
              <a:buChar char="§"/>
            </a:pPr>
            <a:r>
              <a:rPr lang="en-US" dirty="0" smtClean="0"/>
              <a:t>6 months and a year later there will be additional screening events that will check the same data and compare it with the baseline data from the first screening event.</a:t>
            </a:r>
            <a:endParaRPr lang="en-US" dirty="0">
              <a:solidFill>
                <a:schemeClr val="tx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2653885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24224" y="1739900"/>
            <a:ext cx="9052560" cy="1295400"/>
          </a:xfrm>
        </p:spPr>
        <p:txBody>
          <a:bodyPr/>
          <a:lstStyle/>
          <a:p>
            <a:r>
              <a:rPr lang="en-US" dirty="0" smtClean="0"/>
              <a:t>Project Activities </a:t>
            </a:r>
            <a:endParaRPr lang="en-US" dirty="0"/>
          </a:p>
        </p:txBody>
      </p:sp>
      <p:sp>
        <p:nvSpPr>
          <p:cNvPr id="3" name="Subtitle 2"/>
          <p:cNvSpPr>
            <a:spLocks noGrp="1"/>
          </p:cNvSpPr>
          <p:nvPr>
            <p:ph idx="1"/>
          </p:nvPr>
        </p:nvSpPr>
        <p:spPr>
          <a:xfrm>
            <a:off x="1282700" y="2997200"/>
            <a:ext cx="7594600" cy="3782464"/>
          </a:xfrm>
        </p:spPr>
        <p:txBody>
          <a:bodyPr>
            <a:normAutofit/>
          </a:bodyPr>
          <a:lstStyle/>
          <a:p>
            <a:pPr>
              <a:buFont typeface="Wingdings" panose="05000000000000000000" pitchFamily="2" charset="2"/>
              <a:buChar char="§"/>
            </a:pPr>
            <a:r>
              <a:rPr lang="en-US" dirty="0" smtClean="0">
                <a:solidFill>
                  <a:schemeClr val="tx1"/>
                </a:solidFill>
              </a:rPr>
              <a:t>Screenings will be set up in a Health Fair type of set-up. </a:t>
            </a:r>
            <a:r>
              <a:rPr lang="en-US" dirty="0"/>
              <a:t>The room is going to be set up to have an efficient flow from one station to the next. </a:t>
            </a:r>
            <a:endParaRPr lang="en-US" dirty="0" smtClean="0"/>
          </a:p>
          <a:p>
            <a:pPr>
              <a:buFont typeface="Wingdings" panose="05000000000000000000" pitchFamily="2" charset="2"/>
              <a:buChar char="§"/>
            </a:pPr>
            <a:r>
              <a:rPr lang="en-US" dirty="0" smtClean="0"/>
              <a:t>There are </a:t>
            </a:r>
            <a:r>
              <a:rPr lang="en-US" dirty="0"/>
              <a:t>10 stations for the participants to flow through in a set pattern </a:t>
            </a:r>
            <a:r>
              <a:rPr lang="en-US" dirty="0" smtClean="0"/>
              <a:t>respectively:</a:t>
            </a:r>
            <a:r>
              <a:rPr lang="en-US" dirty="0"/>
              <a:t> 1. Informed Consent &amp; Registration, 2</a:t>
            </a:r>
            <a:r>
              <a:rPr lang="en-US" dirty="0" smtClean="0"/>
              <a:t>. Survey Station-SF12,</a:t>
            </a:r>
            <a:r>
              <a:rPr lang="en-US" dirty="0"/>
              <a:t> 3. Height/Weight/BMI/Blood Pressure (Baseline Data) Station, 4. Diabetes Risk Assessment Station, 5. Diabetes Screening (A1c) Station, 6. Diabetes Self-Management Resource Station, 7. Diabetes Prevention &amp; Healthy Lifestyle Resource Station, 8. Medical Home &amp; Insurance Assistance Station, 9. Door Prize Entry Station, and 10. Snack Station.  </a:t>
            </a:r>
            <a:endParaRPr lang="en-US" dirty="0">
              <a:solidFill>
                <a:schemeClr val="tx1"/>
              </a:solidFill>
            </a:endParaRPr>
          </a:p>
        </p:txBody>
      </p:sp>
      <p:pic>
        <p:nvPicPr>
          <p:cNvPr id="2" name="Picture 1" descr="Health Fair Examp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9957" y="0"/>
            <a:ext cx="2226827" cy="279795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895790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Screen Shot 2015-10-27 at 9.52.06 AM.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92452" y="2590800"/>
            <a:ext cx="5924246" cy="4559300"/>
          </a:xfr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5026" y="589149"/>
            <a:ext cx="2054710" cy="1455551"/>
          </a:xfrm>
          <a:prstGeom prst="rect">
            <a:avLst/>
          </a:prstGeom>
        </p:spPr>
      </p:pic>
    </p:spTree>
    <p:extLst>
      <p:ext uri="{BB962C8B-B14F-4D97-AF65-F5344CB8AC3E}">
        <p14:creationId xmlns:p14="http://schemas.microsoft.com/office/powerpoint/2010/main" val="21028621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2913</TotalTime>
  <Words>782</Words>
  <Application>Microsoft Office PowerPoint</Application>
  <PresentationFormat>Custom</PresentationFormat>
  <Paragraphs>59</Paragraphs>
  <Slides>16</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Tw Cen MT</vt:lpstr>
      <vt:lpstr>Tw Cen MT Condensed</vt:lpstr>
      <vt:lpstr>Wingdings</vt:lpstr>
      <vt:lpstr>Wingdings 3</vt:lpstr>
      <vt:lpstr>Integral</vt:lpstr>
      <vt:lpstr>Community Screening &amp; Outreach Project in the Big Sandy Area Development District</vt:lpstr>
      <vt:lpstr>Background </vt:lpstr>
      <vt:lpstr>Background </vt:lpstr>
      <vt:lpstr>Project Setting / Population </vt:lpstr>
      <vt:lpstr>Project Aims </vt:lpstr>
      <vt:lpstr>Project Aims </vt:lpstr>
      <vt:lpstr>Project Activities </vt:lpstr>
      <vt:lpstr>Project Activities </vt:lpstr>
      <vt:lpstr>PowerPoint Presentation</vt:lpstr>
      <vt:lpstr>Evaluation </vt:lpstr>
      <vt:lpstr>PowerPoint Presentation</vt:lpstr>
      <vt:lpstr>Evaluation </vt:lpstr>
      <vt:lpstr>Evaluation </vt:lpstr>
      <vt:lpstr>Acknowledgement </vt:lpstr>
      <vt:lpstr>PowerPoint Presentation</vt:lpstr>
      <vt:lpstr>Overall Data Report </vt:lpstr>
    </vt:vector>
  </TitlesOfParts>
  <Company>University of Kentucky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Roxane L. Poskins</dc:creator>
  <cp:lastModifiedBy>Marie</cp:lastModifiedBy>
  <cp:revision>211</cp:revision>
  <cp:lastPrinted>2013-06-28T15:23:02Z</cp:lastPrinted>
  <dcterms:created xsi:type="dcterms:W3CDTF">2013-06-28T15:11:47Z</dcterms:created>
  <dcterms:modified xsi:type="dcterms:W3CDTF">2016-10-04T10:36:26Z</dcterms:modified>
</cp:coreProperties>
</file>