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4" r:id="rId9"/>
    <p:sldId id="263" r:id="rId10"/>
    <p:sldId id="265" r:id="rId11"/>
    <p:sldId id="266" r:id="rId12"/>
    <p:sldId id="268"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6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186CA1-A264-434E-A42C-D15D2A8074AD}" type="datetimeFigureOut">
              <a:rPr lang="en-US" smtClean="0"/>
              <a:pPr/>
              <a:t>9/22/2016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133AF-3E6C-43CF-A562-E2FD51746DFD}" type="slidenum">
              <a:rPr lang="en-US" smtClean="0"/>
              <a:pPr/>
              <a:t>‹#›</a:t>
            </a:fld>
            <a:endParaRPr lang="en-US"/>
          </a:p>
        </p:txBody>
      </p:sp>
    </p:spTree>
    <p:extLst>
      <p:ext uri="{BB962C8B-B14F-4D97-AF65-F5344CB8AC3E}">
        <p14:creationId xmlns:p14="http://schemas.microsoft.com/office/powerpoint/2010/main" val="176528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decision can be made by individual,</a:t>
            </a:r>
            <a:r>
              <a:rPr lang="en-US" baseline="0" dirty="0" smtClean="0"/>
              <a:t> but there is strength in numbers, so if multiple individuals make the decision to begin DPP there is momentum for your cohort. Funding can be secured through grants, local health departments, private pay, and some insurance companies. A trained lifestyle coach is needed to facilitate the cohort. Training is usually 2 days and can range from $50-$750. The trained coach does not have to be a licensed person (RN, RD, etc.) This past year, the Kentucky Diabetes Prevention and Control Program (Program within the Kentucky Department of Public Health) was able to receive a grant which allowed for DPP coach trainers to come to Kentucky. Trainers were located at various regions throughout our state on 3 different dates and an online training was offered as well. Due to the grant received by KY. Individuals were able to apply for and attend a coaches training for $50 per person. This afforded 3 more individuals in Morgan County to be trained as a lifestyle coach. Advertisement is essential to attract participants to your cohort. Look for ways to advertise for free in your community’s local media outlets. Develop a screening tool to collect basic demographic/program relevant data. If individuals do not meet CDC criteria for blood glucose/A1C/GDM, then a CDC risk assessment tool may be used to identify if the individual has positive risk factors. Use caution though, at least 50% of your cohort participants must be eligible based on either blood test indicating prediabetes or a history of GDM. Once all of the above are completed, a location, time, and date(s) for the cohort must be determined. Now you are ready to begin your DPP cohort.</a:t>
            </a:r>
          </a:p>
        </p:txBody>
      </p:sp>
      <p:sp>
        <p:nvSpPr>
          <p:cNvPr id="4" name="Slide Number Placeholder 3"/>
          <p:cNvSpPr>
            <a:spLocks noGrp="1"/>
          </p:cNvSpPr>
          <p:nvPr>
            <p:ph type="sldNum" sz="quarter" idx="10"/>
          </p:nvPr>
        </p:nvSpPr>
        <p:spPr/>
        <p:txBody>
          <a:bodyPr/>
          <a:lstStyle/>
          <a:p>
            <a:fld id="{A76133AF-3E6C-43CF-A562-E2FD51746DFD}" type="slidenum">
              <a:rPr lang="en-US" smtClean="0"/>
              <a:pPr/>
              <a:t>2</a:t>
            </a:fld>
            <a:endParaRPr lang="en-US"/>
          </a:p>
        </p:txBody>
      </p:sp>
    </p:spTree>
    <p:extLst>
      <p:ext uri="{BB962C8B-B14F-4D97-AF65-F5344CB8AC3E}">
        <p14:creationId xmlns:p14="http://schemas.microsoft.com/office/powerpoint/2010/main" val="3945606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According to the CDC</a:t>
            </a:r>
            <a:r>
              <a:rPr lang="en-US" baseline="0" dirty="0" smtClean="0"/>
              <a:t>, 15-30% with prediabetes will develop Type 2 diabetes within 5 years without any intervention.</a:t>
            </a:r>
          </a:p>
          <a:p>
            <a:r>
              <a:rPr lang="en-US" baseline="0" dirty="0" smtClean="0"/>
              <a:t>Often, individuals don’t know they have prediabetes because there are no symptoms. Latest data shows that approximately 86 million American adults have prediabetes. These individuals are also at increased risk for heart disease </a:t>
            </a:r>
            <a:r>
              <a:rPr lang="en-US" baseline="0" smtClean="0"/>
              <a:t>and stroke.</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3</a:t>
            </a:fld>
            <a:endParaRPr lang="en-US"/>
          </a:p>
        </p:txBody>
      </p:sp>
    </p:spTree>
    <p:extLst>
      <p:ext uri="{BB962C8B-B14F-4D97-AF65-F5344CB8AC3E}">
        <p14:creationId xmlns:p14="http://schemas.microsoft.com/office/powerpoint/2010/main" val="147433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Grant: Appalachian </a:t>
            </a:r>
            <a:r>
              <a:rPr lang="en-US" dirty="0" smtClean="0"/>
              <a:t>Diabetes</a:t>
            </a:r>
            <a:r>
              <a:rPr lang="en-US" baseline="0" dirty="0" smtClean="0"/>
              <a:t> Control and Translation Project Strengthening Grant through Marshall University Center for Rural Health.</a:t>
            </a:r>
          </a:p>
          <a:p>
            <a:r>
              <a:rPr lang="en-US" baseline="0" dirty="0" smtClean="0"/>
              <a:t>Collaboration: Lifestyle coach, meeting space, curriculum materials, etc.</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4</a:t>
            </a:fld>
            <a:endParaRPr lang="en-US"/>
          </a:p>
        </p:txBody>
      </p:sp>
    </p:spTree>
    <p:extLst>
      <p:ext uri="{BB962C8B-B14F-4D97-AF65-F5344CB8AC3E}">
        <p14:creationId xmlns:p14="http://schemas.microsoft.com/office/powerpoint/2010/main" val="1289250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 new individuals in Morgan</a:t>
            </a:r>
            <a:r>
              <a:rPr lang="en-US" baseline="0" dirty="0" smtClean="0"/>
              <a:t> County, KY</a:t>
            </a:r>
            <a:r>
              <a:rPr lang="en-US" dirty="0" smtClean="0"/>
              <a:t>,</a:t>
            </a:r>
            <a:r>
              <a:rPr lang="en-US" baseline="0" dirty="0" smtClean="0"/>
              <a:t> all representing different community entities, have been trained as DPP lifestyle coaches, since April 2016.</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5</a:t>
            </a:fld>
            <a:endParaRPr lang="en-US"/>
          </a:p>
        </p:txBody>
      </p:sp>
    </p:spTree>
    <p:extLst>
      <p:ext uri="{BB962C8B-B14F-4D97-AF65-F5344CB8AC3E}">
        <p14:creationId xmlns:p14="http://schemas.microsoft.com/office/powerpoint/2010/main" val="1889251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Usually keep each</a:t>
            </a:r>
            <a:r>
              <a:rPr lang="en-US" baseline="0" dirty="0" smtClean="0"/>
              <a:t> cohort at 10-15 participants. Some will drop from the cohort for various reasons, so you still want to allow for enough to collect data for reporting purposes, if you entity is seeking CDC recognition for their DPP.</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7</a:t>
            </a:fld>
            <a:endParaRPr lang="en-US"/>
          </a:p>
        </p:txBody>
      </p:sp>
    </p:spTree>
    <p:extLst>
      <p:ext uri="{BB962C8B-B14F-4D97-AF65-F5344CB8AC3E}">
        <p14:creationId xmlns:p14="http://schemas.microsoft.com/office/powerpoint/2010/main" val="226474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no lifestyle coach available to launch a DPP cohort, individuals don’t have access to this lifestyle intervention program. If no funding, it’s hard to get a program launched. If no advertising, your DPP program may not have many participants. So all components fit together, just as a puzzle, to create a desired outcome.</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8</a:t>
            </a:fld>
            <a:endParaRPr lang="en-US"/>
          </a:p>
        </p:txBody>
      </p:sp>
    </p:spTree>
    <p:extLst>
      <p:ext uri="{BB962C8B-B14F-4D97-AF65-F5344CB8AC3E}">
        <p14:creationId xmlns:p14="http://schemas.microsoft.com/office/powerpoint/2010/main" val="3620641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Reach out to others for</a:t>
            </a:r>
            <a:r>
              <a:rPr lang="en-US" baseline="0" dirty="0" smtClean="0"/>
              <a:t> support, once you launch your DPP. You may seek support from your local coalition,  local health department, local providers for referrals, other lifestyle coaches, and CDC technical assistance support providers.</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9</a:t>
            </a:fld>
            <a:endParaRPr lang="en-US"/>
          </a:p>
        </p:txBody>
      </p:sp>
    </p:spTree>
    <p:extLst>
      <p:ext uri="{BB962C8B-B14F-4D97-AF65-F5344CB8AC3E}">
        <p14:creationId xmlns:p14="http://schemas.microsoft.com/office/powerpoint/2010/main" val="2612208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Thoughts, questions,</a:t>
            </a:r>
            <a:r>
              <a:rPr lang="en-US" baseline="0" dirty="0" smtClean="0"/>
              <a:t> comments…..</a:t>
            </a:r>
            <a:endParaRPr lang="en-US" dirty="0"/>
          </a:p>
        </p:txBody>
      </p:sp>
      <p:sp>
        <p:nvSpPr>
          <p:cNvPr id="4" name="Slide Number Placeholder 3"/>
          <p:cNvSpPr>
            <a:spLocks noGrp="1"/>
          </p:cNvSpPr>
          <p:nvPr>
            <p:ph type="sldNum" sz="quarter" idx="10"/>
          </p:nvPr>
        </p:nvSpPr>
        <p:spPr/>
        <p:txBody>
          <a:bodyPr/>
          <a:lstStyle/>
          <a:p>
            <a:fld id="{A76133AF-3E6C-43CF-A562-E2FD51746DFD}" type="slidenum">
              <a:rPr lang="en-US" smtClean="0"/>
              <a:pPr/>
              <a:t>11</a:t>
            </a:fld>
            <a:endParaRPr lang="en-US"/>
          </a:p>
        </p:txBody>
      </p:sp>
    </p:spTree>
    <p:extLst>
      <p:ext uri="{BB962C8B-B14F-4D97-AF65-F5344CB8AC3E}">
        <p14:creationId xmlns:p14="http://schemas.microsoft.com/office/powerpoint/2010/main" val="39741071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7946279-A26F-4884-8670-3291A0A837DE}" type="datetimeFigureOut">
              <a:rPr lang="en-US" smtClean="0"/>
              <a:pPr/>
              <a:t>9/22/2016</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32E48D03-2517-4709-AD05-098677E0B02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D7946279-A26F-4884-8670-3291A0A837DE}" type="datetimeFigureOut">
              <a:rPr lang="en-US" smtClean="0"/>
              <a:pPr/>
              <a:t>9/22/2016</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32E48D03-2517-4709-AD05-098677E0B02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7946279-A26F-4884-8670-3291A0A837DE}" type="datetimeFigureOut">
              <a:rPr lang="en-US" smtClean="0"/>
              <a:pPr/>
              <a:t>9/22/2016</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32E48D03-2517-4709-AD05-098677E0B02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D7946279-A26F-4884-8670-3291A0A837DE}" type="datetimeFigureOut">
              <a:rPr lang="en-US" smtClean="0"/>
              <a:pPr/>
              <a:t>9/22/2016</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2E48D03-2517-4709-AD05-098677E0B02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D7946279-A26F-4884-8670-3291A0A837DE}" type="datetimeFigureOut">
              <a:rPr lang="en-US" smtClean="0"/>
              <a:pPr/>
              <a:t>9/22/2016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2E48D03-2517-4709-AD05-098677E0B024}"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7946279-A26F-4884-8670-3291A0A837DE}" type="datetimeFigureOut">
              <a:rPr lang="en-US" smtClean="0"/>
              <a:pPr/>
              <a:t>9/22/2016</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32E48D03-2517-4709-AD05-098677E0B02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latin typeface="Impact" pitchFamily="34" charset="0"/>
              </a:rPr>
              <a:t>Piecing the puzzle together: The National Diabetes Prevention Program</a:t>
            </a:r>
            <a:endParaRPr lang="en-US" sz="4000" dirty="0">
              <a:latin typeface="Impact" pitchFamily="34" charset="0"/>
            </a:endParaRPr>
          </a:p>
        </p:txBody>
      </p:sp>
      <p:sp>
        <p:nvSpPr>
          <p:cNvPr id="3" name="Subtitle 2"/>
          <p:cNvSpPr>
            <a:spLocks noGrp="1"/>
          </p:cNvSpPr>
          <p:nvPr>
            <p:ph type="subTitle" idx="1"/>
          </p:nvPr>
        </p:nvSpPr>
        <p:spPr/>
        <p:txBody>
          <a:bodyPr/>
          <a:lstStyle/>
          <a:p>
            <a:r>
              <a:rPr lang="en-US" dirty="0" smtClean="0"/>
              <a:t>Jamie Francis, RN, ADN, BSW</a:t>
            </a:r>
          </a:p>
          <a:p>
            <a:r>
              <a:rPr lang="en-US" dirty="0" smtClean="0"/>
              <a:t>Morgan County, KY Diabetes Coalition</a:t>
            </a:r>
            <a:endParaRPr lang="en-US" dirty="0"/>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Forward…</a:t>
            </a:r>
            <a:endParaRPr lang="en-US" dirty="0"/>
          </a:p>
        </p:txBody>
      </p:sp>
      <p:sp>
        <p:nvSpPr>
          <p:cNvPr id="3" name="Content Placeholder 2"/>
          <p:cNvSpPr>
            <a:spLocks noGrp="1"/>
          </p:cNvSpPr>
          <p:nvPr>
            <p:ph idx="1"/>
          </p:nvPr>
        </p:nvSpPr>
        <p:spPr/>
        <p:txBody>
          <a:bodyPr/>
          <a:lstStyle/>
          <a:p>
            <a:r>
              <a:rPr lang="en-US" dirty="0" smtClean="0"/>
              <a:t>Although the decision to initiate DPP can be overwhelming, remember with diligent planning and preparation, we will impact prediabetes, one puzzle piece at a time, in each of our communities.</a:t>
            </a:r>
          </a:p>
          <a:p>
            <a:endParaRPr lang="en-US" dirty="0" smtClean="0"/>
          </a:p>
          <a:p>
            <a:endParaRPr lang="en-US" dirty="0"/>
          </a:p>
        </p:txBody>
      </p:sp>
      <p:pic>
        <p:nvPicPr>
          <p:cNvPr id="3074" name="Picture 2" descr="C:\Users\jamier.francis\AppData\Local\Microsoft\Windows\Temporary Internet Files\Content.IE5\WY27C5US\Multicolored-Jigsaw-Puzzle-Pieces-Sphere[1].png"/>
          <p:cNvPicPr>
            <a:picLocks noChangeAspect="1" noChangeArrowheads="1"/>
          </p:cNvPicPr>
          <p:nvPr/>
        </p:nvPicPr>
        <p:blipFill>
          <a:blip r:embed="rId2" cstate="print"/>
          <a:srcRect/>
          <a:stretch>
            <a:fillRect/>
          </a:stretch>
        </p:blipFill>
        <p:spPr bwMode="auto">
          <a:xfrm>
            <a:off x="2286000" y="3657600"/>
            <a:ext cx="3505200" cy="3200400"/>
          </a:xfrm>
          <a:prstGeom prst="rect">
            <a:avLst/>
          </a:prstGeom>
          <a:noFill/>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Success:</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Commitment and support from each individual member of your diabetes coalition and local community is key!!!!!</a:t>
            </a:r>
          </a:p>
          <a:p>
            <a:endParaRPr lang="en-US" dirty="0" smtClean="0"/>
          </a:p>
          <a:p>
            <a:endParaRPr lang="en-US" dirty="0"/>
          </a:p>
        </p:txBody>
      </p:sp>
      <p:pic>
        <p:nvPicPr>
          <p:cNvPr id="4101" name="Picture 5" descr="C:\Users\jamier.francis\AppData\Local\Microsoft\Windows\Temporary Internet Files\Content.IE5\Q9BZ3EI1\golden-key[1].jpg"/>
          <p:cNvPicPr>
            <a:picLocks noChangeAspect="1" noChangeArrowheads="1"/>
          </p:cNvPicPr>
          <p:nvPr/>
        </p:nvPicPr>
        <p:blipFill>
          <a:blip r:embed="rId3" cstate="print"/>
          <a:srcRect/>
          <a:stretch>
            <a:fillRect/>
          </a:stretch>
        </p:blipFill>
        <p:spPr bwMode="auto">
          <a:xfrm>
            <a:off x="2057400" y="3733800"/>
            <a:ext cx="4521200" cy="2819400"/>
          </a:xfrm>
          <a:prstGeom prst="rect">
            <a:avLst/>
          </a:prstGeom>
          <a:noFill/>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Questions, Thoughts, Comments?????</a:t>
            </a:r>
            <a:endParaRPr lang="en-US" dirty="0"/>
          </a:p>
        </p:txBody>
      </p:sp>
      <p:sp>
        <p:nvSpPr>
          <p:cNvPr id="3" name="Content Placeholder 2"/>
          <p:cNvSpPr>
            <a:spLocks noGrp="1"/>
          </p:cNvSpPr>
          <p:nvPr>
            <p:ph idx="1"/>
          </p:nvPr>
        </p:nvSpPr>
        <p:spPr/>
        <p:txBody>
          <a:bodyPr/>
          <a:lstStyle/>
          <a:p>
            <a:pPr>
              <a:buNone/>
            </a:pPr>
            <a:endParaRPr lang="en-US" dirty="0"/>
          </a:p>
        </p:txBody>
      </p:sp>
      <p:pic>
        <p:nvPicPr>
          <p:cNvPr id="1033" name="Picture 9" descr="C:\Users\jamier.francis\AppData\Local\Microsoft\Windows\Temporary Internet Files\Content.IE5\4C09ZREI\Smiley_Pondering_Thought_Bubble[1].jpg"/>
          <p:cNvPicPr>
            <a:picLocks noChangeAspect="1" noChangeArrowheads="1"/>
          </p:cNvPicPr>
          <p:nvPr/>
        </p:nvPicPr>
        <p:blipFill>
          <a:blip r:embed="rId2" cstate="print"/>
          <a:srcRect/>
          <a:stretch>
            <a:fillRect/>
          </a:stretch>
        </p:blipFill>
        <p:spPr bwMode="auto">
          <a:xfrm>
            <a:off x="457200" y="1524000"/>
            <a:ext cx="7391400" cy="44958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Thank You!!!</a:t>
            </a:r>
            <a:endParaRPr lang="en-US" dirty="0"/>
          </a:p>
        </p:txBody>
      </p:sp>
      <p:sp>
        <p:nvSpPr>
          <p:cNvPr id="3" name="Content Placeholder 2"/>
          <p:cNvSpPr>
            <a:spLocks noGrp="1"/>
          </p:cNvSpPr>
          <p:nvPr>
            <p:ph idx="1"/>
          </p:nvPr>
        </p:nvSpPr>
        <p:spPr/>
        <p:txBody>
          <a:bodyPr>
            <a:normAutofit/>
          </a:bodyPr>
          <a:lstStyle/>
          <a:p>
            <a:pPr algn="ctr">
              <a:buNone/>
            </a:pPr>
            <a:endParaRPr lang="en-US" dirty="0" smtClean="0"/>
          </a:p>
          <a:p>
            <a:pPr algn="ctr">
              <a:buNone/>
            </a:pPr>
            <a:endParaRPr lang="en-US" dirty="0" smtClean="0"/>
          </a:p>
          <a:p>
            <a:pPr algn="ctr"/>
            <a:endParaRPr lang="en-US" dirty="0" smtClean="0"/>
          </a:p>
          <a:p>
            <a:pPr algn="ctr"/>
            <a:r>
              <a:rPr lang="en-US" dirty="0" smtClean="0"/>
              <a:t>Morgan County, KY Diabetes Coalition</a:t>
            </a:r>
          </a:p>
          <a:p>
            <a:pPr algn="ctr">
              <a:buNone/>
            </a:pPr>
            <a:endParaRPr lang="en-US" dirty="0" smtClean="0"/>
          </a:p>
          <a:p>
            <a:pPr algn="ctr"/>
            <a:r>
              <a:rPr lang="en-US" dirty="0" smtClean="0"/>
              <a:t>Jamie Francis, RN, ADN, BSW</a:t>
            </a:r>
          </a:p>
          <a:p>
            <a:pPr algn="ctr">
              <a:buNone/>
            </a:pPr>
            <a:r>
              <a:rPr lang="en-US" dirty="0" smtClean="0"/>
              <a:t>jamier.francis@ky.gov</a:t>
            </a: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Pieces of the puzzle:</a:t>
            </a:r>
            <a:endParaRPr lang="en-US" dirty="0"/>
          </a:p>
        </p:txBody>
      </p:sp>
      <p:sp>
        <p:nvSpPr>
          <p:cNvPr id="3" name="Content Placeholder 2"/>
          <p:cNvSpPr>
            <a:spLocks noGrp="1"/>
          </p:cNvSpPr>
          <p:nvPr>
            <p:ph idx="1"/>
          </p:nvPr>
        </p:nvSpPr>
        <p:spPr/>
        <p:txBody>
          <a:bodyPr/>
          <a:lstStyle/>
          <a:p>
            <a:r>
              <a:rPr lang="en-US" dirty="0" smtClean="0"/>
              <a:t>Decide to offer the National DPP</a:t>
            </a:r>
          </a:p>
          <a:p>
            <a:r>
              <a:rPr lang="en-US" dirty="0" smtClean="0"/>
              <a:t>Secure funding source</a:t>
            </a:r>
          </a:p>
          <a:p>
            <a:r>
              <a:rPr lang="en-US" dirty="0" smtClean="0"/>
              <a:t>Recruit trained lifestyle coach</a:t>
            </a:r>
          </a:p>
          <a:p>
            <a:r>
              <a:rPr lang="en-US" dirty="0" smtClean="0"/>
              <a:t>Advertise cohort meeting details</a:t>
            </a:r>
          </a:p>
          <a:p>
            <a:r>
              <a:rPr lang="en-US" dirty="0" smtClean="0"/>
              <a:t>Screen and select participants</a:t>
            </a:r>
          </a:p>
          <a:p>
            <a:r>
              <a:rPr lang="en-US" dirty="0" smtClean="0"/>
              <a:t>Initiate National DPP cohort</a:t>
            </a:r>
          </a:p>
          <a:p>
            <a:pPr>
              <a:buNone/>
            </a:pPr>
            <a:endParaRPr lang="en-US" dirty="0" smtClean="0"/>
          </a:p>
          <a:p>
            <a:endParaRPr lang="en-US" dirty="0"/>
          </a:p>
        </p:txBody>
      </p:sp>
      <p:pic>
        <p:nvPicPr>
          <p:cNvPr id="1026" name="Picture 2" descr="C:\Users\jamier.francis\AppData\Local\Microsoft\Windows\Temporary Internet Files\Content.IE5\WY27C5US\puzzle-1024x704[1].jpg"/>
          <p:cNvPicPr>
            <a:picLocks noChangeAspect="1" noChangeArrowheads="1"/>
          </p:cNvPicPr>
          <p:nvPr/>
        </p:nvPicPr>
        <p:blipFill>
          <a:blip r:embed="rId3" cstate="print"/>
          <a:srcRect/>
          <a:stretch>
            <a:fillRect/>
          </a:stretch>
        </p:blipFill>
        <p:spPr bwMode="auto">
          <a:xfrm>
            <a:off x="1447800" y="4572000"/>
            <a:ext cx="4953000" cy="1828800"/>
          </a:xfrm>
          <a:prstGeom prst="rect">
            <a:avLst/>
          </a:prstGeom>
          <a:noFill/>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Decision to offer DPP:</a:t>
            </a:r>
            <a:br>
              <a:rPr lang="en-US" dirty="0" smtClean="0"/>
            </a:br>
            <a:endParaRPr lang="en-US" dirty="0"/>
          </a:p>
        </p:txBody>
      </p:sp>
      <p:sp>
        <p:nvSpPr>
          <p:cNvPr id="3" name="Content Placeholder 2"/>
          <p:cNvSpPr>
            <a:spLocks noGrp="1"/>
          </p:cNvSpPr>
          <p:nvPr>
            <p:ph idx="1"/>
          </p:nvPr>
        </p:nvSpPr>
        <p:spPr/>
        <p:txBody>
          <a:bodyPr>
            <a:normAutofit lnSpcReduction="10000"/>
          </a:bodyPr>
          <a:lstStyle/>
          <a:p>
            <a:r>
              <a:rPr lang="en-US" dirty="0" smtClean="0"/>
              <a:t> A “no-brainer” to offer DPP in Morgan, County, KY because. . .</a:t>
            </a:r>
          </a:p>
          <a:p>
            <a:r>
              <a:rPr lang="en-US" dirty="0" smtClean="0"/>
              <a:t> No existing DPP cohorts offered in Morgan County, as of January 2016</a:t>
            </a:r>
          </a:p>
          <a:p>
            <a:r>
              <a:rPr lang="en-US" dirty="0" smtClean="0"/>
              <a:t>Only 1 trained lifestyle coach available to Morgan County</a:t>
            </a:r>
          </a:p>
          <a:p>
            <a:r>
              <a:rPr lang="en-US" dirty="0" smtClean="0"/>
              <a:t>Morgan County is part of the “Diabetes Belt” identified by CDC</a:t>
            </a:r>
          </a:p>
          <a:p>
            <a:r>
              <a:rPr lang="en-US" dirty="0" smtClean="0"/>
              <a:t>Estimates concur 1 in 3 Americans have prediabetes</a:t>
            </a:r>
          </a:p>
          <a:p>
            <a:r>
              <a:rPr lang="en-US" dirty="0" smtClean="0"/>
              <a:t>90% of adults with prediabetes don’t know they have it and/or have not been diagnosed</a:t>
            </a:r>
            <a:endParaRPr lang="en-US"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Funding:</a:t>
            </a:r>
            <a:endParaRPr lang="en-US" dirty="0"/>
          </a:p>
        </p:txBody>
      </p:sp>
      <p:sp>
        <p:nvSpPr>
          <p:cNvPr id="3" name="Content Placeholder 2"/>
          <p:cNvSpPr>
            <a:spLocks noGrp="1"/>
          </p:cNvSpPr>
          <p:nvPr>
            <p:ph idx="1"/>
          </p:nvPr>
        </p:nvSpPr>
        <p:spPr/>
        <p:txBody>
          <a:bodyPr>
            <a:normAutofit/>
          </a:bodyPr>
          <a:lstStyle/>
          <a:p>
            <a:r>
              <a:rPr lang="en-US" dirty="0" smtClean="0"/>
              <a:t>Morgan County Diabetes Coalition applied for a grant through Marshall University to offer DPP.</a:t>
            </a:r>
          </a:p>
          <a:p>
            <a:r>
              <a:rPr lang="en-US" dirty="0" smtClean="0"/>
              <a:t>Application accepted-grant awarded.</a:t>
            </a:r>
          </a:p>
          <a:p>
            <a:r>
              <a:rPr lang="en-US" dirty="0" smtClean="0"/>
              <a:t>Collaboration with local entities sharing established resources</a:t>
            </a:r>
          </a:p>
          <a:p>
            <a:r>
              <a:rPr lang="en-US" dirty="0" smtClean="0"/>
              <a:t>Utilize grant funds to: train additional lifestyle coaches, purchase curriculum materials, and continue of DPP offerings in Morgan County, KY.</a:t>
            </a:r>
          </a:p>
        </p:txBody>
      </p:sp>
      <p:pic>
        <p:nvPicPr>
          <p:cNvPr id="2050" name="Picture 2" descr="C:\Users\jamier.francis\AppData\Local\Microsoft\Windows\Temporary Internet Files\Content.IE5\4C09ZREI\dollar[1].gif"/>
          <p:cNvPicPr>
            <a:picLocks noChangeAspect="1" noChangeArrowheads="1"/>
          </p:cNvPicPr>
          <p:nvPr/>
        </p:nvPicPr>
        <p:blipFill>
          <a:blip r:embed="rId3" cstate="print"/>
          <a:srcRect/>
          <a:stretch>
            <a:fillRect/>
          </a:stretch>
        </p:blipFill>
        <p:spPr bwMode="auto">
          <a:xfrm>
            <a:off x="5715000" y="5867400"/>
            <a:ext cx="2505075" cy="990600"/>
          </a:xfrm>
          <a:prstGeom prst="rect">
            <a:avLst/>
          </a:prstGeom>
          <a:noFill/>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Lifestyle Coach:</a:t>
            </a:r>
            <a:endParaRPr lang="en-US" dirty="0"/>
          </a:p>
        </p:txBody>
      </p:sp>
      <p:sp>
        <p:nvSpPr>
          <p:cNvPr id="3" name="Content Placeholder 2"/>
          <p:cNvSpPr>
            <a:spLocks noGrp="1"/>
          </p:cNvSpPr>
          <p:nvPr>
            <p:ph idx="1"/>
          </p:nvPr>
        </p:nvSpPr>
        <p:spPr/>
        <p:txBody>
          <a:bodyPr/>
          <a:lstStyle/>
          <a:p>
            <a:r>
              <a:rPr lang="en-US" dirty="0" smtClean="0"/>
              <a:t>No initial cost to Morgan County Diabetes Coalition for a DPP Lifestyle Coach.</a:t>
            </a:r>
          </a:p>
          <a:p>
            <a:r>
              <a:rPr lang="en-US" dirty="0" smtClean="0"/>
              <a:t>Diabetes Nurse from the local health department is a member of diabetes coalition and had previously been trained as a Lifestyle Coach</a:t>
            </a:r>
          </a:p>
          <a:p>
            <a:r>
              <a:rPr lang="en-US" dirty="0" smtClean="0"/>
              <a:t>Morgan County now has 3 more trained DPP lifestyle coaches!!! </a:t>
            </a:r>
            <a:endParaRPr lang="en-US" dirty="0"/>
          </a:p>
        </p:txBody>
      </p:sp>
      <p:pic>
        <p:nvPicPr>
          <p:cNvPr id="3074" name="Picture 2" descr="C:\Users\jamier.francis\AppData\Local\Microsoft\Windows\Temporary Internet Files\Content.IE5\0JYI2ZCB\96f11b8ef5efd11fb9ef23111b59db41_p_vi_25509_1432649935[1].jpg"/>
          <p:cNvPicPr>
            <a:picLocks noChangeAspect="1" noChangeArrowheads="1"/>
          </p:cNvPicPr>
          <p:nvPr/>
        </p:nvPicPr>
        <p:blipFill>
          <a:blip r:embed="rId3" cstate="print"/>
          <a:srcRect/>
          <a:stretch>
            <a:fillRect/>
          </a:stretch>
        </p:blipFill>
        <p:spPr bwMode="auto">
          <a:xfrm>
            <a:off x="4495800" y="4800600"/>
            <a:ext cx="3352800" cy="1447800"/>
          </a:xfrm>
          <a:prstGeom prst="rect">
            <a:avLst/>
          </a:prstGeom>
          <a:noFill/>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Advertise!!!!</a:t>
            </a:r>
            <a:endParaRPr lang="en-US" dirty="0"/>
          </a:p>
        </p:txBody>
      </p:sp>
      <p:sp>
        <p:nvSpPr>
          <p:cNvPr id="3" name="Content Placeholder 2"/>
          <p:cNvSpPr>
            <a:spLocks noGrp="1"/>
          </p:cNvSpPr>
          <p:nvPr>
            <p:ph idx="1"/>
          </p:nvPr>
        </p:nvSpPr>
        <p:spPr/>
        <p:txBody>
          <a:bodyPr>
            <a:normAutofit lnSpcReduction="10000"/>
          </a:bodyPr>
          <a:lstStyle/>
          <a:p>
            <a:r>
              <a:rPr lang="en-US" dirty="0" smtClean="0"/>
              <a:t>The DPP cohort must be advertised in as many media outlets as possible to reach the public.</a:t>
            </a:r>
          </a:p>
          <a:p>
            <a:r>
              <a:rPr lang="en-US" dirty="0" smtClean="0"/>
              <a:t>Utilize as many community resources as possible </a:t>
            </a:r>
          </a:p>
          <a:p>
            <a:r>
              <a:rPr lang="en-US" dirty="0" smtClean="0"/>
              <a:t>Morgan County Diabetes Coalition advertised via: local newspaper, Cooperative Extension Service newsletters/</a:t>
            </a:r>
            <a:r>
              <a:rPr lang="en-US" dirty="0" err="1" smtClean="0"/>
              <a:t>FaceBook</a:t>
            </a:r>
            <a:r>
              <a:rPr lang="en-US" dirty="0" smtClean="0"/>
              <a:t>/website, radio PSA, local </a:t>
            </a:r>
            <a:r>
              <a:rPr lang="en-US" dirty="0" err="1" smtClean="0"/>
              <a:t>t.v</a:t>
            </a:r>
            <a:r>
              <a:rPr lang="en-US" dirty="0" smtClean="0"/>
              <a:t>. station, and posted community flyers at local businesses. </a:t>
            </a:r>
            <a:r>
              <a:rPr lang="en-US" i="1" dirty="0" smtClean="0"/>
              <a:t>Additional avenues might include: church bulletins, bank marquees, etc</a:t>
            </a:r>
            <a:endParaRPr lang="en-US" i="1"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 Participants:</a:t>
            </a:r>
            <a:endParaRPr lang="en-US" dirty="0"/>
          </a:p>
        </p:txBody>
      </p:sp>
      <p:sp>
        <p:nvSpPr>
          <p:cNvPr id="3" name="Content Placeholder 2"/>
          <p:cNvSpPr>
            <a:spLocks noGrp="1"/>
          </p:cNvSpPr>
          <p:nvPr>
            <p:ph idx="1"/>
          </p:nvPr>
        </p:nvSpPr>
        <p:spPr/>
        <p:txBody>
          <a:bodyPr/>
          <a:lstStyle/>
          <a:p>
            <a:r>
              <a:rPr lang="en-US" dirty="0" smtClean="0"/>
              <a:t>Interested individuals inquiring about the DPP cohort, should be selected based on established CDC criteria or a positive risk assessment</a:t>
            </a:r>
          </a:p>
          <a:p>
            <a:r>
              <a:rPr lang="en-US" dirty="0" smtClean="0"/>
              <a:t>It is at the discretion of the lifestyle coach, the number of participants to include in the cohort. </a:t>
            </a:r>
            <a:endParaRPr lang="en-US" dirty="0"/>
          </a:p>
        </p:txBody>
      </p:sp>
      <p:pic>
        <p:nvPicPr>
          <p:cNvPr id="4098" name="Picture 2" descr="C:\Users\jamier.francis\AppData\Local\Microsoft\Windows\Temporary Internet Files\Content.IE5\VY0KAHCM\sa1_collaborate[1].gif"/>
          <p:cNvPicPr>
            <a:picLocks noChangeAspect="1" noChangeArrowheads="1"/>
          </p:cNvPicPr>
          <p:nvPr/>
        </p:nvPicPr>
        <p:blipFill>
          <a:blip r:embed="rId3" cstate="print"/>
          <a:srcRect/>
          <a:stretch>
            <a:fillRect/>
          </a:stretch>
        </p:blipFill>
        <p:spPr bwMode="auto">
          <a:xfrm>
            <a:off x="4038600" y="4533900"/>
            <a:ext cx="3600450" cy="2324100"/>
          </a:xfrm>
          <a:prstGeom prst="rect">
            <a:avLst/>
          </a:prstGeom>
          <a:noFill/>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Pieces:</a:t>
            </a:r>
            <a:endParaRPr lang="en-US" dirty="0"/>
          </a:p>
        </p:txBody>
      </p:sp>
      <p:sp>
        <p:nvSpPr>
          <p:cNvPr id="3" name="Content Placeholder 2"/>
          <p:cNvSpPr>
            <a:spLocks noGrp="1"/>
          </p:cNvSpPr>
          <p:nvPr>
            <p:ph idx="1"/>
          </p:nvPr>
        </p:nvSpPr>
        <p:spPr/>
        <p:txBody>
          <a:bodyPr/>
          <a:lstStyle/>
          <a:p>
            <a:r>
              <a:rPr lang="en-US" dirty="0" smtClean="0"/>
              <a:t>If one or more pieces of your puzzle are missing, it will be hard to complete the project.</a:t>
            </a:r>
          </a:p>
          <a:p>
            <a:endParaRPr lang="en-US" dirty="0" smtClean="0"/>
          </a:p>
          <a:p>
            <a:pPr>
              <a:buNone/>
            </a:pPr>
            <a:endParaRPr lang="en-US" dirty="0" smtClean="0"/>
          </a:p>
        </p:txBody>
      </p:sp>
      <p:pic>
        <p:nvPicPr>
          <p:cNvPr id="2050" name="Picture 2" descr="C:\Users\jamier.francis\AppData\Local\Microsoft\Windows\Temporary Internet Files\Content.IE5\MIUCFVQQ\large-Green-Jigsaw-piece-5-0-11223[1].gif"/>
          <p:cNvPicPr>
            <a:picLocks noChangeAspect="1" noChangeArrowheads="1"/>
          </p:cNvPicPr>
          <p:nvPr/>
        </p:nvPicPr>
        <p:blipFill>
          <a:blip r:embed="rId3" cstate="print"/>
          <a:srcRect/>
          <a:stretch>
            <a:fillRect/>
          </a:stretch>
        </p:blipFill>
        <p:spPr bwMode="auto">
          <a:xfrm>
            <a:off x="2590800" y="3276600"/>
            <a:ext cx="2808665" cy="2279700"/>
          </a:xfrm>
          <a:prstGeom prst="rect">
            <a:avLst/>
          </a:prstGeom>
          <a:noFill/>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Ready, Set, Go!!!!</a:t>
            </a:r>
            <a:endParaRPr lang="en-US" dirty="0"/>
          </a:p>
        </p:txBody>
      </p:sp>
      <p:sp>
        <p:nvSpPr>
          <p:cNvPr id="3" name="Content Placeholder 2"/>
          <p:cNvSpPr>
            <a:spLocks noGrp="1"/>
          </p:cNvSpPr>
          <p:nvPr>
            <p:ph idx="1"/>
          </p:nvPr>
        </p:nvSpPr>
        <p:spPr/>
        <p:txBody>
          <a:bodyPr/>
          <a:lstStyle/>
          <a:p>
            <a:r>
              <a:rPr lang="en-US" dirty="0" smtClean="0"/>
              <a:t>Once group members have been identified and enrolled, it is time to launch your DPP cohort.</a:t>
            </a:r>
          </a:p>
          <a:p>
            <a:pPr>
              <a:buNone/>
            </a:pPr>
            <a:endParaRPr lang="en-US" dirty="0"/>
          </a:p>
        </p:txBody>
      </p:sp>
      <p:pic>
        <p:nvPicPr>
          <p:cNvPr id="5123" name="Picture 3" descr="C:\Users\jamier.francis\AppData\Local\Microsoft\Windows\Temporary Internet Files\Content.IE5\MIUCFVQQ\goteamgo[1].gif"/>
          <p:cNvPicPr>
            <a:picLocks noChangeAspect="1" noChangeArrowheads="1"/>
          </p:cNvPicPr>
          <p:nvPr/>
        </p:nvPicPr>
        <p:blipFill>
          <a:blip r:embed="rId3" cstate="print"/>
          <a:srcRect/>
          <a:stretch>
            <a:fillRect/>
          </a:stretch>
        </p:blipFill>
        <p:spPr bwMode="auto">
          <a:xfrm>
            <a:off x="2362200" y="2743200"/>
            <a:ext cx="4267200" cy="3429000"/>
          </a:xfrm>
          <a:prstGeom prst="rect">
            <a:avLst/>
          </a:prstGeom>
          <a:noFill/>
        </p:spPr>
      </p:pic>
    </p:spTree>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201</TotalTime>
  <Words>1085</Words>
  <Application>Microsoft Office PowerPoint</Application>
  <PresentationFormat>On-screen Show (4:3)</PresentationFormat>
  <Paragraphs>69</Paragraphs>
  <Slides>13</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Impact</vt:lpstr>
      <vt:lpstr>Trebuchet MS</vt:lpstr>
      <vt:lpstr>Wingdings</vt:lpstr>
      <vt:lpstr>Wingdings 2</vt:lpstr>
      <vt:lpstr>Opulent</vt:lpstr>
      <vt:lpstr>Piecing the puzzle together: The National Diabetes Prevention Program</vt:lpstr>
      <vt:lpstr>Pieces of the puzzle:</vt:lpstr>
      <vt:lpstr>Decision to offer DPP: </vt:lpstr>
      <vt:lpstr>Funding:</vt:lpstr>
      <vt:lpstr>Lifestyle Coach:</vt:lpstr>
      <vt:lpstr>Advertise!!!!</vt:lpstr>
      <vt:lpstr>Select Participants:</vt:lpstr>
      <vt:lpstr>Missing Pieces:</vt:lpstr>
      <vt:lpstr>Ready, Set, Go!!!!</vt:lpstr>
      <vt:lpstr>Looking Forward…</vt:lpstr>
      <vt:lpstr> Success:</vt:lpstr>
      <vt:lpstr>Questions, Thoughts, Comments?????</vt:lpstr>
      <vt:lpstr>Thank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Piecing the puzzle together: The National Diabetes Prevention Program</dc:title>
  <dc:creator>jamier.francis</dc:creator>
  <cp:lastModifiedBy>Marie</cp:lastModifiedBy>
  <cp:revision>28</cp:revision>
  <dcterms:created xsi:type="dcterms:W3CDTF">2016-09-20T18:11:12Z</dcterms:created>
  <dcterms:modified xsi:type="dcterms:W3CDTF">2016-09-22T17:02:48Z</dcterms:modified>
</cp:coreProperties>
</file>