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76" r:id="rId5"/>
    <p:sldId id="260" r:id="rId6"/>
    <p:sldId id="262" r:id="rId7"/>
    <p:sldId id="261" r:id="rId8"/>
    <p:sldId id="264" r:id="rId9"/>
    <p:sldId id="266" r:id="rId10"/>
    <p:sldId id="269" r:id="rId11"/>
    <p:sldId id="272" r:id="rId12"/>
    <p:sldId id="271" r:id="rId13"/>
    <p:sldId id="273" r:id="rId14"/>
    <p:sldId id="270" r:id="rId15"/>
    <p:sldId id="267" r:id="rId16"/>
    <p:sldId id="268" r:id="rId17"/>
    <p:sldId id="277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son, Jennifer L (LHD - Johnson Co)" initials="WJL(-JC" lastIdx="1" clrIdx="0">
    <p:extLst>
      <p:ext uri="{19B8F6BF-5375-455C-9EA6-DF929625EA0E}">
        <p15:presenceInfo xmlns:p15="http://schemas.microsoft.com/office/powerpoint/2012/main" userId="S-1-5-21-2025429265-1060284298-529147667-1127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9-21T09:30:41.042" idx="1">
    <p:pos x="10" y="10"/>
    <p:text/>
    <p:extLst>
      <p:ext uri="{C676402C-5697-4E1C-873F-D02D1690AC5C}">
        <p15:threadingInfo xmlns:p15="http://schemas.microsoft.com/office/powerpoint/2012/main" timeZoneBias="2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D70BB1-D023-40BD-A921-EFF6D9747509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C36DD-C827-4117-8560-423976A3D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468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C36DD-C827-4117-8560-423976A3DF3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753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C36DD-C827-4117-8560-423976A3DF3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9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9/23/2016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Johnson County Health Department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Paintsville, Kentucky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Jennifer McCoart, Health Educator 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72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88" y="953546"/>
            <a:ext cx="3597312" cy="47964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591" y="953546"/>
            <a:ext cx="3673961" cy="48986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19662" y="1332909"/>
            <a:ext cx="235267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solidFill>
                  <a:srgbClr val="00B050"/>
                </a:solidFill>
              </a:rPr>
              <a:t>Free Screenings </a:t>
            </a:r>
          </a:p>
          <a:p>
            <a:endParaRPr lang="en-US" sz="2400" b="1" u="sng" dirty="0" smtClean="0">
              <a:solidFill>
                <a:srgbClr val="00B050"/>
              </a:solidFill>
            </a:endParaRPr>
          </a:p>
          <a:p>
            <a:pPr algn="ctr"/>
            <a:r>
              <a:rPr lang="en-US" sz="2400" dirty="0" smtClean="0">
                <a:solidFill>
                  <a:srgbClr val="00B050"/>
                </a:solidFill>
              </a:rPr>
              <a:t>Walkers who participated in the free screening also got a second </a:t>
            </a:r>
            <a:r>
              <a:rPr lang="en-US" sz="2400" smtClean="0">
                <a:solidFill>
                  <a:srgbClr val="00B050"/>
                </a:solidFill>
              </a:rPr>
              <a:t>chance to enter </a:t>
            </a:r>
            <a:r>
              <a:rPr lang="en-US" sz="2400" dirty="0" smtClean="0">
                <a:solidFill>
                  <a:srgbClr val="00B050"/>
                </a:solidFill>
              </a:rPr>
              <a:t>for a door prize.</a:t>
            </a:r>
            <a:endParaRPr 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19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482" y="720761"/>
            <a:ext cx="5758927" cy="43191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210" y="2880358"/>
            <a:ext cx="4224169" cy="31681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49854" y="1032734"/>
            <a:ext cx="4754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00B050"/>
                </a:solidFill>
              </a:rPr>
              <a:t>Trail Signs</a:t>
            </a:r>
          </a:p>
          <a:p>
            <a:pPr algn="ctr"/>
            <a:r>
              <a:rPr lang="en-US" sz="2000" b="1" dirty="0" smtClean="0">
                <a:solidFill>
                  <a:srgbClr val="0C03BD"/>
                </a:solidFill>
              </a:rPr>
              <a:t>We had 25 signs printed with Diabetes Facts, Warning Signs and Prevention Tips</a:t>
            </a:r>
            <a:endParaRPr lang="en-US" sz="2000" b="1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654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551" y="1807285"/>
            <a:ext cx="6070899" cy="40610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551" y="1258645"/>
            <a:ext cx="6070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C03BD"/>
                </a:solidFill>
              </a:rPr>
              <a:t>First Group to GET MOVING!</a:t>
            </a:r>
            <a:endParaRPr lang="en-US" sz="2400" b="1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89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466" y="849854"/>
            <a:ext cx="2893695" cy="40986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063" y="602428"/>
            <a:ext cx="4208508" cy="39104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17" y="849854"/>
            <a:ext cx="3063851" cy="40986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063" y="4050254"/>
            <a:ext cx="4303059" cy="207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8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591" y="3034851"/>
            <a:ext cx="2299223" cy="30656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30" y="842531"/>
            <a:ext cx="2534771" cy="38996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038" y="816381"/>
            <a:ext cx="2725943" cy="36345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317" y="3034851"/>
            <a:ext cx="2866555" cy="307130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17807" y="935915"/>
            <a:ext cx="335638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C03BD"/>
                </a:solidFill>
              </a:rPr>
              <a:t>Selfie Sign</a:t>
            </a:r>
            <a:endParaRPr lang="en-US" sz="4400" b="1" dirty="0">
              <a:solidFill>
                <a:srgbClr val="0C03BD"/>
              </a:solidFill>
            </a:endParaRPr>
          </a:p>
          <a:p>
            <a:pPr algn="ctr"/>
            <a:r>
              <a:rPr lang="en-US" sz="2400" b="1" dirty="0">
                <a:solidFill>
                  <a:srgbClr val="0C03BD"/>
                </a:solidFill>
              </a:rPr>
              <a:t>P</a:t>
            </a:r>
            <a:r>
              <a:rPr lang="en-US" sz="2400" b="1" dirty="0" smtClean="0">
                <a:solidFill>
                  <a:srgbClr val="0C03BD"/>
                </a:solidFill>
              </a:rPr>
              <a:t>romoted </a:t>
            </a:r>
            <a:r>
              <a:rPr lang="en-US" sz="2400" b="1" dirty="0">
                <a:solidFill>
                  <a:srgbClr val="0C03BD"/>
                </a:solidFill>
              </a:rPr>
              <a:t>s</a:t>
            </a:r>
            <a:r>
              <a:rPr lang="en-US" sz="2400" b="1" dirty="0" smtClean="0">
                <a:solidFill>
                  <a:srgbClr val="0C03BD"/>
                </a:solidFill>
              </a:rPr>
              <a:t>ocial media post from the event</a:t>
            </a:r>
            <a:endParaRPr lang="en-US" sz="2400" b="1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76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862" y="785308"/>
            <a:ext cx="8299522" cy="518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1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014" y="667869"/>
            <a:ext cx="8693972" cy="543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7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7643" y="2875002"/>
            <a:ext cx="73367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C03BD"/>
                </a:solidFill>
              </a:rPr>
              <a:t>Questions?</a:t>
            </a:r>
            <a:endParaRPr lang="en-US" sz="6600" b="1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90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Why Diabetes, Why Now?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660988"/>
          </a:xfrm>
        </p:spPr>
        <p:txBody>
          <a:bodyPr>
            <a:normAutofit/>
          </a:bodyPr>
          <a:lstStyle/>
          <a:p>
            <a:r>
              <a:rPr lang="en-US" sz="1700" dirty="0">
                <a:solidFill>
                  <a:srgbClr val="0C03BD"/>
                </a:solidFill>
                <a:latin typeface="Constantia" panose="02030602050306030303" pitchFamily="18" charset="0"/>
              </a:rPr>
              <a:t>Self Rated Health Status (% of Adults who report fair or poor health) </a:t>
            </a:r>
            <a:r>
              <a:rPr lang="en-US" sz="1700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27.7% County </a:t>
            </a:r>
            <a:r>
              <a:rPr lang="en-US" sz="1700" dirty="0">
                <a:solidFill>
                  <a:srgbClr val="0C03BD"/>
                </a:solidFill>
                <a:latin typeface="Constantia" panose="02030602050306030303" pitchFamily="18" charset="0"/>
              </a:rPr>
              <a:t>Health Rankings (2015</a:t>
            </a:r>
            <a:r>
              <a:rPr lang="en-US" sz="1700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) 10% higher than the national average </a:t>
            </a:r>
          </a:p>
          <a:p>
            <a:r>
              <a:rPr lang="en-US" sz="1700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Adult </a:t>
            </a:r>
            <a:r>
              <a:rPr lang="en-US" sz="1700" dirty="0">
                <a:solidFill>
                  <a:srgbClr val="0C03BD"/>
                </a:solidFill>
                <a:latin typeface="Constantia" panose="02030602050306030303" pitchFamily="18" charset="0"/>
              </a:rPr>
              <a:t>Prevalence of Obesity (%; Age-adjusted) 39.4% </a:t>
            </a:r>
            <a:r>
              <a:rPr lang="en-US" sz="1700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CDC </a:t>
            </a:r>
            <a:r>
              <a:rPr lang="en-US" sz="1700" dirty="0">
                <a:solidFill>
                  <a:srgbClr val="0C03BD"/>
                </a:solidFill>
                <a:latin typeface="Constantia" panose="02030602050306030303" pitchFamily="18" charset="0"/>
              </a:rPr>
              <a:t>(2012) </a:t>
            </a:r>
            <a:endParaRPr lang="en-US" sz="1700" dirty="0" smtClean="0">
              <a:solidFill>
                <a:srgbClr val="0C03BD"/>
              </a:solidFill>
              <a:latin typeface="Constantia" panose="02030602050306030303" pitchFamily="18" charset="0"/>
            </a:endParaRPr>
          </a:p>
          <a:p>
            <a:r>
              <a:rPr lang="en-US" sz="1700" dirty="0">
                <a:solidFill>
                  <a:srgbClr val="0C03BD"/>
                </a:solidFill>
                <a:latin typeface="Constantia" panose="02030602050306030303" pitchFamily="18" charset="0"/>
              </a:rPr>
              <a:t>No exercise: adults (% ; Age-Adjusted) 33.8% </a:t>
            </a:r>
            <a:r>
              <a:rPr lang="en-US" sz="1700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BRFSS </a:t>
            </a:r>
            <a:r>
              <a:rPr lang="en-US" sz="1700" dirty="0">
                <a:solidFill>
                  <a:srgbClr val="0C03BD"/>
                </a:solidFill>
                <a:latin typeface="Constantia" panose="02030602050306030303" pitchFamily="18" charset="0"/>
              </a:rPr>
              <a:t>(2006—2012) </a:t>
            </a:r>
            <a:endParaRPr lang="en-US" sz="1700" dirty="0" smtClean="0">
              <a:solidFill>
                <a:srgbClr val="0C03BD"/>
              </a:solidFill>
              <a:latin typeface="Constantia" panose="02030602050306030303" pitchFamily="18" charset="0"/>
            </a:endParaRPr>
          </a:p>
          <a:p>
            <a:r>
              <a:rPr lang="en-US" sz="1700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Recommended </a:t>
            </a:r>
            <a:r>
              <a:rPr lang="en-US" sz="1700" dirty="0">
                <a:solidFill>
                  <a:srgbClr val="0C03BD"/>
                </a:solidFill>
                <a:latin typeface="Constantia" panose="02030602050306030303" pitchFamily="18" charset="0"/>
              </a:rPr>
              <a:t>Fruit and Vegetable Intake (% adults) 8.8% 11.0% - Kentucky Health Facts (2011—2013) </a:t>
            </a:r>
            <a:endParaRPr lang="en-US" sz="1700" dirty="0" smtClean="0">
              <a:solidFill>
                <a:srgbClr val="0C03BD"/>
              </a:solidFill>
              <a:latin typeface="Constantia" panose="02030602050306030303" pitchFamily="18" charset="0"/>
            </a:endParaRPr>
          </a:p>
          <a:p>
            <a:r>
              <a:rPr lang="en-US" sz="1700" dirty="0">
                <a:solidFill>
                  <a:srgbClr val="0C03BD"/>
                </a:solidFill>
                <a:latin typeface="Constantia" panose="02030602050306030303" pitchFamily="18" charset="0"/>
              </a:rPr>
              <a:t># of Recreational </a:t>
            </a:r>
            <a:r>
              <a:rPr lang="en-US" sz="1700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Facilities 1 County </a:t>
            </a:r>
            <a:r>
              <a:rPr lang="en-US" sz="1700" dirty="0">
                <a:solidFill>
                  <a:srgbClr val="0C03BD"/>
                </a:solidFill>
                <a:latin typeface="Constantia" panose="02030602050306030303" pitchFamily="18" charset="0"/>
              </a:rPr>
              <a:t>Business Partners (2013</a:t>
            </a:r>
            <a:r>
              <a:rPr lang="en-US" sz="1700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)</a:t>
            </a:r>
          </a:p>
          <a:p>
            <a:r>
              <a:rPr lang="en-US" sz="1700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Median </a:t>
            </a:r>
            <a:r>
              <a:rPr lang="en-US" sz="1700" dirty="0">
                <a:solidFill>
                  <a:srgbClr val="0C03BD"/>
                </a:solidFill>
                <a:latin typeface="Constantia" panose="02030602050306030303" pitchFamily="18" charset="0"/>
              </a:rPr>
              <a:t>Household Income $34,271 Small Area Income and Poverty Estimates (2014) Almost $20,000 lower than the national </a:t>
            </a:r>
            <a:r>
              <a:rPr lang="en-US" sz="1700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average</a:t>
            </a:r>
          </a:p>
          <a:p>
            <a:r>
              <a:rPr lang="en-US" sz="1700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Local school systems are seeing students with Type 2 Diabetes in high school and middle school</a:t>
            </a:r>
            <a:endParaRPr lang="en-US" sz="1700" dirty="0">
              <a:solidFill>
                <a:srgbClr val="0C03BD"/>
              </a:solidFill>
              <a:latin typeface="Constantia" panose="02030602050306030303" pitchFamily="18" charset="0"/>
            </a:endParaRPr>
          </a:p>
          <a:p>
            <a:endParaRPr lang="en-US" sz="1800" dirty="0" smtClean="0">
              <a:latin typeface="Constantia" panose="02030602050306030303" pitchFamily="18" charset="0"/>
            </a:endParaRPr>
          </a:p>
          <a:p>
            <a:endParaRPr lang="en-US" sz="18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6128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589" y="688489"/>
            <a:ext cx="6907012" cy="544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255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3944" y="1151068"/>
            <a:ext cx="10951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22225">
                  <a:solidFill>
                    <a:srgbClr val="0C03BD"/>
                  </a:solidFill>
                  <a:prstDash val="solid"/>
                </a:ln>
                <a:solidFill>
                  <a:srgbClr val="0C03BD"/>
                </a:solidFill>
              </a:rPr>
              <a:t>How to Get People </a:t>
            </a:r>
            <a:r>
              <a:rPr lang="en-US" sz="3200" b="1" dirty="0">
                <a:ln w="22225">
                  <a:solidFill>
                    <a:srgbClr val="0C03BD"/>
                  </a:solidFill>
                  <a:prstDash val="solid"/>
                </a:ln>
                <a:solidFill>
                  <a:srgbClr val="0C03BD"/>
                </a:solidFill>
              </a:rPr>
              <a:t>M</a:t>
            </a:r>
            <a:r>
              <a:rPr lang="en-US" sz="3200" b="1" dirty="0" smtClean="0">
                <a:ln w="22225">
                  <a:solidFill>
                    <a:srgbClr val="0C03BD"/>
                  </a:solidFill>
                  <a:prstDash val="solid"/>
                </a:ln>
                <a:solidFill>
                  <a:srgbClr val="0C03BD"/>
                </a:solidFill>
              </a:rPr>
              <a:t>otivated</a:t>
            </a:r>
            <a:endParaRPr lang="en-US" sz="3200" b="1" dirty="0">
              <a:ln w="22225">
                <a:solidFill>
                  <a:srgbClr val="0C03BD"/>
                </a:solidFill>
                <a:prstDash val="solid"/>
              </a:ln>
              <a:solidFill>
                <a:srgbClr val="0C03BD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45046" y="2280621"/>
            <a:ext cx="474412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00B050"/>
                </a:solidFill>
              </a:rPr>
              <a:t>Increase Interest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Free t-shirts to the first 100 registered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Community Partners/giveaways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Free screenings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Free door prizes at each walk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FITBIT HR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Adult Bicycles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689" y="4205337"/>
            <a:ext cx="2065132" cy="20651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5007" y="2280621"/>
            <a:ext cx="388351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00B050"/>
                </a:solidFill>
              </a:rPr>
              <a:t>Remove Barriers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No Fee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No set distance or time requirements to walk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Alternate locations in the county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50"/>
          <a:stretch/>
        </p:blipFill>
        <p:spPr>
          <a:xfrm>
            <a:off x="5692419" y="4418753"/>
            <a:ext cx="1472173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48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229" y="666974"/>
            <a:ext cx="7515656" cy="556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87592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 t="11047" r="8677" b="8954"/>
          <a:stretch/>
        </p:blipFill>
        <p:spPr>
          <a:xfrm rot="5400000">
            <a:off x="7672490" y="2267578"/>
            <a:ext cx="4319996" cy="32918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r="44516"/>
          <a:stretch/>
        </p:blipFill>
        <p:spPr>
          <a:xfrm>
            <a:off x="688413" y="1753499"/>
            <a:ext cx="3324114" cy="43199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97929" y="922502"/>
            <a:ext cx="4803239" cy="830997"/>
          </a:xfrm>
          <a:prstGeom prst="rect">
            <a:avLst/>
          </a:prstGeom>
        </p:spPr>
        <p:txBody>
          <a:bodyPr wrap="none" anchor="t" anchorCtr="1">
            <a:spAutoFit/>
          </a:bodyPr>
          <a:lstStyle/>
          <a:p>
            <a:pPr algn="ctr"/>
            <a:r>
              <a:rPr lang="en-US" sz="4800" b="1" u="sng" dirty="0">
                <a:solidFill>
                  <a:srgbClr val="00B050"/>
                </a:solidFill>
              </a:rPr>
              <a:t>Event Promotion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05219" y="2345167"/>
            <a:ext cx="3388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C03BD"/>
                </a:solidFill>
              </a:rPr>
              <a:t>←JCHD Facebook Page </a:t>
            </a:r>
          </a:p>
          <a:p>
            <a:r>
              <a:rPr lang="en-US" b="1" dirty="0" smtClean="0">
                <a:solidFill>
                  <a:srgbClr val="0C03BD"/>
                </a:solidFill>
              </a:rPr>
              <a:t>We had over 7,000 views and 100 shares within the first 24 hours.</a:t>
            </a:r>
          </a:p>
          <a:p>
            <a:endParaRPr lang="en-US" b="1" dirty="0" smtClean="0">
              <a:solidFill>
                <a:srgbClr val="0C03BD"/>
              </a:solidFill>
            </a:endParaRPr>
          </a:p>
          <a:p>
            <a:pPr algn="ctr"/>
            <a:r>
              <a:rPr lang="en-US" b="1" dirty="0" smtClean="0">
                <a:solidFill>
                  <a:srgbClr val="0C03BD"/>
                </a:solidFill>
              </a:rPr>
              <a:t>Local News Paper </a:t>
            </a:r>
            <a:r>
              <a:rPr lang="en-US" b="1" dirty="0">
                <a:solidFill>
                  <a:srgbClr val="0C03BD"/>
                </a:solidFill>
              </a:rPr>
              <a:t>→ </a:t>
            </a:r>
            <a:endParaRPr lang="en-US" b="1" dirty="0" smtClean="0">
              <a:solidFill>
                <a:srgbClr val="0C03BD"/>
              </a:solidFill>
            </a:endParaRPr>
          </a:p>
          <a:p>
            <a:r>
              <a:rPr lang="en-US" b="1" dirty="0" smtClean="0">
                <a:solidFill>
                  <a:srgbClr val="0C03BD"/>
                </a:solidFill>
              </a:rPr>
              <a:t>We purchased ad space and they in turn did a front page feature story. </a:t>
            </a:r>
            <a:endParaRPr lang="en-US" b="1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04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718" y="505610"/>
            <a:ext cx="4249089" cy="5844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5313" y="1000461"/>
            <a:ext cx="463654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Registration Forms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b="1" u="sng" dirty="0">
              <a:solidFill>
                <a:srgbClr val="0C03BD"/>
              </a:solidFill>
              <a:latin typeface="Constantia" panose="0203060205030603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The JCHD Facebook Page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The local news paper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Paper copies at the Health Department Registration Desk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Distributed to the school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Paper Copies to the local CURVES and gym with the silver sneakers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C03BD"/>
                </a:solidFill>
                <a:latin typeface="Constantia" panose="02030602050306030303" pitchFamily="18" charset="0"/>
              </a:rPr>
              <a:t>Distributed to our DPP and DSME </a:t>
            </a:r>
            <a:r>
              <a:rPr lang="en-US" sz="2000" b="1" dirty="0">
                <a:solidFill>
                  <a:srgbClr val="0C03BD"/>
                </a:solidFill>
                <a:latin typeface="Constantia" panose="02030602050306030303" pitchFamily="18" charset="0"/>
              </a:rPr>
              <a:t>classes</a:t>
            </a:r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205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458" y="1266192"/>
            <a:ext cx="3344283" cy="4459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11601" y="1602888"/>
            <a:ext cx="31687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smtClean="0"/>
              <a:t>Community Partners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C03BD"/>
                </a:solidFill>
              </a:rPr>
              <a:t>Paul B. Hall Medical Center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B050"/>
                </a:solidFill>
              </a:rPr>
              <a:t>University of Kentucky Cooperative Extension </a:t>
            </a:r>
            <a:r>
              <a:rPr lang="en-US" sz="2000" dirty="0">
                <a:solidFill>
                  <a:srgbClr val="00B050"/>
                </a:solidFill>
              </a:rPr>
              <a:t>Nutrition Education </a:t>
            </a:r>
            <a:r>
              <a:rPr lang="en-US" sz="2000" dirty="0" smtClean="0">
                <a:solidFill>
                  <a:srgbClr val="00B050"/>
                </a:solidFill>
              </a:rPr>
              <a:t>Program</a:t>
            </a:r>
            <a:endParaRPr lang="en-US" sz="2000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C03BD"/>
                </a:solidFill>
              </a:rPr>
              <a:t>Passport Health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B050"/>
                </a:solidFill>
              </a:rPr>
              <a:t>Big Sandy Diabetes Coalition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C03BD"/>
                </a:solidFill>
              </a:rPr>
              <a:t>Highlands Regional Medical Center</a:t>
            </a:r>
            <a:endParaRPr lang="en-US" sz="2000" dirty="0">
              <a:solidFill>
                <a:srgbClr val="0C03BD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60" y="1266192"/>
            <a:ext cx="3344283" cy="445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187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21" y="914401"/>
            <a:ext cx="3626672" cy="48355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218" y="935916"/>
            <a:ext cx="3610535" cy="48140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27763" y="935916"/>
            <a:ext cx="2784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FIRST WALK</a:t>
            </a:r>
          </a:p>
          <a:p>
            <a:pPr algn="ctr"/>
            <a:r>
              <a:rPr lang="en-US" b="1" dirty="0" smtClean="0">
                <a:solidFill>
                  <a:srgbClr val="00B050"/>
                </a:solidFill>
              </a:rPr>
              <a:t>SEPTEMBER 17</a:t>
            </a:r>
            <a:r>
              <a:rPr lang="en-US" b="1" baseline="30000" dirty="0" smtClean="0">
                <a:solidFill>
                  <a:srgbClr val="00B050"/>
                </a:solidFill>
              </a:rPr>
              <a:t>th</a:t>
            </a:r>
            <a:endParaRPr lang="en-US" b="1" dirty="0" smtClean="0">
              <a:solidFill>
                <a:srgbClr val="00B050"/>
              </a:solidFill>
            </a:endParaRPr>
          </a:p>
          <a:p>
            <a:pPr algn="ctr"/>
            <a:r>
              <a:rPr lang="en-US" b="1" dirty="0" smtClean="0">
                <a:solidFill>
                  <a:srgbClr val="00B050"/>
                </a:solidFill>
              </a:rPr>
              <a:t>40 Preregistered</a:t>
            </a:r>
          </a:p>
          <a:p>
            <a:pPr algn="ctr"/>
            <a:r>
              <a:rPr lang="en-US" b="1" dirty="0" smtClean="0">
                <a:solidFill>
                  <a:srgbClr val="00B050"/>
                </a:solidFill>
              </a:rPr>
              <a:t>Almost 70 participants Ranging in age from 14-77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905" y="3613975"/>
            <a:ext cx="4109421" cy="262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02056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1263</TotalTime>
  <Words>366</Words>
  <Application>Microsoft Office PowerPoint</Application>
  <PresentationFormat>Widescreen</PresentationFormat>
  <Paragraphs>60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Constantia</vt:lpstr>
      <vt:lpstr>Garamond</vt:lpstr>
      <vt:lpstr>Organic</vt:lpstr>
      <vt:lpstr>Johnson County Health Department</vt:lpstr>
      <vt:lpstr>Why Diabetes, Why Now?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Johnson County Health Department</dc:title>
  <dc:creator>Wilson, Jennifer L (LHD - Johnson Co)</dc:creator>
  <cp:lastModifiedBy>Marie</cp:lastModifiedBy>
  <cp:revision>20</cp:revision>
  <dcterms:created xsi:type="dcterms:W3CDTF">2016-09-20T18:52:25Z</dcterms:created>
  <dcterms:modified xsi:type="dcterms:W3CDTF">2016-09-23T13:18:00Z</dcterms:modified>
</cp:coreProperties>
</file>