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6"/>
  </p:notesMasterIdLst>
  <p:handoutMasterIdLst>
    <p:handoutMasterId r:id="rId27"/>
  </p:handoutMasterIdLst>
  <p:sldIdLst>
    <p:sldId id="262" r:id="rId3"/>
    <p:sldId id="276" r:id="rId4"/>
    <p:sldId id="257" r:id="rId5"/>
    <p:sldId id="274" r:id="rId6"/>
    <p:sldId id="272" r:id="rId7"/>
    <p:sldId id="275" r:id="rId8"/>
    <p:sldId id="282" r:id="rId9"/>
    <p:sldId id="288" r:id="rId10"/>
    <p:sldId id="289" r:id="rId11"/>
    <p:sldId id="290" r:id="rId12"/>
    <p:sldId id="291" r:id="rId13"/>
    <p:sldId id="270" r:id="rId14"/>
    <p:sldId id="261" r:id="rId15"/>
    <p:sldId id="278" r:id="rId16"/>
    <p:sldId id="279" r:id="rId17"/>
    <p:sldId id="273" r:id="rId18"/>
    <p:sldId id="280" r:id="rId19"/>
    <p:sldId id="281" r:id="rId20"/>
    <p:sldId id="285" r:id="rId21"/>
    <p:sldId id="292" r:id="rId22"/>
    <p:sldId id="284" r:id="rId23"/>
    <p:sldId id="286" r:id="rId24"/>
    <p:sldId id="28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4660"/>
  </p:normalViewPr>
  <p:slideViewPr>
    <p:cSldViewPr snapToGrid="0">
      <p:cViewPr varScale="1">
        <p:scale>
          <a:sx n="79" d="100"/>
          <a:sy n="79" d="100"/>
        </p:scale>
        <p:origin x="84" y="54"/>
      </p:cViewPr>
      <p:guideLst>
        <p:guide pos="3840"/>
        <p:guide orient="horz" pos="2160"/>
      </p:guideLst>
    </p:cSldViewPr>
  </p:slideViewPr>
  <p:notesTextViewPr>
    <p:cViewPr>
      <p:scale>
        <a:sx n="1" d="1"/>
        <a:sy n="1" d="1"/>
      </p:scale>
      <p:origin x="0" y="0"/>
    </p:cViewPr>
  </p:notesTextViewPr>
  <p:notesViewPr>
    <p:cSldViewPr snapToGrid="0" showGuides="1">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2013</c:v>
                </c:pt>
              </c:strCache>
            </c:strRef>
          </c:tx>
          <c:spPr>
            <a:solidFill>
              <a:schemeClr val="accent1"/>
            </a:solidFill>
            <a:ln>
              <a:noFill/>
            </a:ln>
            <a:effectLst/>
          </c:spPr>
          <c:invertIfNegative val="0"/>
          <c:cat>
            <c:strRef>
              <c:f>Sheet1!$A$2:$A$7</c:f>
              <c:strCache>
                <c:ptCount val="6"/>
                <c:pt idx="0">
                  <c:v>Market Sales</c:v>
                </c:pt>
                <c:pt idx="1">
                  <c:v>Double Dollars</c:v>
                </c:pt>
                <c:pt idx="2">
                  <c:v>SNAP</c:v>
                </c:pt>
                <c:pt idx="3">
                  <c:v>Farmacy Program</c:v>
                </c:pt>
                <c:pt idx="4">
                  <c:v>Senior Vouchers</c:v>
                </c:pt>
                <c:pt idx="5">
                  <c:v>WIC</c:v>
                </c:pt>
              </c:strCache>
            </c:strRef>
          </c:cat>
          <c:val>
            <c:numRef>
              <c:f>Sheet1!$B$2:$B$7</c:f>
              <c:numCache>
                <c:formatCode>General</c:formatCode>
                <c:ptCount val="6"/>
                <c:pt idx="0" formatCode="&quot;$&quot;#,##0.00_);[Red]\(&quot;$&quot;#,##0.00\)">
                  <c:v>6000</c:v>
                </c:pt>
                <c:pt idx="1">
                  <c:v>0</c:v>
                </c:pt>
                <c:pt idx="2">
                  <c:v>0</c:v>
                </c:pt>
                <c:pt idx="3">
                  <c:v>0</c:v>
                </c:pt>
                <c:pt idx="4">
                  <c:v>0</c:v>
                </c:pt>
              </c:numCache>
            </c:numRef>
          </c:val>
        </c:ser>
        <c:ser>
          <c:idx val="1"/>
          <c:order val="1"/>
          <c:tx>
            <c:strRef>
              <c:f>Sheet1!$C$1</c:f>
              <c:strCache>
                <c:ptCount val="1"/>
                <c:pt idx="0">
                  <c:v>2014</c:v>
                </c:pt>
              </c:strCache>
            </c:strRef>
          </c:tx>
          <c:spPr>
            <a:solidFill>
              <a:schemeClr val="accent2"/>
            </a:solidFill>
            <a:ln>
              <a:noFill/>
            </a:ln>
            <a:effectLst/>
          </c:spPr>
          <c:invertIfNegative val="0"/>
          <c:cat>
            <c:strRef>
              <c:f>Sheet1!$A$2:$A$7</c:f>
              <c:strCache>
                <c:ptCount val="6"/>
                <c:pt idx="0">
                  <c:v>Market Sales</c:v>
                </c:pt>
                <c:pt idx="1">
                  <c:v>Double Dollars</c:v>
                </c:pt>
                <c:pt idx="2">
                  <c:v>SNAP</c:v>
                </c:pt>
                <c:pt idx="3">
                  <c:v>Farmacy Program</c:v>
                </c:pt>
                <c:pt idx="4">
                  <c:v>Senior Vouchers</c:v>
                </c:pt>
                <c:pt idx="5">
                  <c:v>WIC</c:v>
                </c:pt>
              </c:strCache>
            </c:strRef>
          </c:cat>
          <c:val>
            <c:numRef>
              <c:f>Sheet1!$C$2:$C$7</c:f>
              <c:numCache>
                <c:formatCode>"$"#,##0_);[Red]\("$"#,##0\)</c:formatCode>
                <c:ptCount val="6"/>
                <c:pt idx="0">
                  <c:v>13000</c:v>
                </c:pt>
                <c:pt idx="1">
                  <c:v>1000</c:v>
                </c:pt>
                <c:pt idx="2">
                  <c:v>100</c:v>
                </c:pt>
                <c:pt idx="3" formatCode="General">
                  <c:v>0</c:v>
                </c:pt>
                <c:pt idx="4" formatCode="General">
                  <c:v>0</c:v>
                </c:pt>
                <c:pt idx="5">
                  <c:v>600</c:v>
                </c:pt>
              </c:numCache>
            </c:numRef>
          </c:val>
        </c:ser>
        <c:ser>
          <c:idx val="2"/>
          <c:order val="2"/>
          <c:tx>
            <c:strRef>
              <c:f>Sheet1!$D$1</c:f>
              <c:strCache>
                <c:ptCount val="1"/>
                <c:pt idx="0">
                  <c:v>2015</c:v>
                </c:pt>
              </c:strCache>
            </c:strRef>
          </c:tx>
          <c:spPr>
            <a:solidFill>
              <a:schemeClr val="accent3"/>
            </a:solidFill>
            <a:ln>
              <a:noFill/>
            </a:ln>
            <a:effectLst/>
          </c:spPr>
          <c:invertIfNegative val="0"/>
          <c:cat>
            <c:strRef>
              <c:f>Sheet1!$A$2:$A$7</c:f>
              <c:strCache>
                <c:ptCount val="6"/>
                <c:pt idx="0">
                  <c:v>Market Sales</c:v>
                </c:pt>
                <c:pt idx="1">
                  <c:v>Double Dollars</c:v>
                </c:pt>
                <c:pt idx="2">
                  <c:v>SNAP</c:v>
                </c:pt>
                <c:pt idx="3">
                  <c:v>Farmacy Program</c:v>
                </c:pt>
                <c:pt idx="4">
                  <c:v>Senior Vouchers</c:v>
                </c:pt>
                <c:pt idx="5">
                  <c:v>WIC</c:v>
                </c:pt>
              </c:strCache>
            </c:strRef>
          </c:cat>
          <c:val>
            <c:numRef>
              <c:f>Sheet1!$D$2:$D$7</c:f>
              <c:numCache>
                <c:formatCode>"$"#,##0_);[Red]\("$"#,##0\)</c:formatCode>
                <c:ptCount val="6"/>
                <c:pt idx="0">
                  <c:v>39000</c:v>
                </c:pt>
                <c:pt idx="1">
                  <c:v>4000</c:v>
                </c:pt>
                <c:pt idx="2">
                  <c:v>800</c:v>
                </c:pt>
                <c:pt idx="3">
                  <c:v>19000</c:v>
                </c:pt>
                <c:pt idx="4">
                  <c:v>3200</c:v>
                </c:pt>
                <c:pt idx="5">
                  <c:v>800</c:v>
                </c:pt>
              </c:numCache>
            </c:numRef>
          </c:val>
        </c:ser>
        <c:ser>
          <c:idx val="3"/>
          <c:order val="3"/>
          <c:tx>
            <c:strRef>
              <c:f>Sheet1!$E$1</c:f>
              <c:strCache>
                <c:ptCount val="1"/>
                <c:pt idx="0">
                  <c:v>2016</c:v>
                </c:pt>
              </c:strCache>
            </c:strRef>
          </c:tx>
          <c:spPr>
            <a:solidFill>
              <a:schemeClr val="accent4"/>
            </a:solidFill>
            <a:ln>
              <a:noFill/>
            </a:ln>
            <a:effectLst/>
          </c:spPr>
          <c:invertIfNegative val="0"/>
          <c:cat>
            <c:strRef>
              <c:f>Sheet1!$A$2:$A$7</c:f>
              <c:strCache>
                <c:ptCount val="6"/>
                <c:pt idx="0">
                  <c:v>Market Sales</c:v>
                </c:pt>
                <c:pt idx="1">
                  <c:v>Double Dollars</c:v>
                </c:pt>
                <c:pt idx="2">
                  <c:v>SNAP</c:v>
                </c:pt>
                <c:pt idx="3">
                  <c:v>Farmacy Program</c:v>
                </c:pt>
                <c:pt idx="4">
                  <c:v>Senior Vouchers</c:v>
                </c:pt>
                <c:pt idx="5">
                  <c:v>WIC</c:v>
                </c:pt>
              </c:strCache>
            </c:strRef>
          </c:cat>
          <c:val>
            <c:numRef>
              <c:f>Sheet1!$E$2:$E$7</c:f>
              <c:numCache>
                <c:formatCode>General</c:formatCode>
                <c:ptCount val="6"/>
                <c:pt idx="0" formatCode="#,##0">
                  <c:v>105000</c:v>
                </c:pt>
                <c:pt idx="1">
                  <c:v>6200</c:v>
                </c:pt>
                <c:pt idx="2">
                  <c:v>1600</c:v>
                </c:pt>
                <c:pt idx="3" formatCode="#,##0">
                  <c:v>87000</c:v>
                </c:pt>
                <c:pt idx="4">
                  <c:v>3500</c:v>
                </c:pt>
                <c:pt idx="5">
                  <c:v>1400</c:v>
                </c:pt>
              </c:numCache>
            </c:numRef>
          </c:val>
        </c:ser>
        <c:dLbls>
          <c:dLblPos val="outEnd"/>
          <c:showLegendKey val="0"/>
          <c:showVal val="0"/>
          <c:showCatName val="0"/>
          <c:showSerName val="0"/>
          <c:showPercent val="0"/>
          <c:showBubbleSize val="0"/>
        </c:dLbls>
        <c:gapWidth val="219"/>
        <c:overlap val="-27"/>
        <c:axId val="183578808"/>
        <c:axId val="183579192"/>
      </c:barChart>
      <c:catAx>
        <c:axId val="183578808"/>
        <c:scaling>
          <c:orientation val="minMax"/>
        </c:scaling>
        <c:delete val="0"/>
        <c:axPos val="b"/>
        <c:title>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3579192"/>
        <c:crosses val="autoZero"/>
        <c:auto val="1"/>
        <c:lblAlgn val="ctr"/>
        <c:lblOffset val="100"/>
        <c:noMultiLvlLbl val="0"/>
      </c:catAx>
      <c:valAx>
        <c:axId val="183579192"/>
        <c:scaling>
          <c:orientation val="minMax"/>
        </c:scaling>
        <c:delete val="0"/>
        <c:axPos val="l"/>
        <c:majorGridlines>
          <c:spPr>
            <a:ln w="9525" cap="flat" cmpd="sng" algn="ctr">
              <a:solidFill>
                <a:schemeClr val="tx1">
                  <a:lumMod val="15000"/>
                  <a:lumOff val="85000"/>
                </a:schemeClr>
              </a:solidFill>
              <a:round/>
            </a:ln>
            <a:effectLst/>
          </c:spPr>
        </c:majorGridlines>
        <c:title>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quot;$&quot;#,##0.00_);[Red]\(&quot;$&quot;#,##0.0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357880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49173F-DEB1-4365-9117-1B2216A7F681}" type="doc">
      <dgm:prSet loTypeId="urn:microsoft.com/office/officeart/2005/8/layout/gear1" loCatId="process" qsTypeId="urn:microsoft.com/office/officeart/2005/8/quickstyle/simple1" qsCatId="simple" csTypeId="urn:microsoft.com/office/officeart/2005/8/colors/accent1_2" csCatId="accent1" phldr="1"/>
      <dgm:spPr/>
    </dgm:pt>
    <dgm:pt modelId="{D0494FCA-9842-49E3-AC7E-1C59EB35D630}">
      <dgm:prSet phldrT="[Text]"/>
      <dgm:spPr/>
      <dgm:t>
        <a:bodyPr/>
        <a:lstStyle/>
        <a:p>
          <a:r>
            <a:rPr lang="en-US" dirty="0" smtClean="0"/>
            <a:t>Community Kitchen</a:t>
          </a:r>
          <a:endParaRPr lang="en-US" dirty="0"/>
        </a:p>
      </dgm:t>
    </dgm:pt>
    <dgm:pt modelId="{0688BCD3-DFF1-4DB5-AD30-139661A593B8}" type="parTrans" cxnId="{F363ED1F-C2BF-4E39-8E19-EBFBA447AFBB}">
      <dgm:prSet/>
      <dgm:spPr/>
      <dgm:t>
        <a:bodyPr/>
        <a:lstStyle/>
        <a:p>
          <a:endParaRPr lang="en-US"/>
        </a:p>
      </dgm:t>
    </dgm:pt>
    <dgm:pt modelId="{3A4176AA-5718-4CDE-A85D-9D8000E973FE}" type="sibTrans" cxnId="{F363ED1F-C2BF-4E39-8E19-EBFBA447AFBB}">
      <dgm:prSet/>
      <dgm:spPr/>
      <dgm:t>
        <a:bodyPr/>
        <a:lstStyle/>
        <a:p>
          <a:endParaRPr lang="en-US"/>
        </a:p>
      </dgm:t>
    </dgm:pt>
    <dgm:pt modelId="{B50AA90A-9AE7-4A4B-BD33-75A56465A8B5}">
      <dgm:prSet phldrT="[Text]"/>
      <dgm:spPr/>
      <dgm:t>
        <a:bodyPr/>
        <a:lstStyle/>
        <a:p>
          <a:r>
            <a:rPr lang="en-US" dirty="0" err="1" smtClean="0"/>
            <a:t>Tanglewood</a:t>
          </a:r>
          <a:r>
            <a:rPr lang="en-US" dirty="0" smtClean="0"/>
            <a:t> Trail</a:t>
          </a:r>
          <a:endParaRPr lang="en-US" dirty="0"/>
        </a:p>
      </dgm:t>
    </dgm:pt>
    <dgm:pt modelId="{4AD35158-B0F2-4545-9D00-A75422C1E16C}" type="parTrans" cxnId="{A5D262F9-A0D1-49BB-BCE7-AB1BC7EC6C0F}">
      <dgm:prSet/>
      <dgm:spPr/>
      <dgm:t>
        <a:bodyPr/>
        <a:lstStyle/>
        <a:p>
          <a:endParaRPr lang="en-US"/>
        </a:p>
      </dgm:t>
    </dgm:pt>
    <dgm:pt modelId="{71E285F5-81F7-40EC-9795-F5A7E7FC6755}" type="sibTrans" cxnId="{A5D262F9-A0D1-49BB-BCE7-AB1BC7EC6C0F}">
      <dgm:prSet/>
      <dgm:spPr/>
      <dgm:t>
        <a:bodyPr/>
        <a:lstStyle/>
        <a:p>
          <a:endParaRPr lang="en-US"/>
        </a:p>
      </dgm:t>
    </dgm:pt>
    <dgm:pt modelId="{D30C5394-4C0A-4213-BE8A-F8E738654BAD}">
      <dgm:prSet phldrT="[Text]"/>
      <dgm:spPr/>
      <dgm:t>
        <a:bodyPr/>
        <a:lstStyle/>
        <a:p>
          <a:r>
            <a:rPr lang="en-US" dirty="0" smtClean="0"/>
            <a:t>Market Pavilion</a:t>
          </a:r>
          <a:endParaRPr lang="en-US" dirty="0"/>
        </a:p>
      </dgm:t>
    </dgm:pt>
    <dgm:pt modelId="{75388F0B-44A5-4074-9470-2A2EBDC2544D}" type="parTrans" cxnId="{F5B78E3E-255E-44BD-AC57-2B6B1BE5CCB1}">
      <dgm:prSet/>
      <dgm:spPr/>
      <dgm:t>
        <a:bodyPr/>
        <a:lstStyle/>
        <a:p>
          <a:endParaRPr lang="en-US"/>
        </a:p>
      </dgm:t>
    </dgm:pt>
    <dgm:pt modelId="{7CD312F4-123D-427F-8A51-457926B8332E}" type="sibTrans" cxnId="{F5B78E3E-255E-44BD-AC57-2B6B1BE5CCB1}">
      <dgm:prSet/>
      <dgm:spPr/>
      <dgm:t>
        <a:bodyPr/>
        <a:lstStyle/>
        <a:p>
          <a:endParaRPr lang="en-US"/>
        </a:p>
      </dgm:t>
    </dgm:pt>
    <dgm:pt modelId="{91E12E0C-FF5D-4E92-BFA3-798E0B55CC70}" type="pres">
      <dgm:prSet presAssocID="{5849173F-DEB1-4365-9117-1B2216A7F681}" presName="composite" presStyleCnt="0">
        <dgm:presLayoutVars>
          <dgm:chMax val="3"/>
          <dgm:animLvl val="lvl"/>
          <dgm:resizeHandles val="exact"/>
        </dgm:presLayoutVars>
      </dgm:prSet>
      <dgm:spPr/>
    </dgm:pt>
    <dgm:pt modelId="{F4D40FD2-5EB5-4DCE-A5C8-1606D8271E60}" type="pres">
      <dgm:prSet presAssocID="{D0494FCA-9842-49E3-AC7E-1C59EB35D630}" presName="gear1" presStyleLbl="node1" presStyleIdx="0" presStyleCnt="3" custLinFactNeighborX="44943" custLinFactNeighborY="-3889">
        <dgm:presLayoutVars>
          <dgm:chMax val="1"/>
          <dgm:bulletEnabled val="1"/>
        </dgm:presLayoutVars>
      </dgm:prSet>
      <dgm:spPr/>
      <dgm:t>
        <a:bodyPr/>
        <a:lstStyle/>
        <a:p>
          <a:endParaRPr lang="en-US"/>
        </a:p>
      </dgm:t>
    </dgm:pt>
    <dgm:pt modelId="{6DCAECE3-DA23-4A69-A6CB-4104D038D514}" type="pres">
      <dgm:prSet presAssocID="{D0494FCA-9842-49E3-AC7E-1C59EB35D630}" presName="gear1srcNode" presStyleLbl="node1" presStyleIdx="0" presStyleCnt="3"/>
      <dgm:spPr/>
      <dgm:t>
        <a:bodyPr/>
        <a:lstStyle/>
        <a:p>
          <a:endParaRPr lang="en-US"/>
        </a:p>
      </dgm:t>
    </dgm:pt>
    <dgm:pt modelId="{9B0CFA64-1F28-496F-B263-05AE287431FC}" type="pres">
      <dgm:prSet presAssocID="{D0494FCA-9842-49E3-AC7E-1C59EB35D630}" presName="gear1dstNode" presStyleLbl="node1" presStyleIdx="0" presStyleCnt="3"/>
      <dgm:spPr/>
      <dgm:t>
        <a:bodyPr/>
        <a:lstStyle/>
        <a:p>
          <a:endParaRPr lang="en-US"/>
        </a:p>
      </dgm:t>
    </dgm:pt>
    <dgm:pt modelId="{6B18B201-BDF4-427A-8562-B74955479677}" type="pres">
      <dgm:prSet presAssocID="{B50AA90A-9AE7-4A4B-BD33-75A56465A8B5}" presName="gear2" presStyleLbl="node1" presStyleIdx="1" presStyleCnt="3" custLinFactNeighborX="31491" custLinFactNeighborY="42783">
        <dgm:presLayoutVars>
          <dgm:chMax val="1"/>
          <dgm:bulletEnabled val="1"/>
        </dgm:presLayoutVars>
      </dgm:prSet>
      <dgm:spPr/>
      <dgm:t>
        <a:bodyPr/>
        <a:lstStyle/>
        <a:p>
          <a:endParaRPr lang="en-US"/>
        </a:p>
      </dgm:t>
    </dgm:pt>
    <dgm:pt modelId="{A3AE2E85-0375-484D-94A7-DC4AE8A4FFD5}" type="pres">
      <dgm:prSet presAssocID="{B50AA90A-9AE7-4A4B-BD33-75A56465A8B5}" presName="gear2srcNode" presStyleLbl="node1" presStyleIdx="1" presStyleCnt="3"/>
      <dgm:spPr/>
      <dgm:t>
        <a:bodyPr/>
        <a:lstStyle/>
        <a:p>
          <a:endParaRPr lang="en-US"/>
        </a:p>
      </dgm:t>
    </dgm:pt>
    <dgm:pt modelId="{3E6DEA8D-73FF-4FD5-8081-611AD1533473}" type="pres">
      <dgm:prSet presAssocID="{B50AA90A-9AE7-4A4B-BD33-75A56465A8B5}" presName="gear2dstNode" presStyleLbl="node1" presStyleIdx="1" presStyleCnt="3"/>
      <dgm:spPr/>
      <dgm:t>
        <a:bodyPr/>
        <a:lstStyle/>
        <a:p>
          <a:endParaRPr lang="en-US"/>
        </a:p>
      </dgm:t>
    </dgm:pt>
    <dgm:pt modelId="{587B5A00-6CB2-49CD-A011-8C55FD26C844}" type="pres">
      <dgm:prSet presAssocID="{D30C5394-4C0A-4213-BE8A-F8E738654BAD}" presName="gear3" presStyleLbl="node1" presStyleIdx="2" presStyleCnt="3" custLinFactNeighborX="19281" custLinFactNeighborY="17331"/>
      <dgm:spPr/>
      <dgm:t>
        <a:bodyPr/>
        <a:lstStyle/>
        <a:p>
          <a:endParaRPr lang="en-US"/>
        </a:p>
      </dgm:t>
    </dgm:pt>
    <dgm:pt modelId="{25FBB6EC-EC7A-4EE7-A619-673CB0D9A065}" type="pres">
      <dgm:prSet presAssocID="{D30C5394-4C0A-4213-BE8A-F8E738654BAD}" presName="gear3tx" presStyleLbl="node1" presStyleIdx="2" presStyleCnt="3">
        <dgm:presLayoutVars>
          <dgm:chMax val="1"/>
          <dgm:bulletEnabled val="1"/>
        </dgm:presLayoutVars>
      </dgm:prSet>
      <dgm:spPr/>
      <dgm:t>
        <a:bodyPr/>
        <a:lstStyle/>
        <a:p>
          <a:endParaRPr lang="en-US"/>
        </a:p>
      </dgm:t>
    </dgm:pt>
    <dgm:pt modelId="{ADB04C82-1CC9-4AC7-8EEE-76503711D98A}" type="pres">
      <dgm:prSet presAssocID="{D30C5394-4C0A-4213-BE8A-F8E738654BAD}" presName="gear3srcNode" presStyleLbl="node1" presStyleIdx="2" presStyleCnt="3"/>
      <dgm:spPr/>
      <dgm:t>
        <a:bodyPr/>
        <a:lstStyle/>
        <a:p>
          <a:endParaRPr lang="en-US"/>
        </a:p>
      </dgm:t>
    </dgm:pt>
    <dgm:pt modelId="{035602CF-5FC6-41DA-8FEC-B470F5B7DF59}" type="pres">
      <dgm:prSet presAssocID="{D30C5394-4C0A-4213-BE8A-F8E738654BAD}" presName="gear3dstNode" presStyleLbl="node1" presStyleIdx="2" presStyleCnt="3"/>
      <dgm:spPr/>
      <dgm:t>
        <a:bodyPr/>
        <a:lstStyle/>
        <a:p>
          <a:endParaRPr lang="en-US"/>
        </a:p>
      </dgm:t>
    </dgm:pt>
    <dgm:pt modelId="{905202F2-0F30-48B6-8666-53B3AD4237F1}" type="pres">
      <dgm:prSet presAssocID="{3A4176AA-5718-4CDE-A85D-9D8000E973FE}" presName="connector1" presStyleLbl="sibTrans2D1" presStyleIdx="0" presStyleCnt="3" custLinFactNeighborX="39501" custLinFactNeighborY="-4726"/>
      <dgm:spPr/>
      <dgm:t>
        <a:bodyPr/>
        <a:lstStyle/>
        <a:p>
          <a:endParaRPr lang="en-US"/>
        </a:p>
      </dgm:t>
    </dgm:pt>
    <dgm:pt modelId="{79D3286A-94E8-468E-978B-7338636B38C2}" type="pres">
      <dgm:prSet presAssocID="{71E285F5-81F7-40EC-9795-F5A7E7FC6755}" presName="connector2" presStyleLbl="sibTrans2D1" presStyleIdx="1" presStyleCnt="3" custLinFactNeighborX="13940" custLinFactNeighborY="40426"/>
      <dgm:spPr/>
      <dgm:t>
        <a:bodyPr/>
        <a:lstStyle/>
        <a:p>
          <a:endParaRPr lang="en-US"/>
        </a:p>
      </dgm:t>
    </dgm:pt>
    <dgm:pt modelId="{F3FFBBA3-09C6-4C4E-87C1-7070BA57CCD3}" type="pres">
      <dgm:prSet presAssocID="{7CD312F4-123D-427F-8A51-457926B8332E}" presName="connector3" presStyleLbl="sibTrans2D1" presStyleIdx="2" presStyleCnt="3" custLinFactNeighborX="14221" custLinFactNeighborY="13941"/>
      <dgm:spPr/>
      <dgm:t>
        <a:bodyPr/>
        <a:lstStyle/>
        <a:p>
          <a:endParaRPr lang="en-US"/>
        </a:p>
      </dgm:t>
    </dgm:pt>
  </dgm:ptLst>
  <dgm:cxnLst>
    <dgm:cxn modelId="{A5D262F9-A0D1-49BB-BCE7-AB1BC7EC6C0F}" srcId="{5849173F-DEB1-4365-9117-1B2216A7F681}" destId="{B50AA90A-9AE7-4A4B-BD33-75A56465A8B5}" srcOrd="1" destOrd="0" parTransId="{4AD35158-B0F2-4545-9D00-A75422C1E16C}" sibTransId="{71E285F5-81F7-40EC-9795-F5A7E7FC6755}"/>
    <dgm:cxn modelId="{C8D1E0E4-5CF9-4D1C-8048-00F321404940}" type="presOf" srcId="{B50AA90A-9AE7-4A4B-BD33-75A56465A8B5}" destId="{A3AE2E85-0375-484D-94A7-DC4AE8A4FFD5}" srcOrd="1" destOrd="0" presId="urn:microsoft.com/office/officeart/2005/8/layout/gear1"/>
    <dgm:cxn modelId="{9BA59B7E-C4DA-4290-8B40-DA0823635DAD}" type="presOf" srcId="{D30C5394-4C0A-4213-BE8A-F8E738654BAD}" destId="{25FBB6EC-EC7A-4EE7-A619-673CB0D9A065}" srcOrd="1" destOrd="0" presId="urn:microsoft.com/office/officeart/2005/8/layout/gear1"/>
    <dgm:cxn modelId="{F5B78E3E-255E-44BD-AC57-2B6B1BE5CCB1}" srcId="{5849173F-DEB1-4365-9117-1B2216A7F681}" destId="{D30C5394-4C0A-4213-BE8A-F8E738654BAD}" srcOrd="2" destOrd="0" parTransId="{75388F0B-44A5-4074-9470-2A2EBDC2544D}" sibTransId="{7CD312F4-123D-427F-8A51-457926B8332E}"/>
    <dgm:cxn modelId="{7E106E3A-8AF7-4DA0-96DF-D08AEF10AEFC}" type="presOf" srcId="{5849173F-DEB1-4365-9117-1B2216A7F681}" destId="{91E12E0C-FF5D-4E92-BFA3-798E0B55CC70}" srcOrd="0" destOrd="0" presId="urn:microsoft.com/office/officeart/2005/8/layout/gear1"/>
    <dgm:cxn modelId="{8AD2635A-810C-4395-854C-DAC2519D9AED}" type="presOf" srcId="{D30C5394-4C0A-4213-BE8A-F8E738654BAD}" destId="{ADB04C82-1CC9-4AC7-8EEE-76503711D98A}" srcOrd="2" destOrd="0" presId="urn:microsoft.com/office/officeart/2005/8/layout/gear1"/>
    <dgm:cxn modelId="{37D2A87B-332A-4E55-9DE9-434C4F6AFAB3}" type="presOf" srcId="{D0494FCA-9842-49E3-AC7E-1C59EB35D630}" destId="{9B0CFA64-1F28-496F-B263-05AE287431FC}" srcOrd="2" destOrd="0" presId="urn:microsoft.com/office/officeart/2005/8/layout/gear1"/>
    <dgm:cxn modelId="{F6B170FD-1650-41D0-A096-578A3EEF82E1}" type="presOf" srcId="{71E285F5-81F7-40EC-9795-F5A7E7FC6755}" destId="{79D3286A-94E8-468E-978B-7338636B38C2}" srcOrd="0" destOrd="0" presId="urn:microsoft.com/office/officeart/2005/8/layout/gear1"/>
    <dgm:cxn modelId="{32842488-12F8-4164-9F46-1DC956133892}" type="presOf" srcId="{3A4176AA-5718-4CDE-A85D-9D8000E973FE}" destId="{905202F2-0F30-48B6-8666-53B3AD4237F1}" srcOrd="0" destOrd="0" presId="urn:microsoft.com/office/officeart/2005/8/layout/gear1"/>
    <dgm:cxn modelId="{738507FB-C516-4AE2-986B-58E887089DB5}" type="presOf" srcId="{D0494FCA-9842-49E3-AC7E-1C59EB35D630}" destId="{F4D40FD2-5EB5-4DCE-A5C8-1606D8271E60}" srcOrd="0" destOrd="0" presId="urn:microsoft.com/office/officeart/2005/8/layout/gear1"/>
    <dgm:cxn modelId="{2548E63C-A67E-49BA-87EB-1296B7271B24}" type="presOf" srcId="{D0494FCA-9842-49E3-AC7E-1C59EB35D630}" destId="{6DCAECE3-DA23-4A69-A6CB-4104D038D514}" srcOrd="1" destOrd="0" presId="urn:microsoft.com/office/officeart/2005/8/layout/gear1"/>
    <dgm:cxn modelId="{DBDDC01C-C3EA-4A34-BEAC-A37457703ABE}" type="presOf" srcId="{B50AA90A-9AE7-4A4B-BD33-75A56465A8B5}" destId="{3E6DEA8D-73FF-4FD5-8081-611AD1533473}" srcOrd="2" destOrd="0" presId="urn:microsoft.com/office/officeart/2005/8/layout/gear1"/>
    <dgm:cxn modelId="{3F8ADF53-4AC6-49E4-B5A5-F392E3C7DDD2}" type="presOf" srcId="{B50AA90A-9AE7-4A4B-BD33-75A56465A8B5}" destId="{6B18B201-BDF4-427A-8562-B74955479677}" srcOrd="0" destOrd="0" presId="urn:microsoft.com/office/officeart/2005/8/layout/gear1"/>
    <dgm:cxn modelId="{F363ED1F-C2BF-4E39-8E19-EBFBA447AFBB}" srcId="{5849173F-DEB1-4365-9117-1B2216A7F681}" destId="{D0494FCA-9842-49E3-AC7E-1C59EB35D630}" srcOrd="0" destOrd="0" parTransId="{0688BCD3-DFF1-4DB5-AD30-139661A593B8}" sibTransId="{3A4176AA-5718-4CDE-A85D-9D8000E973FE}"/>
    <dgm:cxn modelId="{785DCE2B-C6EE-49A2-A9F5-152630E1C931}" type="presOf" srcId="{D30C5394-4C0A-4213-BE8A-F8E738654BAD}" destId="{587B5A00-6CB2-49CD-A011-8C55FD26C844}" srcOrd="0" destOrd="0" presId="urn:microsoft.com/office/officeart/2005/8/layout/gear1"/>
    <dgm:cxn modelId="{E3993083-9B74-4E88-8A9A-405B78142BF6}" type="presOf" srcId="{7CD312F4-123D-427F-8A51-457926B8332E}" destId="{F3FFBBA3-09C6-4C4E-87C1-7070BA57CCD3}" srcOrd="0" destOrd="0" presId="urn:microsoft.com/office/officeart/2005/8/layout/gear1"/>
    <dgm:cxn modelId="{6A9A49F2-5ECA-4F37-B4AB-1B60C5E0B3AC}" type="presOf" srcId="{D30C5394-4C0A-4213-BE8A-F8E738654BAD}" destId="{035602CF-5FC6-41DA-8FEC-B470F5B7DF59}" srcOrd="3" destOrd="0" presId="urn:microsoft.com/office/officeart/2005/8/layout/gear1"/>
    <dgm:cxn modelId="{5B9C831A-A78A-4038-890B-BA127EDE03A5}" type="presParOf" srcId="{91E12E0C-FF5D-4E92-BFA3-798E0B55CC70}" destId="{F4D40FD2-5EB5-4DCE-A5C8-1606D8271E60}" srcOrd="0" destOrd="0" presId="urn:microsoft.com/office/officeart/2005/8/layout/gear1"/>
    <dgm:cxn modelId="{F3251E61-9A95-410C-AD90-22BD11A99223}" type="presParOf" srcId="{91E12E0C-FF5D-4E92-BFA3-798E0B55CC70}" destId="{6DCAECE3-DA23-4A69-A6CB-4104D038D514}" srcOrd="1" destOrd="0" presId="urn:microsoft.com/office/officeart/2005/8/layout/gear1"/>
    <dgm:cxn modelId="{37174710-6161-4B0D-8E57-60B7139224AF}" type="presParOf" srcId="{91E12E0C-FF5D-4E92-BFA3-798E0B55CC70}" destId="{9B0CFA64-1F28-496F-B263-05AE287431FC}" srcOrd="2" destOrd="0" presId="urn:microsoft.com/office/officeart/2005/8/layout/gear1"/>
    <dgm:cxn modelId="{08674334-AE0D-4D5A-8616-0151020FE9E3}" type="presParOf" srcId="{91E12E0C-FF5D-4E92-BFA3-798E0B55CC70}" destId="{6B18B201-BDF4-427A-8562-B74955479677}" srcOrd="3" destOrd="0" presId="urn:microsoft.com/office/officeart/2005/8/layout/gear1"/>
    <dgm:cxn modelId="{88BE0795-795A-4E5A-8E24-354A11DEC4FA}" type="presParOf" srcId="{91E12E0C-FF5D-4E92-BFA3-798E0B55CC70}" destId="{A3AE2E85-0375-484D-94A7-DC4AE8A4FFD5}" srcOrd="4" destOrd="0" presId="urn:microsoft.com/office/officeart/2005/8/layout/gear1"/>
    <dgm:cxn modelId="{324F6148-8E23-44AE-975B-D312EE213238}" type="presParOf" srcId="{91E12E0C-FF5D-4E92-BFA3-798E0B55CC70}" destId="{3E6DEA8D-73FF-4FD5-8081-611AD1533473}" srcOrd="5" destOrd="0" presId="urn:microsoft.com/office/officeart/2005/8/layout/gear1"/>
    <dgm:cxn modelId="{93083389-AB6D-4192-9A23-DFD9C3246E6C}" type="presParOf" srcId="{91E12E0C-FF5D-4E92-BFA3-798E0B55CC70}" destId="{587B5A00-6CB2-49CD-A011-8C55FD26C844}" srcOrd="6" destOrd="0" presId="urn:microsoft.com/office/officeart/2005/8/layout/gear1"/>
    <dgm:cxn modelId="{0C784F48-B86B-487B-8D14-40ED48C3780E}" type="presParOf" srcId="{91E12E0C-FF5D-4E92-BFA3-798E0B55CC70}" destId="{25FBB6EC-EC7A-4EE7-A619-673CB0D9A065}" srcOrd="7" destOrd="0" presId="urn:microsoft.com/office/officeart/2005/8/layout/gear1"/>
    <dgm:cxn modelId="{55F70885-C7C1-40BB-86BC-96F27AFDEC9B}" type="presParOf" srcId="{91E12E0C-FF5D-4E92-BFA3-798E0B55CC70}" destId="{ADB04C82-1CC9-4AC7-8EEE-76503711D98A}" srcOrd="8" destOrd="0" presId="urn:microsoft.com/office/officeart/2005/8/layout/gear1"/>
    <dgm:cxn modelId="{2966C284-6471-474A-89B6-30EC30202D8E}" type="presParOf" srcId="{91E12E0C-FF5D-4E92-BFA3-798E0B55CC70}" destId="{035602CF-5FC6-41DA-8FEC-B470F5B7DF59}" srcOrd="9" destOrd="0" presId="urn:microsoft.com/office/officeart/2005/8/layout/gear1"/>
    <dgm:cxn modelId="{A5B87007-A162-4A5A-9501-895B718140C7}" type="presParOf" srcId="{91E12E0C-FF5D-4E92-BFA3-798E0B55CC70}" destId="{905202F2-0F30-48B6-8666-53B3AD4237F1}" srcOrd="10" destOrd="0" presId="urn:microsoft.com/office/officeart/2005/8/layout/gear1"/>
    <dgm:cxn modelId="{259F3BA8-A815-4A13-A105-7D386A8D74BF}" type="presParOf" srcId="{91E12E0C-FF5D-4E92-BFA3-798E0B55CC70}" destId="{79D3286A-94E8-468E-978B-7338636B38C2}" srcOrd="11" destOrd="0" presId="urn:microsoft.com/office/officeart/2005/8/layout/gear1"/>
    <dgm:cxn modelId="{08D33D1B-A94A-49A0-B66F-AA4E70A43392}" type="presParOf" srcId="{91E12E0C-FF5D-4E92-BFA3-798E0B55CC70}" destId="{F3FFBBA3-09C6-4C4E-87C1-7070BA57CCD3}"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40FD2-5EB5-4DCE-A5C8-1606D8271E60}">
      <dsp:nvSpPr>
        <dsp:cNvPr id="0" name=""/>
        <dsp:cNvSpPr/>
      </dsp:nvSpPr>
      <dsp:spPr>
        <a:xfrm>
          <a:off x="5132487" y="2322497"/>
          <a:ext cx="2980266" cy="2980266"/>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Community Kitchen</a:t>
          </a:r>
          <a:endParaRPr lang="en-US" sz="1600" kern="1200" dirty="0"/>
        </a:p>
      </dsp:txBody>
      <dsp:txXfrm>
        <a:off x="5731653" y="3020610"/>
        <a:ext cx="1781934" cy="1531918"/>
      </dsp:txXfrm>
    </dsp:sp>
    <dsp:sp modelId="{6B18B201-BDF4-427A-8562-B74955479677}">
      <dsp:nvSpPr>
        <dsp:cNvPr id="0" name=""/>
        <dsp:cNvSpPr/>
      </dsp:nvSpPr>
      <dsp:spPr>
        <a:xfrm>
          <a:off x="2741650" y="2661280"/>
          <a:ext cx="2167466" cy="2167466"/>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smtClean="0"/>
            <a:t>Tanglewood</a:t>
          </a:r>
          <a:r>
            <a:rPr lang="en-US" sz="1600" kern="1200" dirty="0" smtClean="0"/>
            <a:t> Trail</a:t>
          </a:r>
          <a:endParaRPr lang="en-US" sz="1600" kern="1200" dirty="0"/>
        </a:p>
      </dsp:txBody>
      <dsp:txXfrm>
        <a:off x="3287316" y="3210244"/>
        <a:ext cx="1076134" cy="1069538"/>
      </dsp:txXfrm>
    </dsp:sp>
    <dsp:sp modelId="{587B5A00-6CB2-49CD-A011-8C55FD26C844}">
      <dsp:nvSpPr>
        <dsp:cNvPr id="0" name=""/>
        <dsp:cNvSpPr/>
      </dsp:nvSpPr>
      <dsp:spPr>
        <a:xfrm rot="20700000">
          <a:off x="3774586" y="689414"/>
          <a:ext cx="2123675" cy="2123675"/>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Market Pavilion</a:t>
          </a:r>
          <a:endParaRPr lang="en-US" sz="1600" kern="1200" dirty="0"/>
        </a:p>
      </dsp:txBody>
      <dsp:txXfrm rot="-20700000">
        <a:off x="4240371" y="1155199"/>
        <a:ext cx="1192106" cy="1192106"/>
      </dsp:txXfrm>
    </dsp:sp>
    <dsp:sp modelId="{905202F2-0F30-48B6-8666-53B3AD4237F1}">
      <dsp:nvSpPr>
        <dsp:cNvPr id="0" name=""/>
        <dsp:cNvSpPr/>
      </dsp:nvSpPr>
      <dsp:spPr>
        <a:xfrm>
          <a:off x="5084438" y="1800579"/>
          <a:ext cx="3814741" cy="3814741"/>
        </a:xfrm>
        <a:prstGeom prst="circularArrow">
          <a:avLst>
            <a:gd name="adj1" fmla="val 4688"/>
            <a:gd name="adj2" fmla="val 299029"/>
            <a:gd name="adj3" fmla="val 2539295"/>
            <a:gd name="adj4" fmla="val 15812321"/>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D3286A-94E8-468E-978B-7338636B38C2}">
      <dsp:nvSpPr>
        <dsp:cNvPr id="0" name=""/>
        <dsp:cNvSpPr/>
      </dsp:nvSpPr>
      <dsp:spPr>
        <a:xfrm>
          <a:off x="2061606" y="2369607"/>
          <a:ext cx="2771648" cy="277164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3FFBBA3-09C6-4C4E-87C1-7070BA57CCD3}">
      <dsp:nvSpPr>
        <dsp:cNvPr id="0" name=""/>
        <dsp:cNvSpPr/>
      </dsp:nvSpPr>
      <dsp:spPr>
        <a:xfrm>
          <a:off x="3206847" y="184835"/>
          <a:ext cx="2988394" cy="2988394"/>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A9BCE0C-CD74-4A59-802C-6D2F8C15331A}" type="datetimeFigureOut">
              <a:rPr lang="en-US" smtClean="0"/>
              <a:t>10/7/2016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98501B-77B5-4365-9881-C6E19A3C1E42}" type="slidenum">
              <a:rPr lang="en-US" smtClean="0"/>
              <a:t>‹#›</a:t>
            </a:fld>
            <a:endParaRPr lang="en-US"/>
          </a:p>
        </p:txBody>
      </p:sp>
    </p:spTree>
    <p:extLst>
      <p:ext uri="{BB962C8B-B14F-4D97-AF65-F5344CB8AC3E}">
        <p14:creationId xmlns:p14="http://schemas.microsoft.com/office/powerpoint/2010/main" val="2851456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4FDEA8-CBB8-46CC-9562-028963DBC55A}" type="datetimeFigureOut">
              <a:rPr lang="en-US" smtClean="0"/>
              <a:t>10/7/2016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8BD8E7-1312-41F3-99C4-6DA5AF891969}" type="slidenum">
              <a:rPr lang="en-US" smtClean="0"/>
              <a:t>‹#›</a:t>
            </a:fld>
            <a:endParaRPr lang="en-US"/>
          </a:p>
        </p:txBody>
      </p:sp>
    </p:spTree>
    <p:extLst>
      <p:ext uri="{BB962C8B-B14F-4D97-AF65-F5344CB8AC3E}">
        <p14:creationId xmlns:p14="http://schemas.microsoft.com/office/powerpoint/2010/main" val="2892084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10515600" cy="2240280"/>
          </a:xfrm>
        </p:spPr>
        <p:txBody>
          <a:bodyPr anchor="b">
            <a:normAutofit/>
          </a:bodyPr>
          <a:lstStyle>
            <a:lvl1pPr algn="ctr">
              <a:defRPr sz="4400">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838200" y="3854659"/>
            <a:ext cx="10515600" cy="1143000"/>
          </a:xfrm>
        </p:spPr>
        <p:txBody>
          <a:bodyPr>
            <a:normAutofit/>
          </a:bodyPr>
          <a:lstStyle>
            <a:lvl1pPr marL="0" indent="0" algn="ctr">
              <a:buNone/>
              <a:defRPr sz="2000" cap="all"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Rectangle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88627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8" name="Rectangle 7"/>
          <p:cNvSpPr/>
          <p:nvPr userDrawn="1"/>
        </p:nvSpPr>
        <p:spPr>
          <a:xfrm>
            <a:off x="8153400" y="0"/>
            <a:ext cx="40386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8532813" y="4591761"/>
            <a:ext cx="3125787" cy="1580440"/>
          </a:xfrm>
        </p:spPr>
        <p:txBody>
          <a:bodyPr/>
          <a:lstStyle>
            <a:lvl1pPr marL="0" indent="0">
              <a:spcBef>
                <a:spcPts val="8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8532813" y="1714500"/>
            <a:ext cx="3125787" cy="2877260"/>
          </a:xfrm>
        </p:spPr>
        <p:txBody>
          <a:bodyPr anchor="b">
            <a:normAutofit/>
          </a:bodyPr>
          <a:lstStyle>
            <a:lvl1pPr>
              <a:defRPr sz="3000">
                <a:solidFill>
                  <a:schemeClr val="bg1"/>
                </a:solidFill>
              </a:defRPr>
            </a:lvl1pPr>
          </a:lstStyle>
          <a:p>
            <a:r>
              <a:rPr lang="en-US" smtClean="0"/>
              <a:t>Click to edit Master title style</a:t>
            </a:r>
            <a:endParaRPr lang="en-US"/>
          </a:p>
        </p:txBody>
      </p:sp>
      <p:sp>
        <p:nvSpPr>
          <p:cNvPr id="6" name="Picture Placeholder 2"/>
          <p:cNvSpPr>
            <a:spLocks noGrp="1"/>
          </p:cNvSpPr>
          <p:nvPr>
            <p:ph type="pic" idx="1"/>
          </p:nvPr>
        </p:nvSpPr>
        <p:spPr>
          <a:xfrm>
            <a:off x="0" y="0"/>
            <a:ext cx="8101584" cy="6857999"/>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t>10/7/2016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57200"/>
            <a:ext cx="1943100" cy="5719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457200"/>
            <a:ext cx="7048500" cy="5719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t>10/7/2016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s">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4800600"/>
            <a:ext cx="12192000" cy="2057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33400" y="5115656"/>
            <a:ext cx="11125200" cy="914400"/>
          </a:xfrm>
        </p:spPr>
        <p:txBody>
          <a:bodyPr anchor="b">
            <a:normAutofit/>
          </a:bodyPr>
          <a:lstStyle>
            <a:lvl1pPr algn="ctr">
              <a:defRPr sz="4400" spc="-50" baseline="0">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533400" y="6043123"/>
            <a:ext cx="11125200" cy="571500"/>
          </a:xfrm>
        </p:spPr>
        <p:txBody>
          <a:bodyPr>
            <a:normAutofit/>
          </a:bodyPr>
          <a:lstStyle>
            <a:lvl1pPr marL="0" indent="0" algn="ctr">
              <a:spcBef>
                <a:spcPts val="0"/>
              </a:spcBef>
              <a:buNone/>
              <a:defRPr sz="2000" cap="all"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9" name="Picture Placeholder 2"/>
          <p:cNvSpPr>
            <a:spLocks noGrp="1"/>
          </p:cNvSpPr>
          <p:nvPr>
            <p:ph type="pic" idx="10"/>
          </p:nvPr>
        </p:nvSpPr>
        <p:spPr>
          <a:xfrm>
            <a:off x="1"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3" name="Picture Placeholder 2"/>
          <p:cNvSpPr>
            <a:spLocks noGrp="1"/>
          </p:cNvSpPr>
          <p:nvPr>
            <p:ph type="pic" idx="11"/>
          </p:nvPr>
        </p:nvSpPr>
        <p:spPr>
          <a:xfrm>
            <a:off x="4084320"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4" name="Picture Placeholder 2"/>
          <p:cNvSpPr>
            <a:spLocks noGrp="1"/>
          </p:cNvSpPr>
          <p:nvPr>
            <p:ph type="pic" idx="12"/>
          </p:nvPr>
        </p:nvSpPr>
        <p:spPr>
          <a:xfrm>
            <a:off x="8168640"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Tree>
    <p:extLst>
      <p:ext uri="{BB962C8B-B14F-4D97-AF65-F5344CB8AC3E}">
        <p14:creationId xmlns:p14="http://schemas.microsoft.com/office/powerpoint/2010/main" val="14637454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t>10/7/2016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1850" y="2514600"/>
            <a:ext cx="10515600" cy="2743200"/>
          </a:xfrm>
        </p:spPr>
        <p:txBody>
          <a:bodyPr anchor="b">
            <a:normAutofit/>
          </a:bodyPr>
          <a:lstStyle>
            <a:lvl1pPr algn="ctr">
              <a:defRPr sz="4400" spc="-50" baseline="0">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0" y="5257800"/>
            <a:ext cx="10515600" cy="914400"/>
          </a:xfrm>
        </p:spPr>
        <p:txBody>
          <a:bodyPr>
            <a:normAutofit/>
          </a:bodyPr>
          <a:lstStyle>
            <a:lvl1pPr marL="0" indent="0" algn="ctr">
              <a:spcBef>
                <a:spcPts val="0"/>
              </a:spcBef>
              <a:buNone/>
              <a:defRPr sz="2000" cap="all" spc="50" baseline="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5067780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714500"/>
            <a:ext cx="4495800" cy="446227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714500"/>
            <a:ext cx="4495800" cy="446227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7CC0096-1860-4642-9CD2-0079EA5E7CD1}" type="datetimeFigureOut">
              <a:rPr lang="en-US" smtClean="0"/>
              <a:t>10/7/2016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1527048"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27048"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7CC0096-1860-4642-9CD2-0079EA5E7CD1}" type="datetimeFigureOut">
              <a:rPr lang="en-US" smtClean="0"/>
              <a:t>10/7/2016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CC0096-1860-4642-9CD2-0079EA5E7CD1}" type="datetimeFigureOut">
              <a:rPr lang="en-US" smtClean="0"/>
              <a:t>10/7/2016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51812" y="1714498"/>
            <a:ext cx="3506788" cy="2880360"/>
          </a:xfrm>
        </p:spPr>
        <p:txBody>
          <a:bodyPr anchor="b">
            <a:normAutofit/>
          </a:bodyPr>
          <a:lstStyle>
            <a:lvl1pPr>
              <a:defRPr sz="3000"/>
            </a:lvl1pPr>
          </a:lstStyle>
          <a:p>
            <a:r>
              <a:rPr lang="en-US" smtClean="0"/>
              <a:t>Click to edit Master title style</a:t>
            </a:r>
            <a:endParaRPr lang="en-US" dirty="0"/>
          </a:p>
        </p:txBody>
      </p:sp>
      <p:sp>
        <p:nvSpPr>
          <p:cNvPr id="3" name="Content Placeholder 2"/>
          <p:cNvSpPr>
            <a:spLocks noGrp="1"/>
          </p:cNvSpPr>
          <p:nvPr>
            <p:ph idx="1"/>
          </p:nvPr>
        </p:nvSpPr>
        <p:spPr>
          <a:xfrm>
            <a:off x="530352" y="457200"/>
            <a:ext cx="7242111" cy="5715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51812" y="4590288"/>
            <a:ext cx="3514564" cy="1581912"/>
          </a:xfrm>
        </p:spPr>
        <p:txBody>
          <a:bodyPr/>
          <a:lstStyle>
            <a:lvl1pPr marL="0" indent="0">
              <a:spcBef>
                <a:spcPts val="8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CC0096-1860-4642-9CD2-0079EA5E7CD1}" type="datetimeFigureOut">
              <a:rPr lang="en-US" smtClean="0"/>
              <a:t>10/7/2016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583680"/>
            <a:ext cx="121920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24000" y="1714500"/>
            <a:ext cx="9144000" cy="44577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187908" y="6601556"/>
            <a:ext cx="1534064" cy="228600"/>
          </a:xfrm>
          <a:prstGeom prst="rect">
            <a:avLst/>
          </a:prstGeom>
        </p:spPr>
        <p:txBody>
          <a:bodyPr vert="horz" lIns="91440" tIns="45720" rIns="91440" bIns="45720" rtlCol="0" anchor="ctr"/>
          <a:lstStyle>
            <a:lvl1pPr algn="r">
              <a:defRPr sz="800">
                <a:solidFill>
                  <a:schemeClr val="bg1"/>
                </a:solidFill>
              </a:defRPr>
            </a:lvl1pPr>
          </a:lstStyle>
          <a:p>
            <a:fld id="{37CC0096-1860-4642-9CD2-0079EA5E7CD1}" type="datetimeFigureOut">
              <a:rPr lang="en-US" smtClean="0"/>
              <a:pPr/>
              <a:t>10/7/2016</a:t>
            </a:fld>
            <a:endParaRPr lang="en-US"/>
          </a:p>
        </p:txBody>
      </p:sp>
      <p:sp>
        <p:nvSpPr>
          <p:cNvPr id="5" name="Footer Placeholder 4"/>
          <p:cNvSpPr>
            <a:spLocks noGrp="1"/>
          </p:cNvSpPr>
          <p:nvPr>
            <p:ph type="ftr" sz="quarter" idx="3"/>
          </p:nvPr>
        </p:nvSpPr>
        <p:spPr>
          <a:xfrm>
            <a:off x="1523999" y="6601556"/>
            <a:ext cx="6491381" cy="228600"/>
          </a:xfrm>
          <a:prstGeom prst="rect">
            <a:avLst/>
          </a:prstGeom>
        </p:spPr>
        <p:txBody>
          <a:bodyPr vert="horz" lIns="91440" tIns="45720" rIns="91440" bIns="45720" rtlCol="0" anchor="ctr"/>
          <a:lstStyle>
            <a:lvl1pPr algn="l">
              <a:defRPr sz="800">
                <a:solidFill>
                  <a:schemeClr val="bg1"/>
                </a:solidFill>
              </a:defRPr>
            </a:lvl1pPr>
          </a:lstStyle>
          <a:p>
            <a:endParaRPr lang="en-US" dirty="0"/>
          </a:p>
        </p:txBody>
      </p:sp>
      <p:sp>
        <p:nvSpPr>
          <p:cNvPr id="6" name="Slide Number Placeholder 5"/>
          <p:cNvSpPr>
            <a:spLocks noGrp="1"/>
          </p:cNvSpPr>
          <p:nvPr>
            <p:ph type="sldNum" sz="quarter" idx="4"/>
          </p:nvPr>
        </p:nvSpPr>
        <p:spPr>
          <a:xfrm>
            <a:off x="9894499" y="6601556"/>
            <a:ext cx="773502" cy="228600"/>
          </a:xfrm>
          <a:prstGeom prst="rect">
            <a:avLst/>
          </a:prstGeom>
        </p:spPr>
        <p:txBody>
          <a:bodyPr vert="horz" lIns="91440" tIns="45720" rIns="91440" bIns="45720" rtlCol="0" anchor="ctr"/>
          <a:lstStyle>
            <a:lvl1pPr algn="r">
              <a:defRPr sz="800">
                <a:solidFill>
                  <a:schemeClr val="bg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400" kern="1200" cap="all" baseline="0">
          <a:solidFill>
            <a:schemeClr val="accent1"/>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accent1"/>
        </a:buClr>
        <a:buSzPct val="10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800"/>
        </a:spcBef>
        <a:buClr>
          <a:schemeClr val="accent1"/>
        </a:buClr>
        <a:buSzPct val="100000"/>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accent1"/>
        </a:buClr>
        <a:buSzPct val="100000"/>
        <a:buFont typeface="Arial" pitchFamily="34" charset="0"/>
        <a:buChar char="▪"/>
        <a:defRPr sz="1600" kern="1200">
          <a:solidFill>
            <a:schemeClr val="tx1"/>
          </a:solidFill>
          <a:latin typeface="+mn-lt"/>
          <a:ea typeface="+mn-ea"/>
          <a:cs typeface="+mn-cs"/>
        </a:defRPr>
      </a:lvl3pPr>
      <a:lvl4pPr marL="118872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4pPr>
      <a:lvl5pPr marL="14630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5pPr>
      <a:lvl6pPr marL="16916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6pPr>
      <a:lvl7pPr marL="19202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7pPr>
      <a:lvl8pPr marL="21488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8pPr>
      <a:lvl9pPr marL="23774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4"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4.xml"/><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ailto:valerie@cfaky.org" TargetMode="External"/><Relationship Id="rId2" Type="http://schemas.openxmlformats.org/officeDocument/2006/relationships/image" Target="../media/image4.jpg"/><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115656"/>
            <a:ext cx="11125200" cy="813656"/>
          </a:xfrm>
        </p:spPr>
        <p:txBody>
          <a:bodyPr>
            <a:normAutofit fontScale="90000"/>
          </a:bodyPr>
          <a:lstStyle/>
          <a:p>
            <a:r>
              <a:rPr lang="en-US" dirty="0" smtClean="0"/>
              <a:t>Whitesb</a:t>
            </a:r>
            <a:r>
              <a:rPr lang="en-US" dirty="0" smtClean="0"/>
              <a:t>urg/</a:t>
            </a:r>
            <a:r>
              <a:rPr lang="en-US" dirty="0" smtClean="0"/>
              <a:t>Letcher </a:t>
            </a:r>
            <a:r>
              <a:rPr lang="en-US" dirty="0" smtClean="0"/>
              <a:t>county farmers market</a:t>
            </a:r>
            <a:endParaRPr lang="en-US" dirty="0"/>
          </a:p>
        </p:txBody>
      </p:sp>
      <p:sp>
        <p:nvSpPr>
          <p:cNvPr id="3" name="Subtitle 2"/>
          <p:cNvSpPr>
            <a:spLocks noGrp="1"/>
          </p:cNvSpPr>
          <p:nvPr>
            <p:ph type="subTitle" idx="1"/>
          </p:nvPr>
        </p:nvSpPr>
        <p:spPr>
          <a:xfrm>
            <a:off x="533400" y="5929312"/>
            <a:ext cx="11125200" cy="928687"/>
          </a:xfrm>
        </p:spPr>
        <p:txBody>
          <a:bodyPr>
            <a:normAutofit/>
          </a:bodyPr>
          <a:lstStyle/>
          <a:p>
            <a:r>
              <a:rPr lang="en-US" dirty="0" smtClean="0"/>
              <a:t>Whitesburg, Kentucky</a:t>
            </a:r>
          </a:p>
          <a:p>
            <a:endParaRPr lang="en-US" dirty="0" smtClean="0"/>
          </a:p>
          <a:p>
            <a:r>
              <a:rPr lang="en-US" dirty="0" smtClean="0"/>
              <a:t>www.letchercountyfarmersmarket.com</a:t>
            </a:r>
          </a:p>
          <a:p>
            <a:endParaRPr lang="en-US" dirty="0"/>
          </a:p>
        </p:txBody>
      </p:sp>
      <p:pic>
        <p:nvPicPr>
          <p:cNvPr id="5" name="Picture Placeholder 4"/>
          <p:cNvPicPr>
            <a:picLocks noGrp="1" noChangeAspect="1"/>
          </p:cNvPicPr>
          <p:nvPr>
            <p:ph type="pic" idx="10"/>
          </p:nvPr>
        </p:nvPicPr>
        <p:blipFill>
          <a:blip r:embed="rId2">
            <a:extLst>
              <a:ext uri="{28A0092B-C50C-407E-A947-70E740481C1C}">
                <a14:useLocalDpi xmlns:a14="http://schemas.microsoft.com/office/drawing/2010/main" val="0"/>
              </a:ext>
            </a:extLst>
          </a:blip>
          <a:srcRect t="5767" b="5767"/>
          <a:stretch>
            <a:fillRect/>
          </a:stretch>
        </p:blipFill>
        <p:spPr/>
      </p:pic>
      <p:pic>
        <p:nvPicPr>
          <p:cNvPr id="12" name="Picture Placeholder 11"/>
          <p:cNvPicPr>
            <a:picLocks noGrp="1" noChangeAspect="1"/>
          </p:cNvPicPr>
          <p:nvPr>
            <p:ph type="pic" idx="12"/>
          </p:nvPr>
        </p:nvPicPr>
        <p:blipFill>
          <a:blip r:embed="rId3">
            <a:extLst>
              <a:ext uri="{28A0092B-C50C-407E-A947-70E740481C1C}">
                <a14:useLocalDpi xmlns:a14="http://schemas.microsoft.com/office/drawing/2010/main" val="0"/>
              </a:ext>
            </a:extLst>
          </a:blip>
          <a:srcRect t="6849" b="6849"/>
          <a:stretch>
            <a:fillRect/>
          </a:stretch>
        </p:blipFill>
        <p:spPr/>
      </p:pic>
      <p:pic>
        <p:nvPicPr>
          <p:cNvPr id="16" name="Picture Placeholder 15"/>
          <p:cNvPicPr>
            <a:picLocks noGrp="1" noChangeAspect="1"/>
          </p:cNvPicPr>
          <p:nvPr>
            <p:ph type="pic" idx="11"/>
          </p:nvPr>
        </p:nvPicPr>
        <p:blipFill>
          <a:blip r:embed="rId4">
            <a:extLst>
              <a:ext uri="{28A0092B-C50C-407E-A947-70E740481C1C}">
                <a14:useLocalDpi xmlns:a14="http://schemas.microsoft.com/office/drawing/2010/main" val="0"/>
              </a:ext>
            </a:extLst>
          </a:blip>
          <a:srcRect t="5767" b="5767"/>
          <a:stretch>
            <a:fillRect/>
          </a:stretch>
        </p:blipFill>
        <p:spPr/>
      </p:pic>
    </p:spTree>
    <p:extLst>
      <p:ext uri="{BB962C8B-B14F-4D97-AF65-F5344CB8AC3E}">
        <p14:creationId xmlns:p14="http://schemas.microsoft.com/office/powerpoint/2010/main" val="303468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32471"/>
            <a:ext cx="9144000" cy="1143000"/>
          </a:xfrm>
        </p:spPr>
        <p:txBody>
          <a:bodyPr/>
          <a:lstStyle/>
          <a:p>
            <a:r>
              <a:rPr lang="en-US" dirty="0" err="1" smtClean="0"/>
              <a:t>Appal</a:t>
            </a:r>
            <a:r>
              <a:rPr lang="en-US" dirty="0" smtClean="0"/>
              <a:t>-TREE Water First Campaign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685880" y="1714500"/>
            <a:ext cx="3346847" cy="4462463"/>
          </a:xfrm>
        </p:spPr>
      </p:pic>
      <p:sp>
        <p:nvSpPr>
          <p:cNvPr id="4" name="Content Placeholder 3"/>
          <p:cNvSpPr>
            <a:spLocks noGrp="1"/>
          </p:cNvSpPr>
          <p:nvPr>
            <p:ph sz="half" idx="2"/>
          </p:nvPr>
        </p:nvSpPr>
        <p:spPr>
          <a:xfrm>
            <a:off x="5653668" y="1714691"/>
            <a:ext cx="5014332" cy="4462272"/>
          </a:xfrm>
        </p:spPr>
        <p:txBody>
          <a:bodyPr/>
          <a:lstStyle/>
          <a:p>
            <a:pPr marL="45720" indent="0">
              <a:buNone/>
            </a:pPr>
            <a:r>
              <a:rPr lang="en-US" sz="2400" dirty="0" smtClean="0"/>
              <a:t>National Institute of Health                UK/CFA Community Research Project</a:t>
            </a:r>
          </a:p>
          <a:p>
            <a:r>
              <a:rPr lang="en-US" dirty="0" smtClean="0"/>
              <a:t>Partnership with Letcher County Public schools.</a:t>
            </a:r>
          </a:p>
          <a:p>
            <a:r>
              <a:rPr lang="en-US" dirty="0" smtClean="0"/>
              <a:t>Filtered refillable water bottle stations installed in all middle and high schools.</a:t>
            </a:r>
          </a:p>
          <a:p>
            <a:r>
              <a:rPr lang="en-US" dirty="0" smtClean="0"/>
              <a:t>70,000 water bottles filled in first semester.</a:t>
            </a:r>
          </a:p>
          <a:p>
            <a:r>
              <a:rPr lang="en-US" dirty="0" smtClean="0"/>
              <a:t>This year will be expanding to Knott and Harlan counties.</a:t>
            </a:r>
            <a:endParaRPr lang="en-US" dirty="0" smtClean="0"/>
          </a:p>
          <a:p>
            <a:endParaRPr lang="en-US" dirty="0" smtClean="0"/>
          </a:p>
          <a:p>
            <a:endParaRPr lang="en-US" dirty="0"/>
          </a:p>
        </p:txBody>
      </p:sp>
    </p:spTree>
    <p:extLst>
      <p:ext uri="{BB962C8B-B14F-4D97-AF65-F5344CB8AC3E}">
        <p14:creationId xmlns:p14="http://schemas.microsoft.com/office/powerpoint/2010/main" val="2001829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9657" y="1275586"/>
            <a:ext cx="3506788" cy="2880360"/>
          </a:xfrm>
        </p:spPr>
        <p:txBody>
          <a:bodyPr/>
          <a:lstStyle/>
          <a:p>
            <a:r>
              <a:rPr lang="en-US" dirty="0" smtClean="0"/>
              <a:t>Whitesburg</a:t>
            </a:r>
            <a:br>
              <a:rPr lang="en-US" dirty="0" smtClean="0"/>
            </a:br>
            <a:r>
              <a:rPr lang="en-US" dirty="0" smtClean="0"/>
              <a:t>Letcher </a:t>
            </a:r>
            <a:r>
              <a:rPr lang="en-US" dirty="0" smtClean="0"/>
              <a:t>county farmers market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2819" y="1076890"/>
            <a:ext cx="4817327" cy="4371671"/>
          </a:xfrm>
        </p:spPr>
      </p:pic>
      <p:sp>
        <p:nvSpPr>
          <p:cNvPr id="6" name="TextBox 5"/>
          <p:cNvSpPr txBox="1"/>
          <p:nvPr/>
        </p:nvSpPr>
        <p:spPr>
          <a:xfrm>
            <a:off x="2442117" y="5648980"/>
            <a:ext cx="3311912" cy="523220"/>
          </a:xfrm>
          <a:prstGeom prst="rect">
            <a:avLst/>
          </a:prstGeom>
          <a:noFill/>
        </p:spPr>
        <p:txBody>
          <a:bodyPr wrap="square" rtlCol="0">
            <a:spAutoFit/>
          </a:bodyPr>
          <a:lstStyle/>
          <a:p>
            <a:r>
              <a:rPr lang="en-US" sz="1400" i="1" dirty="0" smtClean="0"/>
              <a:t>Design by John Haywood, </a:t>
            </a:r>
          </a:p>
          <a:p>
            <a:r>
              <a:rPr lang="en-US" sz="1400" i="1" dirty="0" smtClean="0"/>
              <a:t>The Parlor Room Tattoo Shop</a:t>
            </a:r>
            <a:endParaRPr lang="en-US" sz="1400" i="1" dirty="0"/>
          </a:p>
        </p:txBody>
      </p:sp>
    </p:spTree>
    <p:extLst>
      <p:ext uri="{BB962C8B-B14F-4D97-AF65-F5344CB8AC3E}">
        <p14:creationId xmlns:p14="http://schemas.microsoft.com/office/powerpoint/2010/main" val="307326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Letcher county farmers market sales</a:t>
            </a:r>
            <a:br>
              <a:rPr lang="en-US" dirty="0" smtClean="0"/>
            </a:br>
            <a:r>
              <a:rPr lang="en-US" dirty="0" err="1" smtClean="0"/>
              <a:t>whitesburg</a:t>
            </a:r>
            <a:r>
              <a:rPr lang="en-US" dirty="0" smtClean="0"/>
              <a:t>, </a:t>
            </a:r>
            <a:r>
              <a:rPr lang="en-US" dirty="0" err="1" smtClean="0"/>
              <a:t>kentucky</a:t>
            </a:r>
            <a:endParaRPr lang="en-US" dirty="0"/>
          </a:p>
        </p:txBody>
      </p:sp>
      <p:graphicFrame>
        <p:nvGraphicFramePr>
          <p:cNvPr id="7" name="Content Placeholder 6" descr="Clustered Column chart" title="Chart"/>
          <p:cNvGraphicFramePr>
            <a:graphicFrameLocks noGrp="1"/>
          </p:cNvGraphicFramePr>
          <p:nvPr>
            <p:ph idx="1"/>
            <p:extLst>
              <p:ext uri="{D42A27DB-BD31-4B8C-83A1-F6EECF244321}">
                <p14:modId xmlns:p14="http://schemas.microsoft.com/office/powerpoint/2010/main" val="279043583"/>
              </p:ext>
            </p:extLst>
          </p:nvPr>
        </p:nvGraphicFramePr>
        <p:xfrm>
          <a:off x="1524000" y="1714500"/>
          <a:ext cx="9144000" cy="4457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1459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4939" y="457200"/>
            <a:ext cx="9263061" cy="1143000"/>
          </a:xfrm>
        </p:spPr>
        <p:txBody>
          <a:bodyPr/>
          <a:lstStyle/>
          <a:p>
            <a:r>
              <a:rPr lang="en-US" dirty="0" smtClean="0"/>
              <a:t>Letcher county farmers market</a:t>
            </a:r>
            <a:br>
              <a:rPr lang="en-US" dirty="0" smtClean="0"/>
            </a:br>
            <a:r>
              <a:rPr lang="en-US" dirty="0" err="1" smtClean="0"/>
              <a:t>whitesburg</a:t>
            </a:r>
            <a:r>
              <a:rPr lang="en-US" dirty="0" smtClean="0"/>
              <a:t>, </a:t>
            </a:r>
            <a:r>
              <a:rPr lang="en-US" dirty="0" err="1" smtClean="0"/>
              <a:t>kentucky</a:t>
            </a:r>
            <a:endParaRPr lang="en-US" dirty="0"/>
          </a:p>
        </p:txBody>
      </p:sp>
      <p:graphicFrame>
        <p:nvGraphicFramePr>
          <p:cNvPr id="5" name="Content Placeholder 4" descr="Sample table with 3 columns, 4 rows" title="Table"/>
          <p:cNvGraphicFramePr>
            <a:graphicFrameLocks noGrp="1"/>
          </p:cNvGraphicFramePr>
          <p:nvPr>
            <p:ph sz="half" idx="2"/>
            <p:extLst>
              <p:ext uri="{D42A27DB-BD31-4B8C-83A1-F6EECF244321}">
                <p14:modId xmlns:p14="http://schemas.microsoft.com/office/powerpoint/2010/main" val="3206397247"/>
              </p:ext>
            </p:extLst>
          </p:nvPr>
        </p:nvGraphicFramePr>
        <p:xfrm>
          <a:off x="6036469" y="2143125"/>
          <a:ext cx="5757861" cy="2366010"/>
        </p:xfrm>
        <a:graphic>
          <a:graphicData uri="http://schemas.openxmlformats.org/drawingml/2006/table">
            <a:tbl>
              <a:tblPr firstRow="1" bandRow="1">
                <a:tableStyleId>{B301B821-A1FF-4177-AEE7-76D212191A09}</a:tableStyleId>
              </a:tblPr>
              <a:tblGrid>
                <a:gridCol w="1919287"/>
                <a:gridCol w="1919287"/>
                <a:gridCol w="1919287"/>
              </a:tblGrid>
              <a:tr h="571500">
                <a:tc>
                  <a:txBody>
                    <a:bodyPr/>
                    <a:lstStyle/>
                    <a:p>
                      <a:pPr algn="ctr"/>
                      <a:endParaRPr lang="en-US" dirty="0"/>
                    </a:p>
                  </a:txBody>
                  <a:tcPr anchor="ctr"/>
                </a:tc>
                <a:tc>
                  <a:txBody>
                    <a:bodyPr/>
                    <a:lstStyle/>
                    <a:p>
                      <a:pPr algn="ctr"/>
                      <a:r>
                        <a:rPr lang="en-US" dirty="0" smtClean="0"/>
                        <a:t>2014</a:t>
                      </a:r>
                      <a:endParaRPr lang="en-US" dirty="0"/>
                    </a:p>
                  </a:txBody>
                  <a:tcPr anchor="ctr"/>
                </a:tc>
                <a:tc>
                  <a:txBody>
                    <a:bodyPr/>
                    <a:lstStyle/>
                    <a:p>
                      <a:pPr algn="ctr"/>
                      <a:r>
                        <a:rPr lang="en-US" dirty="0" smtClean="0"/>
                        <a:t>2015</a:t>
                      </a:r>
                      <a:endParaRPr lang="en-US" dirty="0"/>
                    </a:p>
                  </a:txBody>
                  <a:tcPr anchor="ctr"/>
                </a:tc>
              </a:tr>
              <a:tr h="577215">
                <a:tc>
                  <a:txBody>
                    <a:bodyPr/>
                    <a:lstStyle/>
                    <a:p>
                      <a:pPr algn="ctr"/>
                      <a:r>
                        <a:rPr lang="en-US" dirty="0" smtClean="0"/>
                        <a:t>Vendors</a:t>
                      </a:r>
                      <a:endParaRPr lang="en-US" dirty="0"/>
                    </a:p>
                  </a:txBody>
                  <a:tcPr anchor="ctr"/>
                </a:tc>
                <a:tc>
                  <a:txBody>
                    <a:bodyPr/>
                    <a:lstStyle/>
                    <a:p>
                      <a:pPr algn="ctr"/>
                      <a:r>
                        <a:rPr lang="en-US" dirty="0" smtClean="0"/>
                        <a:t>12</a:t>
                      </a:r>
                      <a:endParaRPr lang="en-US" dirty="0"/>
                    </a:p>
                  </a:txBody>
                  <a:tcPr anchor="ctr"/>
                </a:tc>
                <a:tc>
                  <a:txBody>
                    <a:bodyPr/>
                    <a:lstStyle/>
                    <a:p>
                      <a:pPr algn="ctr"/>
                      <a:r>
                        <a:rPr lang="en-US" dirty="0" smtClean="0"/>
                        <a:t>27</a:t>
                      </a:r>
                      <a:endParaRPr lang="en-US" dirty="0"/>
                    </a:p>
                  </a:txBody>
                  <a:tcPr anchor="ctr"/>
                </a:tc>
              </a:tr>
              <a:tr h="577215">
                <a:tc>
                  <a:txBody>
                    <a:bodyPr/>
                    <a:lstStyle/>
                    <a:p>
                      <a:pPr algn="ctr"/>
                      <a:r>
                        <a:rPr lang="en-US" dirty="0" smtClean="0"/>
                        <a:t>Market</a:t>
                      </a:r>
                      <a:r>
                        <a:rPr lang="en-US" baseline="0" dirty="0" smtClean="0"/>
                        <a:t> Days</a:t>
                      </a:r>
                      <a:endParaRPr lang="en-US" dirty="0"/>
                    </a:p>
                  </a:txBody>
                  <a:tcPr anchor="ctr"/>
                </a:tc>
                <a:tc>
                  <a:txBody>
                    <a:bodyPr/>
                    <a:lstStyle/>
                    <a:p>
                      <a:pPr algn="ctr"/>
                      <a:r>
                        <a:rPr lang="en-US" dirty="0" smtClean="0"/>
                        <a:t>20</a:t>
                      </a:r>
                      <a:endParaRPr lang="en-US" dirty="0"/>
                    </a:p>
                  </a:txBody>
                  <a:tcPr anchor="ctr"/>
                </a:tc>
                <a:tc>
                  <a:txBody>
                    <a:bodyPr/>
                    <a:lstStyle/>
                    <a:p>
                      <a:pPr algn="ctr"/>
                      <a:r>
                        <a:rPr lang="en-US" dirty="0" smtClean="0"/>
                        <a:t>28</a:t>
                      </a:r>
                      <a:endParaRPr lang="en-US" dirty="0"/>
                    </a:p>
                  </a:txBody>
                  <a:tcPr anchor="ctr"/>
                </a:tc>
              </a:tr>
              <a:tr h="577215">
                <a:tc>
                  <a:txBody>
                    <a:bodyPr/>
                    <a:lstStyle/>
                    <a:p>
                      <a:pPr algn="ctr"/>
                      <a:r>
                        <a:rPr lang="en-US" dirty="0" smtClean="0"/>
                        <a:t>Average</a:t>
                      </a:r>
                      <a:r>
                        <a:rPr lang="en-US" baseline="0" dirty="0" smtClean="0"/>
                        <a:t> # of Vendors @Market</a:t>
                      </a:r>
                      <a:endParaRPr lang="en-US" dirty="0"/>
                    </a:p>
                  </a:txBody>
                  <a:tcPr anchor="ctr"/>
                </a:tc>
                <a:tc>
                  <a:txBody>
                    <a:bodyPr/>
                    <a:lstStyle/>
                    <a:p>
                      <a:pPr algn="ctr"/>
                      <a:r>
                        <a:rPr lang="en-US" dirty="0" smtClean="0"/>
                        <a:t>5</a:t>
                      </a:r>
                      <a:endParaRPr lang="en-US" dirty="0"/>
                    </a:p>
                  </a:txBody>
                  <a:tcPr anchor="ctr"/>
                </a:tc>
                <a:tc>
                  <a:txBody>
                    <a:bodyPr/>
                    <a:lstStyle/>
                    <a:p>
                      <a:pPr algn="ctr"/>
                      <a:r>
                        <a:rPr lang="en-US" dirty="0" smtClean="0"/>
                        <a:t>10</a:t>
                      </a:r>
                      <a:endParaRPr lang="en-US" dirty="0"/>
                    </a:p>
                  </a:txBody>
                  <a:tcPr anchor="ctr"/>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5388" y="2143125"/>
            <a:ext cx="4465178" cy="2986088"/>
          </a:xfrm>
          <a:prstGeom prst="rect">
            <a:avLst/>
          </a:prstGeom>
        </p:spPr>
      </p:pic>
    </p:spTree>
    <p:extLst>
      <p:ext uri="{BB962C8B-B14F-4D97-AF65-F5344CB8AC3E}">
        <p14:creationId xmlns:p14="http://schemas.microsoft.com/office/powerpoint/2010/main" val="426046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8532813" y="1371600"/>
            <a:ext cx="3125787" cy="5272088"/>
          </a:xfrm>
        </p:spPr>
        <p:txBody>
          <a:bodyPr>
            <a:normAutofit lnSpcReduction="10000"/>
          </a:bodyPr>
          <a:lstStyle/>
          <a:p>
            <a:r>
              <a:rPr lang="en-US" dirty="0" smtClean="0"/>
              <a:t>Youth &lt;18 eat free at the market.</a:t>
            </a:r>
          </a:p>
          <a:p>
            <a:endParaRPr lang="en-US" dirty="0" smtClean="0"/>
          </a:p>
          <a:p>
            <a:r>
              <a:rPr lang="en-US" dirty="0" smtClean="0"/>
              <a:t>USDA Summer Feeding Site </a:t>
            </a:r>
            <a:r>
              <a:rPr lang="en-US" dirty="0" smtClean="0"/>
              <a:t>w/Cowan Community Action Group as </a:t>
            </a:r>
            <a:r>
              <a:rPr lang="en-US" dirty="0" smtClean="0"/>
              <a:t>sponsor.</a:t>
            </a:r>
          </a:p>
          <a:p>
            <a:endParaRPr lang="en-US" dirty="0" smtClean="0"/>
          </a:p>
          <a:p>
            <a:r>
              <a:rPr lang="en-US" dirty="0" smtClean="0"/>
              <a:t>Letcher County Free/Reduced rate is 72%.   All students in LCPS receive free lunch.</a:t>
            </a:r>
          </a:p>
          <a:p>
            <a:endParaRPr lang="en-US" dirty="0"/>
          </a:p>
          <a:p>
            <a:r>
              <a:rPr lang="en-US" dirty="0" smtClean="0"/>
              <a:t>Mountain Comprehensive Health Corporation </a:t>
            </a:r>
            <a:r>
              <a:rPr lang="en-US" dirty="0" smtClean="0"/>
              <a:t> and University of Kentucky sponsors </a:t>
            </a:r>
            <a:r>
              <a:rPr lang="en-US" dirty="0" smtClean="0"/>
              <a:t>when summer program ends.</a:t>
            </a:r>
          </a:p>
          <a:p>
            <a:endParaRPr lang="en-US" dirty="0" smtClean="0"/>
          </a:p>
          <a:p>
            <a:r>
              <a:rPr lang="en-US" dirty="0" smtClean="0"/>
              <a:t>Produce purchased from growers and prepared by cafeteria workers on site in food booth donated by Mountain Shrine Club.</a:t>
            </a:r>
          </a:p>
          <a:p>
            <a:endParaRPr lang="en-US" dirty="0" smtClean="0"/>
          </a:p>
          <a:p>
            <a:r>
              <a:rPr lang="en-US" dirty="0" smtClean="0"/>
              <a:t>Over 1,000 meals served in 2015.</a:t>
            </a:r>
          </a:p>
          <a:p>
            <a:endParaRPr lang="en-US" dirty="0"/>
          </a:p>
          <a:p>
            <a:endParaRPr lang="en-US" dirty="0" smtClean="0"/>
          </a:p>
          <a:p>
            <a:endParaRPr lang="en-US" dirty="0"/>
          </a:p>
          <a:p>
            <a:endParaRPr lang="en-US" dirty="0" smtClean="0"/>
          </a:p>
          <a:p>
            <a:endParaRPr lang="en-US" dirty="0"/>
          </a:p>
          <a:p>
            <a:endParaRPr lang="en-US" dirty="0" smtClean="0"/>
          </a:p>
        </p:txBody>
      </p:sp>
      <p:sp>
        <p:nvSpPr>
          <p:cNvPr id="3" name="Title 2"/>
          <p:cNvSpPr>
            <a:spLocks noGrp="1"/>
          </p:cNvSpPr>
          <p:nvPr>
            <p:ph type="title"/>
          </p:nvPr>
        </p:nvSpPr>
        <p:spPr>
          <a:xfrm>
            <a:off x="8432799" y="514350"/>
            <a:ext cx="3125787" cy="722312"/>
          </a:xfrm>
        </p:spPr>
        <p:txBody>
          <a:bodyPr>
            <a:normAutofit fontScale="90000"/>
          </a:bodyPr>
          <a:lstStyle/>
          <a:p>
            <a:r>
              <a:rPr lang="en-US" dirty="0" smtClean="0"/>
              <a:t>Summer feeding program</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8254" b="18254"/>
          <a:stretch>
            <a:fillRect/>
          </a:stretch>
        </p:blipFill>
        <p:spPr/>
      </p:pic>
    </p:spTree>
    <p:extLst>
      <p:ext uri="{BB962C8B-B14F-4D97-AF65-F5344CB8AC3E}">
        <p14:creationId xmlns:p14="http://schemas.microsoft.com/office/powerpoint/2010/main" val="256616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34528"/>
            <a:ext cx="9144000" cy="1143000"/>
          </a:xfrm>
        </p:spPr>
        <p:txBody>
          <a:bodyPr/>
          <a:lstStyle/>
          <a:p>
            <a:r>
              <a:rPr lang="en-US" dirty="0" smtClean="0"/>
              <a:t>Walking program </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6236" y="733926"/>
            <a:ext cx="4177967" cy="5570622"/>
          </a:xfrm>
          <a:prstGeom prst="rect">
            <a:avLst/>
          </a:prstGeom>
        </p:spPr>
      </p:pic>
    </p:spTree>
    <p:extLst>
      <p:ext uri="{BB962C8B-B14F-4D97-AF65-F5344CB8AC3E}">
        <p14:creationId xmlns:p14="http://schemas.microsoft.com/office/powerpoint/2010/main" val="407572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550" y="1885950"/>
            <a:ext cx="10515600" cy="2743200"/>
          </a:xfrm>
        </p:spPr>
        <p:txBody>
          <a:bodyPr/>
          <a:lstStyle/>
          <a:p>
            <a:r>
              <a:rPr lang="en-US" dirty="0" smtClean="0"/>
              <a:t>Senior vouchers</a:t>
            </a:r>
            <a:endParaRPr lang="en-US" dirty="0"/>
          </a:p>
        </p:txBody>
      </p:sp>
      <p:sp>
        <p:nvSpPr>
          <p:cNvPr id="3" name="Text Placeholder 2"/>
          <p:cNvSpPr>
            <a:spLocks noGrp="1"/>
          </p:cNvSpPr>
          <p:nvPr>
            <p:ph type="body" idx="1"/>
          </p:nvPr>
        </p:nvSpPr>
        <p:spPr>
          <a:xfrm>
            <a:off x="717550" y="4625578"/>
            <a:ext cx="10641013" cy="1546622"/>
          </a:xfrm>
        </p:spPr>
        <p:txBody>
          <a:bodyPr>
            <a:normAutofit/>
          </a:bodyPr>
          <a:lstStyle/>
          <a:p>
            <a:endParaRPr lang="en-US" dirty="0" smtClean="0"/>
          </a:p>
          <a:p>
            <a:endParaRPr lang="en-US" dirty="0" smtClean="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2263" y="834628"/>
            <a:ext cx="3622674" cy="271700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0352" y="834628"/>
            <a:ext cx="3306762" cy="271700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8091" y="813196"/>
            <a:ext cx="3567112" cy="2675334"/>
          </a:xfrm>
          <a:prstGeom prst="rect">
            <a:avLst/>
          </a:prstGeom>
        </p:spPr>
      </p:pic>
    </p:spTree>
    <p:extLst>
      <p:ext uri="{BB962C8B-B14F-4D97-AF65-F5344CB8AC3E}">
        <p14:creationId xmlns:p14="http://schemas.microsoft.com/office/powerpoint/2010/main" val="256224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2300" y="0"/>
            <a:ext cx="10515600" cy="2700337"/>
          </a:xfrm>
        </p:spPr>
        <p:txBody>
          <a:bodyPr>
            <a:normAutofit/>
          </a:bodyPr>
          <a:lstStyle/>
          <a:p>
            <a:r>
              <a:rPr lang="en-US" dirty="0" smtClean="0"/>
              <a:t>Mountain comprehensive health corporation, </a:t>
            </a:r>
            <a:r>
              <a:rPr lang="en-US" dirty="0" err="1" smtClean="0"/>
              <a:t>inc.</a:t>
            </a:r>
            <a:r>
              <a:rPr lang="en-US" dirty="0" smtClean="0"/>
              <a:t/>
            </a:r>
            <a:br>
              <a:rPr lang="en-US" dirty="0" smtClean="0"/>
            </a:br>
            <a:endParaRPr lang="en-US" dirty="0"/>
          </a:p>
        </p:txBody>
      </p:sp>
      <p:sp>
        <p:nvSpPr>
          <p:cNvPr id="3" name="Subtitle 2"/>
          <p:cNvSpPr>
            <a:spLocks noGrp="1"/>
          </p:cNvSpPr>
          <p:nvPr>
            <p:ph type="subTitle" idx="1"/>
          </p:nvPr>
        </p:nvSpPr>
        <p:spPr>
          <a:xfrm>
            <a:off x="3149600" y="4399600"/>
            <a:ext cx="10515600" cy="600073"/>
          </a:xfrm>
        </p:spPr>
        <p:txBody>
          <a:bodyPr/>
          <a:lstStyle/>
          <a:p>
            <a:r>
              <a:rPr lang="en-US" dirty="0" smtClean="0"/>
              <a:t>Mike </a:t>
            </a:r>
            <a:r>
              <a:rPr lang="en-US" dirty="0" err="1" smtClean="0"/>
              <a:t>caudill</a:t>
            </a:r>
            <a:r>
              <a:rPr lang="en-US" dirty="0" smtClean="0"/>
              <a:t>, </a:t>
            </a:r>
            <a:r>
              <a:rPr lang="en-US" dirty="0" err="1" smtClean="0"/>
              <a:t>ceo</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9569" y="2654620"/>
            <a:ext cx="2466975" cy="1190625"/>
          </a:xfrm>
          <a:prstGeom prst="rect">
            <a:avLst/>
          </a:prstGeom>
        </p:spPr>
      </p:pic>
      <p:sp>
        <p:nvSpPr>
          <p:cNvPr id="7" name="TextBox 6"/>
          <p:cNvSpPr txBox="1"/>
          <p:nvPr/>
        </p:nvSpPr>
        <p:spPr>
          <a:xfrm>
            <a:off x="850900" y="4999673"/>
            <a:ext cx="10668000" cy="1200329"/>
          </a:xfrm>
          <a:prstGeom prst="rect">
            <a:avLst/>
          </a:prstGeom>
          <a:noFill/>
        </p:spPr>
        <p:txBody>
          <a:bodyPr wrap="square" rtlCol="0">
            <a:spAutoFit/>
          </a:bodyPr>
          <a:lstStyle/>
          <a:p>
            <a:r>
              <a:rPr lang="en-US" dirty="0" smtClean="0">
                <a:solidFill>
                  <a:schemeClr val="bg1"/>
                </a:solidFill>
              </a:rPr>
              <a:t>A non-profit rural health care provider, established in 1971 in Leslie County, currently with clinics in Letcher, Harlan, Owsley and Perry County.    MCHC serves 27,000 patients annually.    MCHC supports the market thru the Summer Feeding Program, Market t-shirts and bags, and this year added the FARMACY program, providing fresh fruits and vegetables to patients with diet related health issues.</a:t>
            </a:r>
            <a:endParaRPr lang="en-US" dirty="0">
              <a:solidFill>
                <a:schemeClr val="bg1"/>
              </a:solidFill>
            </a:endParaRPr>
          </a:p>
        </p:txBody>
      </p:sp>
    </p:spTree>
    <p:extLst>
      <p:ext uri="{BB962C8B-B14F-4D97-AF65-F5344CB8AC3E}">
        <p14:creationId xmlns:p14="http://schemas.microsoft.com/office/powerpoint/2010/main" val="1186742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5700223"/>
            <a:ext cx="3524250" cy="914400"/>
          </a:xfrm>
        </p:spPr>
        <p:txBody>
          <a:bodyPr>
            <a:normAutofit fontScale="90000"/>
          </a:bodyPr>
          <a:lstStyle/>
          <a:p>
            <a:r>
              <a:rPr lang="en-US" dirty="0" err="1" smtClean="0"/>
              <a:t>Farmacy</a:t>
            </a:r>
            <a:r>
              <a:rPr lang="en-US" dirty="0" smtClean="0"/>
              <a:t> program at the market</a:t>
            </a:r>
            <a:endParaRPr lang="en-US" dirty="0"/>
          </a:p>
        </p:txBody>
      </p:sp>
      <p:sp>
        <p:nvSpPr>
          <p:cNvPr id="3" name="Subtitle 2"/>
          <p:cNvSpPr>
            <a:spLocks noGrp="1"/>
          </p:cNvSpPr>
          <p:nvPr>
            <p:ph type="subTitle" idx="1"/>
          </p:nvPr>
        </p:nvSpPr>
        <p:spPr>
          <a:xfrm>
            <a:off x="3524251" y="5072064"/>
            <a:ext cx="8462962" cy="1542560"/>
          </a:xfrm>
        </p:spPr>
        <p:txBody>
          <a:bodyPr>
            <a:normAutofit/>
          </a:bodyPr>
          <a:lstStyle/>
          <a:p>
            <a:pPr marL="457200" indent="-457200" algn="l">
              <a:buAutoNum type="arabicPeriod"/>
            </a:pPr>
            <a:r>
              <a:rPr lang="en-US" dirty="0" smtClean="0"/>
              <a:t>Step 1:  patients Present prescription to market manager</a:t>
            </a:r>
          </a:p>
          <a:p>
            <a:pPr marL="457200" indent="-457200" algn="l">
              <a:buAutoNum type="arabicPeriod"/>
            </a:pPr>
            <a:r>
              <a:rPr lang="en-US" dirty="0" smtClean="0"/>
              <a:t>Step 2:  manager redeems for market money</a:t>
            </a:r>
          </a:p>
          <a:p>
            <a:pPr marL="457200" indent="-457200" algn="l">
              <a:buAutoNum type="arabicPeriod"/>
            </a:pPr>
            <a:r>
              <a:rPr lang="en-US" dirty="0" smtClean="0"/>
              <a:t>Step 3:  customers purchase fresh fruits/vegetables</a:t>
            </a:r>
          </a:p>
          <a:p>
            <a:pPr marL="457200" indent="-457200" algn="l">
              <a:buAutoNum type="arabicPeriod"/>
            </a:pPr>
            <a:r>
              <a:rPr lang="en-US" dirty="0" smtClean="0"/>
              <a:t>Step 4:  growers redeem market money at the end of the   	  	        market</a:t>
            </a:r>
          </a:p>
          <a:p>
            <a:pPr marL="457200" indent="-457200" algn="l">
              <a:buAutoNum type="arabicPeriod"/>
            </a:pPr>
            <a:endParaRPr lang="en-US" dirty="0"/>
          </a:p>
        </p:txBody>
      </p:sp>
      <p:pic>
        <p:nvPicPr>
          <p:cNvPr id="10" name="Picture Placeholder 9"/>
          <p:cNvPicPr>
            <a:picLocks noGrp="1" noChangeAspect="1"/>
          </p:cNvPicPr>
          <p:nvPr>
            <p:ph type="pic" idx="11"/>
          </p:nvPr>
        </p:nvPicPr>
        <p:blipFill>
          <a:blip r:embed="rId2">
            <a:extLst>
              <a:ext uri="{28A0092B-C50C-407E-A947-70E740481C1C}">
                <a14:useLocalDpi xmlns:a14="http://schemas.microsoft.com/office/drawing/2010/main" val="0"/>
              </a:ext>
            </a:extLst>
          </a:blip>
          <a:srcRect t="311" b="311"/>
          <a:stretch>
            <a:fillRect/>
          </a:stretch>
        </p:blipFill>
        <p:spPr>
          <a:xfrm>
            <a:off x="4217558" y="157163"/>
            <a:ext cx="3890121" cy="4588574"/>
          </a:xfrm>
        </p:spPr>
      </p:pic>
      <p:pic>
        <p:nvPicPr>
          <p:cNvPr id="11" name="Picture Placeholder 10"/>
          <p:cNvPicPr>
            <a:picLocks noGrp="1" noChangeAspect="1"/>
          </p:cNvPicPr>
          <p:nvPr>
            <p:ph type="pic" idx="12"/>
          </p:nvPr>
        </p:nvPicPr>
        <p:blipFill>
          <a:blip r:embed="rId3">
            <a:extLst>
              <a:ext uri="{28A0092B-C50C-407E-A947-70E740481C1C}">
                <a14:useLocalDpi xmlns:a14="http://schemas.microsoft.com/office/drawing/2010/main" val="0"/>
              </a:ext>
            </a:extLst>
          </a:blip>
          <a:srcRect t="5883" b="5883"/>
          <a:stretch>
            <a:fillRect/>
          </a:stretch>
        </p:blipFill>
        <p:spPr>
          <a:xfrm>
            <a:off x="8301878" y="157163"/>
            <a:ext cx="3890121" cy="4588574"/>
          </a:xfrm>
        </p:spPr>
      </p:pic>
      <p:pic>
        <p:nvPicPr>
          <p:cNvPr id="9" name="Picture Placeholder 8"/>
          <p:cNvPicPr>
            <a:picLocks noGrp="1" noChangeAspect="1"/>
          </p:cNvPicPr>
          <p:nvPr>
            <p:ph type="pic" idx="10"/>
          </p:nvPr>
        </p:nvPicPr>
        <p:blipFill>
          <a:blip r:embed="rId4">
            <a:extLst>
              <a:ext uri="{28A0092B-C50C-407E-A947-70E740481C1C}">
                <a14:useLocalDpi xmlns:a14="http://schemas.microsoft.com/office/drawing/2010/main" val="0"/>
              </a:ext>
            </a:extLst>
          </a:blip>
          <a:srcRect l="28235" r="28235"/>
          <a:stretch>
            <a:fillRect/>
          </a:stretch>
        </p:blipFill>
        <p:spPr>
          <a:xfrm>
            <a:off x="1" y="144935"/>
            <a:ext cx="3900487" cy="4600802"/>
          </a:xfrm>
        </p:spPr>
      </p:pic>
    </p:spTree>
    <p:extLst>
      <p:ext uri="{BB962C8B-B14F-4D97-AF65-F5344CB8AC3E}">
        <p14:creationId xmlns:p14="http://schemas.microsoft.com/office/powerpoint/2010/main" val="2969137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9688" y="171450"/>
            <a:ext cx="9144000" cy="1143000"/>
          </a:xfrm>
        </p:spPr>
        <p:txBody>
          <a:bodyPr/>
          <a:lstStyle/>
          <a:p>
            <a:r>
              <a:rPr lang="en-US" dirty="0" err="1" smtClean="0"/>
              <a:t>Farmacy</a:t>
            </a:r>
            <a:r>
              <a:rPr lang="en-US" dirty="0" smtClean="0"/>
              <a:t> program </a:t>
            </a:r>
            <a:endParaRPr lang="en-US" dirty="0"/>
          </a:p>
        </p:txBody>
      </p:sp>
      <p:sp>
        <p:nvSpPr>
          <p:cNvPr id="3" name="Content Placeholder 2"/>
          <p:cNvSpPr>
            <a:spLocks noGrp="1"/>
          </p:cNvSpPr>
          <p:nvPr>
            <p:ph idx="1"/>
          </p:nvPr>
        </p:nvSpPr>
        <p:spPr>
          <a:xfrm>
            <a:off x="1309688" y="1314450"/>
            <a:ext cx="9563100" cy="4857750"/>
          </a:xfrm>
        </p:spPr>
        <p:txBody>
          <a:bodyPr/>
          <a:lstStyle/>
          <a:p>
            <a:pPr marL="45720" indent="0">
              <a:buNone/>
            </a:pPr>
            <a:r>
              <a:rPr lang="en-US" dirty="0" smtClean="0"/>
              <a:t>Modeled from conversations with Fresh Stops in Louisville and Wholesome Wave in CT.</a:t>
            </a:r>
          </a:p>
          <a:p>
            <a:pPr marL="45720" indent="0">
              <a:buNone/>
            </a:pPr>
            <a:r>
              <a:rPr lang="en-US" dirty="0" smtClean="0"/>
              <a:t>Roughly </a:t>
            </a:r>
            <a:r>
              <a:rPr lang="en-US" dirty="0" smtClean="0"/>
              <a:t>70</a:t>
            </a:r>
            <a:r>
              <a:rPr lang="en-US" dirty="0" smtClean="0"/>
              <a:t>% of market sales.</a:t>
            </a:r>
          </a:p>
          <a:p>
            <a:pPr marL="45720" indent="0">
              <a:buNone/>
            </a:pPr>
            <a:r>
              <a:rPr lang="en-US" dirty="0" smtClean="0"/>
              <a:t>Served </a:t>
            </a:r>
            <a:r>
              <a:rPr lang="en-US" dirty="0" smtClean="0"/>
              <a:t>261 </a:t>
            </a:r>
            <a:r>
              <a:rPr lang="en-US" dirty="0" smtClean="0"/>
              <a:t>Families.</a:t>
            </a:r>
          </a:p>
          <a:p>
            <a:pPr marL="45720" indent="0">
              <a:buNone/>
            </a:pPr>
            <a:r>
              <a:rPr lang="en-US" dirty="0" smtClean="0"/>
              <a:t>$1 per day per family member each week.    Example: A family of 4 receives a prescription for $28 per week.</a:t>
            </a:r>
          </a:p>
          <a:p>
            <a:pPr marL="45720" indent="0">
              <a:buNone/>
            </a:pPr>
            <a:r>
              <a:rPr lang="en-US" dirty="0" smtClean="0"/>
              <a:t>Physician prescribes at initial visit.</a:t>
            </a:r>
          </a:p>
          <a:p>
            <a:pPr marL="45720" indent="0">
              <a:buNone/>
            </a:pPr>
            <a:r>
              <a:rPr lang="en-US" dirty="0" smtClean="0"/>
              <a:t>Patient then sees health care case worker for eligibility and prescription for market.</a:t>
            </a:r>
          </a:p>
          <a:p>
            <a:pPr marL="45720" indent="0">
              <a:buNone/>
            </a:pPr>
            <a:r>
              <a:rPr lang="en-US" dirty="0" smtClean="0"/>
              <a:t>Must check back w/case worker weekly for new prescription.</a:t>
            </a:r>
          </a:p>
          <a:p>
            <a:pPr marL="45720" indent="0">
              <a:buNone/>
            </a:pPr>
            <a:r>
              <a:rPr lang="en-US" dirty="0" smtClean="0"/>
              <a:t>86% redemption rate.</a:t>
            </a:r>
          </a:p>
          <a:p>
            <a:pPr marL="45720" indent="0">
              <a:buNone/>
            </a:pPr>
            <a:r>
              <a:rPr lang="en-US" dirty="0" smtClean="0"/>
              <a:t>Health benefits monitored and improvements noted.    </a:t>
            </a:r>
          </a:p>
          <a:p>
            <a:pPr marL="45720" indent="0">
              <a:buNone/>
            </a:pPr>
            <a:endParaRPr lang="en-US" dirty="0"/>
          </a:p>
        </p:txBody>
      </p:sp>
    </p:spTree>
    <p:extLst>
      <p:ext uri="{BB962C8B-B14F-4D97-AF65-F5344CB8AC3E}">
        <p14:creationId xmlns:p14="http://schemas.microsoft.com/office/powerpoint/2010/main" val="535403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789" y="1296080"/>
            <a:ext cx="5143501" cy="3380016"/>
          </a:xfrm>
          <a:prstGeom prst="rect">
            <a:avLst/>
          </a:prstGeom>
        </p:spPr>
      </p:pic>
      <p:sp>
        <p:nvSpPr>
          <p:cNvPr id="3" name="TextBox 2"/>
          <p:cNvSpPr txBox="1"/>
          <p:nvPr/>
        </p:nvSpPr>
        <p:spPr>
          <a:xfrm>
            <a:off x="585789" y="4826675"/>
            <a:ext cx="6215062" cy="2031325"/>
          </a:xfrm>
          <a:prstGeom prst="rect">
            <a:avLst/>
          </a:prstGeom>
          <a:noFill/>
        </p:spPr>
        <p:txBody>
          <a:bodyPr wrap="square" rtlCol="0">
            <a:spAutoFit/>
          </a:bodyPr>
          <a:lstStyle/>
          <a:p>
            <a:r>
              <a:rPr lang="en-US" dirty="0" smtClean="0"/>
              <a:t>Valerie Horn</a:t>
            </a:r>
          </a:p>
          <a:p>
            <a:r>
              <a:rPr lang="en-US" dirty="0" smtClean="0"/>
              <a:t>Community Farm Alliance, UK </a:t>
            </a:r>
            <a:r>
              <a:rPr lang="en-US" dirty="0" err="1" smtClean="0"/>
              <a:t>Appal</a:t>
            </a:r>
            <a:r>
              <a:rPr lang="en-US" dirty="0" smtClean="0"/>
              <a:t>-TREE Project Director</a:t>
            </a:r>
          </a:p>
          <a:p>
            <a:r>
              <a:rPr lang="en-US" dirty="0" smtClean="0"/>
              <a:t>Cowan Community Action Group Grow Appalachia Coordinator</a:t>
            </a:r>
          </a:p>
          <a:p>
            <a:r>
              <a:rPr lang="en-US" dirty="0" err="1" smtClean="0"/>
              <a:t>Whitesbug</a:t>
            </a:r>
            <a:r>
              <a:rPr lang="en-US" dirty="0" smtClean="0"/>
              <a:t>/Letcher County Farmers Market Co-Chair</a:t>
            </a:r>
          </a:p>
          <a:p>
            <a:r>
              <a:rPr lang="en-US" dirty="0" smtClean="0">
                <a:hlinkClick r:id="rId3"/>
              </a:rPr>
              <a:t>valerie@cfaky.org</a:t>
            </a:r>
            <a:endParaRPr lang="en-US" dirty="0" smtClean="0"/>
          </a:p>
          <a:p>
            <a:r>
              <a:rPr lang="en-US" dirty="0" smtClean="0"/>
              <a:t>606-634-9468</a:t>
            </a:r>
          </a:p>
          <a:p>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49083" y="1296080"/>
            <a:ext cx="4977169" cy="3380016"/>
          </a:xfrm>
          <a:prstGeom prst="rect">
            <a:avLst/>
          </a:prstGeom>
        </p:spPr>
      </p:pic>
      <p:sp>
        <p:nvSpPr>
          <p:cNvPr id="5" name="TextBox 4"/>
          <p:cNvSpPr txBox="1"/>
          <p:nvPr/>
        </p:nvSpPr>
        <p:spPr>
          <a:xfrm>
            <a:off x="6966283" y="5053264"/>
            <a:ext cx="4511841" cy="923330"/>
          </a:xfrm>
          <a:prstGeom prst="rect">
            <a:avLst/>
          </a:prstGeom>
          <a:noFill/>
        </p:spPr>
        <p:txBody>
          <a:bodyPr wrap="square" rtlCol="0">
            <a:spAutoFit/>
          </a:bodyPr>
          <a:lstStyle/>
          <a:p>
            <a:r>
              <a:rPr lang="en-US" dirty="0" smtClean="0"/>
              <a:t>Janet </a:t>
            </a:r>
            <a:r>
              <a:rPr lang="en-US" dirty="0" err="1" smtClean="0"/>
              <a:t>Kincer</a:t>
            </a:r>
            <a:endParaRPr lang="en-US" dirty="0" smtClean="0"/>
          </a:p>
          <a:p>
            <a:r>
              <a:rPr lang="en-US" dirty="0" smtClean="0"/>
              <a:t>Whitesburg/Letcher County Farmers Market</a:t>
            </a:r>
          </a:p>
          <a:p>
            <a:r>
              <a:rPr lang="en-US" dirty="0" smtClean="0"/>
              <a:t>Market Manager</a:t>
            </a:r>
            <a:endParaRPr lang="en-US" dirty="0"/>
          </a:p>
        </p:txBody>
      </p:sp>
    </p:spTree>
    <p:extLst>
      <p:ext uri="{BB962C8B-B14F-4D97-AF65-F5344CB8AC3E}">
        <p14:creationId xmlns:p14="http://schemas.microsoft.com/office/powerpoint/2010/main" val="116904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Mountain Comprehensive health corporation </a:t>
            </a:r>
            <a:r>
              <a:rPr lang="en-US" dirty="0" err="1" smtClean="0"/>
              <a:t>Farmacy</a:t>
            </a:r>
            <a:r>
              <a:rPr lang="en-US" dirty="0" smtClean="0"/>
              <a:t> program outcomes</a:t>
            </a:r>
            <a:endParaRPr lang="en-US" dirty="0"/>
          </a:p>
        </p:txBody>
      </p:sp>
      <p:sp>
        <p:nvSpPr>
          <p:cNvPr id="4" name="TextBox 3"/>
          <p:cNvSpPr txBox="1"/>
          <p:nvPr/>
        </p:nvSpPr>
        <p:spPr>
          <a:xfrm>
            <a:off x="1683834" y="2129883"/>
            <a:ext cx="9400477" cy="3693319"/>
          </a:xfrm>
          <a:prstGeom prst="rect">
            <a:avLst/>
          </a:prstGeom>
          <a:noFill/>
        </p:spPr>
        <p:txBody>
          <a:bodyPr wrap="square" rtlCol="0">
            <a:spAutoFit/>
          </a:bodyPr>
          <a:lstStyle/>
          <a:p>
            <a:pPr marL="285750" indent="-285750">
              <a:buFont typeface="Arial" panose="020B0604020202020204" pitchFamily="34" charset="0"/>
              <a:buChar char="•"/>
            </a:pPr>
            <a:r>
              <a:rPr lang="en-US" dirty="0" smtClean="0"/>
              <a:t>89% of </a:t>
            </a:r>
            <a:r>
              <a:rPr lang="en-US" dirty="0" err="1" smtClean="0"/>
              <a:t>Farmacy</a:t>
            </a:r>
            <a:r>
              <a:rPr lang="en-US" dirty="0" smtClean="0"/>
              <a:t> participants answered YES they felt better during the </a:t>
            </a:r>
            <a:r>
              <a:rPr lang="en-US" dirty="0" err="1" smtClean="0"/>
              <a:t>Farmacy</a:t>
            </a:r>
            <a:r>
              <a:rPr lang="en-US" dirty="0" smtClean="0"/>
              <a:t> program reporting more energy, feeling better and losing weight.</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99% of </a:t>
            </a:r>
            <a:r>
              <a:rPr lang="en-US" dirty="0" err="1" smtClean="0"/>
              <a:t>Farmacy</a:t>
            </a:r>
            <a:r>
              <a:rPr lang="en-US" dirty="0" smtClean="0"/>
              <a:t> participants reported the </a:t>
            </a:r>
            <a:r>
              <a:rPr lang="en-US" dirty="0" err="1" smtClean="0"/>
              <a:t>Farmacy</a:t>
            </a:r>
            <a:r>
              <a:rPr lang="en-US" dirty="0" smtClean="0"/>
              <a:t> program assisted them in meeting their nutritional needs.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58% of participants reported the </a:t>
            </a:r>
            <a:r>
              <a:rPr lang="en-US" dirty="0" err="1" smtClean="0"/>
              <a:t>Farmacy</a:t>
            </a:r>
            <a:r>
              <a:rPr lang="en-US" dirty="0" smtClean="0"/>
              <a:t> program assisted with maintaining optimal blood glucose levels.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64% of participants reported canning or freezing produce for winter months.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Average BMI index reduced 3 units.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17456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8532813" y="3871913"/>
            <a:ext cx="3125787" cy="2300288"/>
          </a:xfrm>
        </p:spPr>
        <p:txBody>
          <a:bodyPr>
            <a:normAutofit/>
          </a:bodyPr>
          <a:lstStyle/>
          <a:p>
            <a:r>
              <a:rPr lang="en-US" dirty="0" smtClean="0"/>
              <a:t>Mountain Comprehensive Health Corporation, Inc.</a:t>
            </a:r>
          </a:p>
          <a:p>
            <a:r>
              <a:rPr lang="en-US" dirty="0" err="1" smtClean="0"/>
              <a:t>WellCare</a:t>
            </a:r>
            <a:r>
              <a:rPr lang="en-US" dirty="0" smtClean="0"/>
              <a:t> of Kentucky Insurance</a:t>
            </a:r>
          </a:p>
          <a:p>
            <a:r>
              <a:rPr lang="en-US" dirty="0" smtClean="0"/>
              <a:t>Passport Health Plan</a:t>
            </a:r>
          </a:p>
          <a:p>
            <a:r>
              <a:rPr lang="en-US" dirty="0" smtClean="0"/>
              <a:t>Delta Dental</a:t>
            </a:r>
          </a:p>
          <a:p>
            <a:r>
              <a:rPr lang="en-US" dirty="0" smtClean="0"/>
              <a:t>BBT</a:t>
            </a:r>
            <a:endParaRPr lang="en-US" dirty="0"/>
          </a:p>
        </p:txBody>
      </p:sp>
      <p:sp>
        <p:nvSpPr>
          <p:cNvPr id="3" name="Title 2"/>
          <p:cNvSpPr>
            <a:spLocks noGrp="1"/>
          </p:cNvSpPr>
          <p:nvPr>
            <p:ph type="title"/>
          </p:nvPr>
        </p:nvSpPr>
        <p:spPr>
          <a:xfrm>
            <a:off x="8532813" y="1714500"/>
            <a:ext cx="3125787" cy="2043113"/>
          </a:xfrm>
        </p:spPr>
        <p:txBody>
          <a:bodyPr/>
          <a:lstStyle/>
          <a:p>
            <a:r>
              <a:rPr lang="en-US" dirty="0" smtClean="0"/>
              <a:t>Thanks to </a:t>
            </a:r>
            <a:r>
              <a:rPr lang="en-US" dirty="0" err="1" smtClean="0"/>
              <a:t>Farmacy</a:t>
            </a:r>
            <a:r>
              <a:rPr lang="en-US" dirty="0" smtClean="0"/>
              <a:t> funders</a:t>
            </a:r>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8254" b="18254"/>
          <a:stretch>
            <a:fillRect/>
          </a:stretch>
        </p:blipFill>
        <p:spPr/>
      </p:pic>
    </p:spTree>
    <p:extLst>
      <p:ext uri="{BB962C8B-B14F-4D97-AF65-F5344CB8AC3E}">
        <p14:creationId xmlns:p14="http://schemas.microsoft.com/office/powerpoint/2010/main" val="32304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863" y="1182030"/>
            <a:ext cx="9798205" cy="1143000"/>
          </a:xfrm>
        </p:spPr>
        <p:txBody>
          <a:bodyPr/>
          <a:lstStyle/>
          <a:p>
            <a:r>
              <a:rPr lang="en-US" dirty="0" smtClean="0"/>
              <a:t>What is in motion?</a:t>
            </a:r>
            <a:endParaRPr lang="en-US" dirty="0"/>
          </a:p>
        </p:txBody>
      </p:sp>
      <p:graphicFrame>
        <p:nvGraphicFramePr>
          <p:cNvPr id="3" name="Diagram 2"/>
          <p:cNvGraphicFramePr/>
          <p:nvPr>
            <p:extLst>
              <p:ext uri="{D42A27DB-BD31-4B8C-83A1-F6EECF244321}">
                <p14:modId xmlns:p14="http://schemas.microsoft.com/office/powerpoint/2010/main" val="74952004"/>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674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br>
              <a:rPr lang="en-US" dirty="0" smtClean="0"/>
            </a:br>
            <a:r>
              <a:rPr lang="en-US" dirty="0" err="1" smtClean="0"/>
              <a:t>You</a:t>
            </a:r>
            <a:r>
              <a:rPr lang="en-US" dirty="0" smtClean="0"/>
              <a:t> can do it!</a:t>
            </a:r>
            <a:br>
              <a:rPr lang="en-US" dirty="0" smtClean="0"/>
            </a:br>
            <a:r>
              <a:rPr lang="en-US" dirty="0" smtClean="0"/>
              <a:t/>
            </a:r>
            <a:br>
              <a:rPr lang="en-US" dirty="0" smtClean="0"/>
            </a:br>
            <a:endParaRPr lang="en-US" dirty="0"/>
          </a:p>
        </p:txBody>
      </p:sp>
    </p:spTree>
    <p:extLst>
      <p:ext uri="{BB962C8B-B14F-4D97-AF65-F5344CB8AC3E}">
        <p14:creationId xmlns:p14="http://schemas.microsoft.com/office/powerpoint/2010/main" val="84138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925" y="457200"/>
            <a:ext cx="10125075" cy="1143000"/>
          </a:xfrm>
        </p:spPr>
        <p:txBody>
          <a:bodyPr/>
          <a:lstStyle/>
          <a:p>
            <a:r>
              <a:rPr lang="en-US" dirty="0" smtClean="0"/>
              <a:t>Letcher county</a:t>
            </a:r>
            <a:br>
              <a:rPr lang="en-US" dirty="0" smtClean="0"/>
            </a:br>
            <a:r>
              <a:rPr lang="en-US" dirty="0" smtClean="0"/>
              <a:t>Whitesburg, Kentucky</a:t>
            </a:r>
            <a:endParaRPr lang="en-US" dirty="0"/>
          </a:p>
        </p:txBody>
      </p:sp>
      <p:sp>
        <p:nvSpPr>
          <p:cNvPr id="3" name="Content Placeholder 2"/>
          <p:cNvSpPr>
            <a:spLocks noGrp="1"/>
          </p:cNvSpPr>
          <p:nvPr>
            <p:ph idx="1"/>
          </p:nvPr>
        </p:nvSpPr>
        <p:spPr>
          <a:xfrm>
            <a:off x="528637" y="1857375"/>
            <a:ext cx="5986463" cy="4572000"/>
          </a:xfrm>
        </p:spPr>
        <p:txBody>
          <a:bodyPr/>
          <a:lstStyle/>
          <a:p>
            <a:r>
              <a:rPr lang="en-US" dirty="0" smtClean="0"/>
              <a:t>Whitesburg, population 1,300, county seat of  Letcher County, population 23,000 is at the foothills of Pine Mountain on KY/VA border.</a:t>
            </a:r>
          </a:p>
          <a:p>
            <a:r>
              <a:rPr lang="en-US" dirty="0" smtClean="0"/>
              <a:t>Per capita income: $17,886.00.                                   Household income:   $31,200.00.</a:t>
            </a:r>
          </a:p>
          <a:p>
            <a:r>
              <a:rPr lang="en-US" dirty="0" smtClean="0"/>
              <a:t>Unemployment rate:  9.2%  (2015)                                         	                          18.3%  (2013)</a:t>
            </a:r>
          </a:p>
          <a:p>
            <a:r>
              <a:rPr lang="en-US" dirty="0" smtClean="0"/>
              <a:t>Poverty rate:   25.3%                                                    Child poverty rate:   34.4%</a:t>
            </a:r>
          </a:p>
          <a:p>
            <a:r>
              <a:rPr lang="en-US" dirty="0" smtClean="0"/>
              <a:t>SNAP Recipients:   7,764 (2012)</a:t>
            </a:r>
          </a:p>
          <a:p>
            <a:endParaRPr lang="en-US" dirty="0" smtClean="0"/>
          </a:p>
          <a:p>
            <a:endParaRPr lang="en-US" dirty="0" smtClean="0"/>
          </a:p>
          <a:p>
            <a:endParaRPr lang="en-US" dirty="0" smtClean="0"/>
          </a:p>
          <a:p>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0851" y="358506"/>
            <a:ext cx="4672012" cy="5813693"/>
          </a:xfrm>
          <a:prstGeom prst="rect">
            <a:avLst/>
          </a:prstGeom>
        </p:spPr>
      </p:pic>
    </p:spTree>
    <p:extLst>
      <p:ext uri="{BB962C8B-B14F-4D97-AF65-F5344CB8AC3E}">
        <p14:creationId xmlns:p14="http://schemas.microsoft.com/office/powerpoint/2010/main" val="2836970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Letcher county health/wellness</a:t>
            </a:r>
            <a:br>
              <a:rPr lang="en-US" dirty="0" smtClean="0"/>
            </a:br>
            <a:r>
              <a:rPr lang="en-US" dirty="0" smtClean="0"/>
              <a:t>Kyhealthfacts.org</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503919591"/>
              </p:ext>
            </p:extLst>
          </p:nvPr>
        </p:nvGraphicFramePr>
        <p:xfrm>
          <a:off x="1674813" y="1734078"/>
          <a:ext cx="9612313" cy="4079240"/>
        </p:xfrm>
        <a:graphic>
          <a:graphicData uri="http://schemas.openxmlformats.org/drawingml/2006/table">
            <a:tbl>
              <a:tblPr firstRow="1" bandRow="1">
                <a:tableStyleId>{B301B821-A1FF-4177-AEE7-76D212191A09}</a:tableStyleId>
              </a:tblPr>
              <a:tblGrid>
                <a:gridCol w="4511675"/>
                <a:gridCol w="2357437"/>
                <a:gridCol w="2743201"/>
              </a:tblGrid>
              <a:tr h="370840">
                <a:tc>
                  <a:txBody>
                    <a:bodyPr/>
                    <a:lstStyle/>
                    <a:p>
                      <a:endParaRPr lang="en-US" dirty="0"/>
                    </a:p>
                  </a:txBody>
                  <a:tcPr/>
                </a:tc>
                <a:tc>
                  <a:txBody>
                    <a:bodyPr/>
                    <a:lstStyle/>
                    <a:p>
                      <a:r>
                        <a:rPr lang="en-US" dirty="0" smtClean="0"/>
                        <a:t>Letcher County</a:t>
                      </a:r>
                      <a:endParaRPr lang="en-US" dirty="0"/>
                    </a:p>
                  </a:txBody>
                  <a:tcPr/>
                </a:tc>
                <a:tc>
                  <a:txBody>
                    <a:bodyPr/>
                    <a:lstStyle/>
                    <a:p>
                      <a:r>
                        <a:rPr lang="en-US" dirty="0" smtClean="0"/>
                        <a:t>Kentucky</a:t>
                      </a:r>
                      <a:endParaRPr lang="en-US" dirty="0"/>
                    </a:p>
                  </a:txBody>
                  <a:tcPr/>
                </a:tc>
              </a:tr>
              <a:tr h="370840">
                <a:tc>
                  <a:txBody>
                    <a:bodyPr/>
                    <a:lstStyle/>
                    <a:p>
                      <a:r>
                        <a:rPr lang="en-US" dirty="0" smtClean="0"/>
                        <a:t>Infectious</a:t>
                      </a:r>
                      <a:r>
                        <a:rPr lang="en-US" baseline="0" dirty="0" smtClean="0"/>
                        <a:t> Disease (per 100,000)</a:t>
                      </a:r>
                      <a:endParaRPr lang="en-US" dirty="0"/>
                    </a:p>
                  </a:txBody>
                  <a:tcPr/>
                </a:tc>
                <a:tc>
                  <a:txBody>
                    <a:bodyPr/>
                    <a:lstStyle/>
                    <a:p>
                      <a:r>
                        <a:rPr lang="en-US" dirty="0" smtClean="0"/>
                        <a:t>17.5 </a:t>
                      </a:r>
                      <a:endParaRPr lang="en-US" dirty="0"/>
                    </a:p>
                  </a:txBody>
                  <a:tcPr/>
                </a:tc>
                <a:tc>
                  <a:txBody>
                    <a:bodyPr/>
                    <a:lstStyle/>
                    <a:p>
                      <a:r>
                        <a:rPr lang="en-US" dirty="0" smtClean="0"/>
                        <a:t>8</a:t>
                      </a:r>
                      <a:endParaRPr lang="en-US" dirty="0"/>
                    </a:p>
                  </a:txBody>
                  <a:tcPr/>
                </a:tc>
              </a:tr>
              <a:tr h="370840">
                <a:tc>
                  <a:txBody>
                    <a:bodyPr/>
                    <a:lstStyle/>
                    <a:p>
                      <a:r>
                        <a:rPr lang="en-US" dirty="0" smtClean="0"/>
                        <a:t>Premature Death (years lost per 100,000)</a:t>
                      </a:r>
                      <a:endParaRPr lang="en-US" dirty="0"/>
                    </a:p>
                  </a:txBody>
                  <a:tcPr/>
                </a:tc>
                <a:tc>
                  <a:txBody>
                    <a:bodyPr/>
                    <a:lstStyle/>
                    <a:p>
                      <a:r>
                        <a:rPr lang="en-US" dirty="0" smtClean="0"/>
                        <a:t>29,562</a:t>
                      </a:r>
                      <a:endParaRPr lang="en-US" dirty="0"/>
                    </a:p>
                  </a:txBody>
                  <a:tcPr/>
                </a:tc>
                <a:tc>
                  <a:txBody>
                    <a:bodyPr/>
                    <a:lstStyle/>
                    <a:p>
                      <a:r>
                        <a:rPr lang="en-US" dirty="0" smtClean="0"/>
                        <a:t>9,271</a:t>
                      </a:r>
                      <a:endParaRPr lang="en-US" dirty="0"/>
                    </a:p>
                  </a:txBody>
                  <a:tcPr/>
                </a:tc>
              </a:tr>
              <a:tr h="370840">
                <a:tc>
                  <a:txBody>
                    <a:bodyPr/>
                    <a:lstStyle/>
                    <a:p>
                      <a:r>
                        <a:rPr lang="en-US" dirty="0" smtClean="0"/>
                        <a:t>Less than Good Health (% Adults)</a:t>
                      </a:r>
                      <a:endParaRPr lang="en-US" dirty="0"/>
                    </a:p>
                  </a:txBody>
                  <a:tcPr/>
                </a:tc>
                <a:tc>
                  <a:txBody>
                    <a:bodyPr/>
                    <a:lstStyle/>
                    <a:p>
                      <a:r>
                        <a:rPr lang="en-US" dirty="0" smtClean="0"/>
                        <a:t>33%</a:t>
                      </a:r>
                      <a:endParaRPr lang="en-US" dirty="0"/>
                    </a:p>
                  </a:txBody>
                  <a:tcPr/>
                </a:tc>
                <a:tc>
                  <a:txBody>
                    <a:bodyPr/>
                    <a:lstStyle/>
                    <a:p>
                      <a:r>
                        <a:rPr lang="en-US" dirty="0" smtClean="0"/>
                        <a:t>23%</a:t>
                      </a:r>
                      <a:endParaRPr lang="en-US" dirty="0"/>
                    </a:p>
                  </a:txBody>
                  <a:tcPr/>
                </a:tc>
              </a:tr>
              <a:tr h="370840">
                <a:tc>
                  <a:txBody>
                    <a:bodyPr/>
                    <a:lstStyle/>
                    <a:p>
                      <a:r>
                        <a:rPr lang="en-US" dirty="0" smtClean="0"/>
                        <a:t>Prevalence</a:t>
                      </a:r>
                      <a:r>
                        <a:rPr lang="en-US" baseline="0" dirty="0" smtClean="0"/>
                        <a:t> of Diabetes (% Adults)</a:t>
                      </a:r>
                      <a:endParaRPr lang="en-US" dirty="0"/>
                    </a:p>
                  </a:txBody>
                  <a:tcPr/>
                </a:tc>
                <a:tc>
                  <a:txBody>
                    <a:bodyPr/>
                    <a:lstStyle/>
                    <a:p>
                      <a:r>
                        <a:rPr lang="en-US" dirty="0" smtClean="0"/>
                        <a:t>15%</a:t>
                      </a:r>
                      <a:endParaRPr lang="en-US" dirty="0"/>
                    </a:p>
                  </a:txBody>
                  <a:tcPr/>
                </a:tc>
                <a:tc>
                  <a:txBody>
                    <a:bodyPr/>
                    <a:lstStyle/>
                    <a:p>
                      <a:r>
                        <a:rPr lang="en-US" dirty="0" smtClean="0"/>
                        <a:t>11%</a:t>
                      </a:r>
                      <a:endParaRPr lang="en-US" dirty="0"/>
                    </a:p>
                  </a:txBody>
                  <a:tcPr/>
                </a:tc>
              </a:tr>
              <a:tr h="370840">
                <a:tc>
                  <a:txBody>
                    <a:bodyPr/>
                    <a:lstStyle/>
                    <a:p>
                      <a:r>
                        <a:rPr lang="en-US" dirty="0" smtClean="0"/>
                        <a:t>Prevalence of Hypertension (% Adults)</a:t>
                      </a:r>
                      <a:endParaRPr lang="en-US" dirty="0"/>
                    </a:p>
                  </a:txBody>
                  <a:tcPr/>
                </a:tc>
                <a:tc>
                  <a:txBody>
                    <a:bodyPr/>
                    <a:lstStyle/>
                    <a:p>
                      <a:r>
                        <a:rPr lang="en-US" dirty="0" smtClean="0"/>
                        <a:t>47%</a:t>
                      </a:r>
                      <a:endParaRPr lang="en-US" dirty="0"/>
                    </a:p>
                  </a:txBody>
                  <a:tcPr/>
                </a:tc>
                <a:tc>
                  <a:txBody>
                    <a:bodyPr/>
                    <a:lstStyle/>
                    <a:p>
                      <a:r>
                        <a:rPr lang="en-US" dirty="0" smtClean="0"/>
                        <a:t>39%</a:t>
                      </a:r>
                      <a:endParaRPr lang="en-US" dirty="0"/>
                    </a:p>
                  </a:txBody>
                  <a:tcPr/>
                </a:tc>
              </a:tr>
              <a:tr h="370840">
                <a:tc>
                  <a:txBody>
                    <a:bodyPr/>
                    <a:lstStyle/>
                    <a:p>
                      <a:r>
                        <a:rPr lang="en-US" dirty="0" smtClean="0"/>
                        <a:t>Heart Disease Deaths (per 100,000)  </a:t>
                      </a:r>
                      <a:endParaRPr lang="en-US" dirty="0"/>
                    </a:p>
                  </a:txBody>
                  <a:tcPr/>
                </a:tc>
                <a:tc>
                  <a:txBody>
                    <a:bodyPr/>
                    <a:lstStyle/>
                    <a:p>
                      <a:r>
                        <a:rPr lang="en-US" dirty="0" smtClean="0"/>
                        <a:t>295</a:t>
                      </a:r>
                      <a:endParaRPr lang="en-US" dirty="0"/>
                    </a:p>
                  </a:txBody>
                  <a:tcPr/>
                </a:tc>
                <a:tc>
                  <a:txBody>
                    <a:bodyPr/>
                    <a:lstStyle/>
                    <a:p>
                      <a:r>
                        <a:rPr lang="en-US" dirty="0" smtClean="0"/>
                        <a:t>224</a:t>
                      </a:r>
                      <a:endParaRPr lang="en-US" dirty="0"/>
                    </a:p>
                  </a:txBody>
                  <a:tcPr/>
                </a:tc>
              </a:tr>
              <a:tr h="370840">
                <a:tc>
                  <a:txBody>
                    <a:bodyPr/>
                    <a:lstStyle/>
                    <a:p>
                      <a:r>
                        <a:rPr lang="en-US" dirty="0" smtClean="0"/>
                        <a:t>Stroke Deaths (per 100,000)</a:t>
                      </a:r>
                      <a:endParaRPr lang="en-US" dirty="0"/>
                    </a:p>
                  </a:txBody>
                  <a:tcPr/>
                </a:tc>
                <a:tc>
                  <a:txBody>
                    <a:bodyPr/>
                    <a:lstStyle/>
                    <a:p>
                      <a:r>
                        <a:rPr lang="en-US" dirty="0" smtClean="0"/>
                        <a:t>59.2</a:t>
                      </a:r>
                      <a:endParaRPr lang="en-US" dirty="0"/>
                    </a:p>
                  </a:txBody>
                  <a:tcPr/>
                </a:tc>
                <a:tc>
                  <a:txBody>
                    <a:bodyPr/>
                    <a:lstStyle/>
                    <a:p>
                      <a:r>
                        <a:rPr lang="en-US" dirty="0" smtClean="0"/>
                        <a:t>47</a:t>
                      </a:r>
                      <a:endParaRPr lang="en-US" dirty="0"/>
                    </a:p>
                  </a:txBody>
                  <a:tcPr/>
                </a:tc>
              </a:tr>
              <a:tr h="370840">
                <a:tc>
                  <a:txBody>
                    <a:bodyPr/>
                    <a:lstStyle/>
                    <a:p>
                      <a:r>
                        <a:rPr lang="en-US" dirty="0" smtClean="0"/>
                        <a:t>Prevalence of Obesity (Percent Adults)</a:t>
                      </a:r>
                      <a:endParaRPr lang="en-US" dirty="0"/>
                    </a:p>
                  </a:txBody>
                  <a:tcPr/>
                </a:tc>
                <a:tc>
                  <a:txBody>
                    <a:bodyPr/>
                    <a:lstStyle/>
                    <a:p>
                      <a:r>
                        <a:rPr lang="en-US" dirty="0" smtClean="0"/>
                        <a:t>45%</a:t>
                      </a:r>
                      <a:endParaRPr lang="en-US" dirty="0"/>
                    </a:p>
                  </a:txBody>
                  <a:tcPr/>
                </a:tc>
                <a:tc>
                  <a:txBody>
                    <a:bodyPr/>
                    <a:lstStyle/>
                    <a:p>
                      <a:r>
                        <a:rPr lang="en-US" dirty="0" smtClean="0"/>
                        <a:t>32%</a:t>
                      </a:r>
                      <a:endParaRPr lang="en-US" dirty="0"/>
                    </a:p>
                  </a:txBody>
                  <a:tcPr/>
                </a:tc>
              </a:tr>
              <a:tr h="370840">
                <a:tc>
                  <a:txBody>
                    <a:bodyPr/>
                    <a:lstStyle/>
                    <a:p>
                      <a:r>
                        <a:rPr lang="en-US" dirty="0" smtClean="0"/>
                        <a:t>Prevalence of Overweight (Percent Adults)</a:t>
                      </a:r>
                      <a:endParaRPr lang="en-US" dirty="0"/>
                    </a:p>
                  </a:txBody>
                  <a:tcPr/>
                </a:tc>
                <a:tc>
                  <a:txBody>
                    <a:bodyPr/>
                    <a:lstStyle/>
                    <a:p>
                      <a:r>
                        <a:rPr lang="en-US" dirty="0" smtClean="0"/>
                        <a:t>69%</a:t>
                      </a:r>
                      <a:endParaRPr lang="en-US" dirty="0"/>
                    </a:p>
                  </a:txBody>
                  <a:tcPr/>
                </a:tc>
                <a:tc>
                  <a:txBody>
                    <a:bodyPr/>
                    <a:lstStyle/>
                    <a:p>
                      <a:r>
                        <a:rPr lang="en-US" dirty="0" smtClean="0"/>
                        <a:t>64%</a:t>
                      </a:r>
                      <a:endParaRPr lang="en-US" dirty="0"/>
                    </a:p>
                  </a:txBody>
                  <a:tcPr/>
                </a:tc>
              </a:tr>
              <a:tr h="370840">
                <a:tc>
                  <a:txBody>
                    <a:bodyPr/>
                    <a:lstStyle/>
                    <a:p>
                      <a:r>
                        <a:rPr lang="en-US" dirty="0" smtClean="0"/>
                        <a:t>Recommended Fruit/Vegetable </a:t>
                      </a:r>
                      <a:r>
                        <a:rPr lang="en-US" dirty="0" err="1" smtClean="0"/>
                        <a:t>Inake</a:t>
                      </a:r>
                      <a:endParaRPr lang="en-US" dirty="0"/>
                    </a:p>
                  </a:txBody>
                  <a:tcPr/>
                </a:tc>
                <a:tc>
                  <a:txBody>
                    <a:bodyPr/>
                    <a:lstStyle/>
                    <a:p>
                      <a:r>
                        <a:rPr lang="en-US" dirty="0" smtClean="0"/>
                        <a:t>8%</a:t>
                      </a:r>
                      <a:endParaRPr lang="en-US" dirty="0"/>
                    </a:p>
                  </a:txBody>
                  <a:tcPr/>
                </a:tc>
                <a:tc>
                  <a:txBody>
                    <a:bodyPr/>
                    <a:lstStyle/>
                    <a:p>
                      <a:r>
                        <a:rPr lang="en-US" dirty="0" smtClean="0"/>
                        <a:t>11%</a:t>
                      </a:r>
                      <a:endParaRPr lang="en-US" dirty="0"/>
                    </a:p>
                  </a:txBody>
                  <a:tcPr/>
                </a:tc>
              </a:tr>
            </a:tbl>
          </a:graphicData>
        </a:graphic>
      </p:graphicFrame>
    </p:spTree>
    <p:extLst>
      <p:ext uri="{BB962C8B-B14F-4D97-AF65-F5344CB8AC3E}">
        <p14:creationId xmlns:p14="http://schemas.microsoft.com/office/powerpoint/2010/main" val="233693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685801"/>
            <a:ext cx="10515600" cy="869524"/>
          </a:xfrm>
        </p:spPr>
        <p:txBody>
          <a:bodyPr>
            <a:normAutofit fontScale="90000"/>
          </a:bodyPr>
          <a:lstStyle/>
          <a:p>
            <a:r>
              <a:rPr lang="en-US" dirty="0" smtClean="0"/>
              <a:t>Letcher county farmers Market Partners</a:t>
            </a:r>
            <a:endParaRPr lang="en-US" dirty="0"/>
          </a:p>
        </p:txBody>
      </p:sp>
      <p:sp>
        <p:nvSpPr>
          <p:cNvPr id="3" name="Subtitle 2"/>
          <p:cNvSpPr>
            <a:spLocks noGrp="1"/>
          </p:cNvSpPr>
          <p:nvPr>
            <p:ph type="subTitle" idx="1"/>
          </p:nvPr>
        </p:nvSpPr>
        <p:spPr>
          <a:xfrm>
            <a:off x="838200" y="1555322"/>
            <a:ext cx="10515600" cy="4459715"/>
          </a:xfrm>
        </p:spPr>
        <p:txBody>
          <a:bodyPr>
            <a:normAutofit fontScale="62500" lnSpcReduction="20000"/>
          </a:bodyPr>
          <a:lstStyle/>
          <a:p>
            <a:endParaRPr lang="en-US" dirty="0"/>
          </a:p>
          <a:p>
            <a:pPr algn="l"/>
            <a:r>
              <a:rPr lang="en-US" dirty="0" smtClean="0"/>
              <a:t>Community Farm Alliance                                                              Grow Appalachia</a:t>
            </a:r>
          </a:p>
          <a:p>
            <a:pPr algn="l"/>
            <a:r>
              <a:rPr lang="en-US" dirty="0" smtClean="0"/>
              <a:t>City of </a:t>
            </a:r>
            <a:r>
              <a:rPr lang="en-US" dirty="0" err="1" smtClean="0"/>
              <a:t>whitesburg</a:t>
            </a:r>
            <a:r>
              <a:rPr lang="en-US" dirty="0" smtClean="0"/>
              <a:t>                                                                           Cowan Community Action Group</a:t>
            </a:r>
          </a:p>
          <a:p>
            <a:pPr algn="l"/>
            <a:r>
              <a:rPr lang="en-US" dirty="0" smtClean="0"/>
              <a:t>Mountain Comprehensive health Corporation                       </a:t>
            </a:r>
            <a:r>
              <a:rPr lang="en-US" dirty="0" err="1" smtClean="0"/>
              <a:t>Appalshop</a:t>
            </a:r>
            <a:endParaRPr lang="en-US" dirty="0" smtClean="0"/>
          </a:p>
          <a:p>
            <a:pPr algn="l"/>
            <a:r>
              <a:rPr lang="en-US" dirty="0" smtClean="0"/>
              <a:t>Letcher county public schools                                                    mountain shrine club</a:t>
            </a:r>
          </a:p>
          <a:p>
            <a:pPr algn="l"/>
            <a:r>
              <a:rPr lang="en-US" dirty="0" err="1" smtClean="0"/>
              <a:t>Wellcare</a:t>
            </a:r>
            <a:r>
              <a:rPr lang="en-US" dirty="0" smtClean="0"/>
              <a:t> health plan                                                                      passport health plan</a:t>
            </a:r>
          </a:p>
          <a:p>
            <a:pPr algn="l"/>
            <a:r>
              <a:rPr lang="en-US" dirty="0" err="1" smtClean="0"/>
              <a:t>Bbt</a:t>
            </a:r>
            <a:r>
              <a:rPr lang="en-US" dirty="0" smtClean="0"/>
              <a:t>					       </a:t>
            </a:r>
            <a:r>
              <a:rPr lang="en-US" dirty="0" smtClean="0"/>
              <a:t> </a:t>
            </a:r>
            <a:r>
              <a:rPr lang="en-US" dirty="0" smtClean="0"/>
              <a:t>delta dental</a:t>
            </a:r>
          </a:p>
          <a:p>
            <a:pPr algn="l"/>
            <a:r>
              <a:rPr lang="en-US" dirty="0" smtClean="0"/>
              <a:t>Whitaker bank	                                                                     </a:t>
            </a:r>
            <a:r>
              <a:rPr lang="en-US" dirty="0" err="1" smtClean="0"/>
              <a:t>letcher</a:t>
            </a:r>
            <a:r>
              <a:rPr lang="en-US" dirty="0" smtClean="0"/>
              <a:t> </a:t>
            </a:r>
            <a:r>
              <a:rPr lang="en-US" dirty="0" smtClean="0"/>
              <a:t>county extension </a:t>
            </a:r>
          </a:p>
          <a:p>
            <a:pPr algn="l"/>
            <a:r>
              <a:rPr lang="en-US" dirty="0" err="1" smtClean="0"/>
              <a:t>Ky</a:t>
            </a:r>
            <a:r>
              <a:rPr lang="en-US" dirty="0" smtClean="0"/>
              <a:t> farm bureau                                                                                 </a:t>
            </a:r>
            <a:r>
              <a:rPr lang="en-US" dirty="0" err="1" smtClean="0"/>
              <a:t>uk</a:t>
            </a:r>
            <a:r>
              <a:rPr lang="en-US" dirty="0" smtClean="0"/>
              <a:t> gill heart institute/</a:t>
            </a:r>
            <a:r>
              <a:rPr lang="en-US" dirty="0" err="1" smtClean="0"/>
              <a:t>arh</a:t>
            </a:r>
            <a:endParaRPr lang="en-US" dirty="0" smtClean="0"/>
          </a:p>
          <a:p>
            <a:pPr algn="l"/>
            <a:r>
              <a:rPr lang="en-US" dirty="0" smtClean="0"/>
              <a:t>Robertson Scholars program                                                     vista </a:t>
            </a:r>
            <a:r>
              <a:rPr lang="en-US" dirty="0" err="1" smtClean="0"/>
              <a:t>americorps</a:t>
            </a:r>
            <a:endParaRPr lang="en-US" dirty="0" smtClean="0"/>
          </a:p>
          <a:p>
            <a:pPr algn="l"/>
            <a:r>
              <a:rPr lang="en-US" dirty="0" smtClean="0"/>
              <a:t>Letcher county health department                                           healthy communities  									</a:t>
            </a:r>
          </a:p>
          <a:p>
            <a:pPr algn="l"/>
            <a:r>
              <a:rPr lang="en-US" dirty="0" smtClean="0"/>
              <a:t>Marshall University</a:t>
            </a:r>
            <a:endParaRPr lang="en-US" dirty="0" smtClean="0"/>
          </a:p>
          <a:p>
            <a:endParaRPr lang="en-US" dirty="0"/>
          </a:p>
        </p:txBody>
      </p:sp>
    </p:spTree>
    <p:extLst>
      <p:ext uri="{BB962C8B-B14F-4D97-AF65-F5344CB8AC3E}">
        <p14:creationId xmlns:p14="http://schemas.microsoft.com/office/powerpoint/2010/main" val="3396391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457200"/>
            <a:ext cx="9805988" cy="1143000"/>
          </a:xfrm>
        </p:spPr>
        <p:txBody>
          <a:bodyPr>
            <a:normAutofit/>
          </a:bodyPr>
          <a:lstStyle/>
          <a:p>
            <a:r>
              <a:rPr lang="en-US" dirty="0" smtClean="0"/>
              <a:t>Gourd Awards – December, 2015</a:t>
            </a:r>
            <a:br>
              <a:rPr lang="en-US" dirty="0" smtClean="0"/>
            </a:br>
            <a:r>
              <a:rPr lang="en-US" dirty="0" smtClean="0"/>
              <a:t>growing on us recognition dinner</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189" y="1935098"/>
            <a:ext cx="5048250" cy="401478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928813"/>
            <a:ext cx="2676526" cy="402107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3974" y="1928813"/>
            <a:ext cx="2871789" cy="4021072"/>
          </a:xfrm>
          <a:prstGeom prst="rect">
            <a:avLst/>
          </a:prstGeom>
        </p:spPr>
      </p:pic>
    </p:spTree>
    <p:extLst>
      <p:ext uri="{BB962C8B-B14F-4D97-AF65-F5344CB8AC3E}">
        <p14:creationId xmlns:p14="http://schemas.microsoft.com/office/powerpoint/2010/main" val="168478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3737" y="900113"/>
            <a:ext cx="4264186" cy="1171575"/>
          </a:xfrm>
        </p:spPr>
        <p:txBody>
          <a:bodyPr/>
          <a:lstStyle/>
          <a:p>
            <a:r>
              <a:rPr lang="en-US" dirty="0" smtClean="0"/>
              <a:t>Farmers Market support program</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0" y="112568"/>
            <a:ext cx="6098708" cy="4807598"/>
          </a:xfrm>
        </p:spPr>
      </p:pic>
      <p:sp>
        <p:nvSpPr>
          <p:cNvPr id="4" name="Text Placeholder 3"/>
          <p:cNvSpPr>
            <a:spLocks noGrp="1"/>
          </p:cNvSpPr>
          <p:nvPr>
            <p:ph type="body" sz="half" idx="2"/>
          </p:nvPr>
        </p:nvSpPr>
        <p:spPr>
          <a:xfrm>
            <a:off x="7043737" y="2371725"/>
            <a:ext cx="4429125" cy="3586162"/>
          </a:xfrm>
        </p:spPr>
        <p:txBody>
          <a:bodyPr/>
          <a:lstStyle/>
          <a:p>
            <a:pPr marL="285750" indent="-285750">
              <a:buFont typeface="Arial" panose="020B0604020202020204" pitchFamily="34" charset="0"/>
              <a:buChar char="•"/>
            </a:pPr>
            <a:r>
              <a:rPr lang="en-US" sz="2400" dirty="0" smtClean="0"/>
              <a:t>Resources, Workshops and Trainings.</a:t>
            </a:r>
          </a:p>
          <a:p>
            <a:pPr marL="285750" indent="-285750">
              <a:buFont typeface="Arial" panose="020B0604020202020204" pitchFamily="34" charset="0"/>
              <a:buChar char="•"/>
            </a:pPr>
            <a:r>
              <a:rPr lang="en-US" sz="2400" dirty="0" smtClean="0"/>
              <a:t>Market Networking.</a:t>
            </a:r>
          </a:p>
          <a:p>
            <a:pPr marL="285750" indent="-285750">
              <a:buFont typeface="Arial" panose="020B0604020202020204" pitchFamily="34" charset="0"/>
              <a:buChar char="•"/>
            </a:pPr>
            <a:r>
              <a:rPr lang="en-US" sz="2400" dirty="0" smtClean="0"/>
              <a:t>Cost Share for Market </a:t>
            </a:r>
            <a:r>
              <a:rPr lang="en-US" sz="2400" dirty="0"/>
              <a:t>M</a:t>
            </a:r>
            <a:r>
              <a:rPr lang="en-US" sz="2400" dirty="0" smtClean="0"/>
              <a:t>anager.</a:t>
            </a:r>
          </a:p>
          <a:p>
            <a:pPr marL="285750" indent="-285750">
              <a:buFont typeface="Arial" panose="020B0604020202020204" pitchFamily="34" charset="0"/>
              <a:buChar char="•"/>
            </a:pPr>
            <a:r>
              <a:rPr lang="en-US" sz="2400" dirty="0" smtClean="0"/>
              <a:t>Double Dollars Support.</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smtClean="0"/>
              <a:t>Become a member today.</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01169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p:cNvPicPr>
            <a:picLocks noGrp="1" noChangeAspect="1"/>
          </p:cNvPicPr>
          <p:nvPr>
            <p:ph type="pic" idx="1"/>
          </p:nvPr>
        </p:nvPicPr>
        <p:blipFill>
          <a:blip r:embed="rId2">
            <a:extLst>
              <a:ext uri="{28A0092B-C50C-407E-A947-70E740481C1C}">
                <a14:useLocalDpi xmlns:a14="http://schemas.microsoft.com/office/drawing/2010/main" val="0"/>
              </a:ext>
            </a:extLst>
          </a:blip>
          <a:srcRect l="10625" r="10625"/>
          <a:stretch>
            <a:fillRect/>
          </a:stretch>
        </p:blipFill>
        <p:spPr>
          <a:xfrm>
            <a:off x="0" y="0"/>
            <a:ext cx="8101013" cy="6858000"/>
          </a:xfrm>
        </p:spPr>
      </p:pic>
      <p:sp>
        <p:nvSpPr>
          <p:cNvPr id="23" name="Text Placeholder 22"/>
          <p:cNvSpPr>
            <a:spLocks noGrp="1"/>
          </p:cNvSpPr>
          <p:nvPr>
            <p:ph type="body" sz="half" idx="2"/>
          </p:nvPr>
        </p:nvSpPr>
        <p:spPr>
          <a:xfrm>
            <a:off x="8443604" y="903248"/>
            <a:ext cx="3320933" cy="5486401"/>
          </a:xfrm>
        </p:spPr>
        <p:txBody>
          <a:bodyPr>
            <a:normAutofit lnSpcReduction="10000"/>
          </a:bodyPr>
          <a:lstStyle/>
          <a:p>
            <a:r>
              <a:rPr lang="en-US" sz="2000" dirty="0" smtClean="0"/>
              <a:t>Grow Appalachia                              Cowan Community Center     </a:t>
            </a:r>
          </a:p>
          <a:p>
            <a:endParaRPr lang="en-US" dirty="0"/>
          </a:p>
          <a:p>
            <a:r>
              <a:rPr lang="en-US" dirty="0" smtClean="0"/>
              <a:t>Funded by John Paul DeJoria, administered thru Berea College.</a:t>
            </a:r>
          </a:p>
          <a:p>
            <a:endParaRPr lang="en-US" dirty="0" smtClean="0"/>
          </a:p>
          <a:p>
            <a:r>
              <a:rPr lang="en-US" dirty="0"/>
              <a:t>5</a:t>
            </a:r>
            <a:r>
              <a:rPr lang="en-US" baseline="30000" dirty="0" smtClean="0"/>
              <a:t>th</a:t>
            </a:r>
            <a:r>
              <a:rPr lang="en-US" dirty="0" smtClean="0"/>
              <a:t> </a:t>
            </a:r>
            <a:r>
              <a:rPr lang="en-US" dirty="0" smtClean="0"/>
              <a:t>Year as a Grow Appalachia site.</a:t>
            </a:r>
          </a:p>
          <a:p>
            <a:r>
              <a:rPr lang="en-US" dirty="0" smtClean="0"/>
              <a:t>75 Families Served</a:t>
            </a:r>
          </a:p>
          <a:p>
            <a:r>
              <a:rPr lang="en-US" dirty="0" smtClean="0"/>
              <a:t>Free soil preparation</a:t>
            </a:r>
          </a:p>
          <a:p>
            <a:r>
              <a:rPr lang="en-US" dirty="0" smtClean="0"/>
              <a:t>Free organic garden products</a:t>
            </a:r>
          </a:p>
          <a:p>
            <a:r>
              <a:rPr lang="en-US" dirty="0" smtClean="0"/>
              <a:t>Cash for crops</a:t>
            </a:r>
          </a:p>
          <a:p>
            <a:r>
              <a:rPr lang="en-US" dirty="0"/>
              <a:t>8</a:t>
            </a:r>
            <a:r>
              <a:rPr lang="en-US" dirty="0" smtClean="0"/>
              <a:t>8,000 </a:t>
            </a:r>
            <a:r>
              <a:rPr lang="en-US" dirty="0" smtClean="0"/>
              <a:t>lbs. of produce harvested in 2016.</a:t>
            </a:r>
          </a:p>
          <a:p>
            <a:r>
              <a:rPr lang="en-US" dirty="0" smtClean="0"/>
              <a:t>Best practices in sustainable and organic gardening</a:t>
            </a:r>
          </a:p>
          <a:p>
            <a:r>
              <a:rPr lang="en-US" dirty="0" smtClean="0"/>
              <a:t>Food preservation workshops, with 2400 jars of produce canned</a:t>
            </a:r>
          </a:p>
          <a:p>
            <a:r>
              <a:rPr lang="en-US" dirty="0" smtClean="0"/>
              <a:t>Farmers Market Support</a:t>
            </a:r>
          </a:p>
          <a:p>
            <a:r>
              <a:rPr lang="en-US" dirty="0" smtClean="0"/>
              <a:t>Grower support/certification fees, etc.</a:t>
            </a:r>
            <a:endParaRPr lang="en-US" dirty="0"/>
          </a:p>
        </p:txBody>
      </p:sp>
    </p:spTree>
    <p:extLst>
      <p:ext uri="{BB962C8B-B14F-4D97-AF65-F5344CB8AC3E}">
        <p14:creationId xmlns:p14="http://schemas.microsoft.com/office/powerpoint/2010/main" val="408343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Appal</a:t>
            </a:r>
            <a:r>
              <a:rPr lang="en-US" dirty="0" smtClean="0"/>
              <a:t>-TREE Project ACT NOW Cooking Class</a:t>
            </a:r>
            <a:endParaRPr lang="en-US" dirty="0"/>
          </a:p>
        </p:txBody>
      </p:sp>
      <p:sp>
        <p:nvSpPr>
          <p:cNvPr id="3" name="Subtitle 2"/>
          <p:cNvSpPr>
            <a:spLocks noGrp="1"/>
          </p:cNvSpPr>
          <p:nvPr>
            <p:ph type="subTitle" idx="1"/>
          </p:nvPr>
        </p:nvSpPr>
        <p:spPr/>
        <p:txBody>
          <a:bodyPr/>
          <a:lstStyle/>
          <a:p>
            <a:r>
              <a:rPr lang="en-US" dirty="0" smtClean="0"/>
              <a:t>Appalachians together restoring the eating environment</a:t>
            </a:r>
            <a:endParaRPr lang="en-US" dirty="0"/>
          </a:p>
        </p:txBody>
      </p:sp>
      <p:pic>
        <p:nvPicPr>
          <p:cNvPr id="8" name="Picture Placeholder 7"/>
          <p:cNvPicPr>
            <a:picLocks noGrp="1" noChangeAspect="1"/>
          </p:cNvPicPr>
          <p:nvPr>
            <p:ph type="pic" idx="10"/>
          </p:nvPr>
        </p:nvPicPr>
        <p:blipFill>
          <a:blip r:embed="rId2">
            <a:extLst>
              <a:ext uri="{28A0092B-C50C-407E-A947-70E740481C1C}">
                <a14:useLocalDpi xmlns:a14="http://schemas.microsoft.com/office/drawing/2010/main" val="0"/>
              </a:ext>
            </a:extLst>
          </a:blip>
          <a:srcRect l="18208" r="18208"/>
          <a:stretch>
            <a:fillRect/>
          </a:stretch>
        </p:blipFill>
        <p:spPr/>
      </p:pic>
      <p:pic>
        <p:nvPicPr>
          <p:cNvPr id="9" name="Picture Placeholder 8"/>
          <p:cNvPicPr>
            <a:picLocks noGrp="1" noChangeAspect="1"/>
          </p:cNvPicPr>
          <p:nvPr>
            <p:ph type="pic" idx="12"/>
          </p:nvPr>
        </p:nvPicPr>
        <p:blipFill>
          <a:blip r:embed="rId3">
            <a:extLst>
              <a:ext uri="{28A0092B-C50C-407E-A947-70E740481C1C}">
                <a14:useLocalDpi xmlns:a14="http://schemas.microsoft.com/office/drawing/2010/main" val="0"/>
              </a:ext>
            </a:extLst>
          </a:blip>
          <a:srcRect t="5767" b="5767"/>
          <a:stretch>
            <a:fillRect/>
          </a:stretch>
        </p:blipFill>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418" y="4978"/>
            <a:ext cx="3561133" cy="4740759"/>
          </a:xfrm>
          <a:prstGeom prst="rect">
            <a:avLst/>
          </a:prstGeom>
        </p:spPr>
      </p:pic>
    </p:spTree>
    <p:extLst>
      <p:ext uri="{BB962C8B-B14F-4D97-AF65-F5344CB8AC3E}">
        <p14:creationId xmlns:p14="http://schemas.microsoft.com/office/powerpoint/2010/main" val="127683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ealth Fitness 16x9">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0EB3BA0-388C-4E58-A08B-951C7A9EBD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Health and fitness presentation (widescreen)</Template>
  <TotalTime>0</TotalTime>
  <Words>850</Words>
  <Application>Microsoft Office PowerPoint</Application>
  <PresentationFormat>Widescreen</PresentationFormat>
  <Paragraphs>174</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Health Fitness 16x9</vt:lpstr>
      <vt:lpstr>Whitesburg/Letcher county farmers market</vt:lpstr>
      <vt:lpstr>PowerPoint Presentation</vt:lpstr>
      <vt:lpstr>Letcher county Whitesburg, Kentucky</vt:lpstr>
      <vt:lpstr>Letcher county health/wellness Kyhealthfacts.org</vt:lpstr>
      <vt:lpstr>Letcher county farmers Market Partners</vt:lpstr>
      <vt:lpstr>Gourd Awards – December, 2015 growing on us recognition dinner</vt:lpstr>
      <vt:lpstr>Farmers Market support program</vt:lpstr>
      <vt:lpstr>PowerPoint Presentation</vt:lpstr>
      <vt:lpstr>Appal-TREE Project ACT NOW Cooking Class</vt:lpstr>
      <vt:lpstr>Appal-TREE Water First Campaign</vt:lpstr>
      <vt:lpstr>Whitesburg Letcher county farmers market</vt:lpstr>
      <vt:lpstr>Letcher county farmers market sales whitesburg, kentucky</vt:lpstr>
      <vt:lpstr>Letcher county farmers market whitesburg, kentucky</vt:lpstr>
      <vt:lpstr>Summer feeding program</vt:lpstr>
      <vt:lpstr>Walking program </vt:lpstr>
      <vt:lpstr>Senior vouchers</vt:lpstr>
      <vt:lpstr>Mountain comprehensive health corporation, inc. </vt:lpstr>
      <vt:lpstr>Farmacy program at the market</vt:lpstr>
      <vt:lpstr>Farmacy program </vt:lpstr>
      <vt:lpstr>Mountain Comprehensive health corporation Farmacy program outcomes</vt:lpstr>
      <vt:lpstr>Thanks to Farmacy funders</vt:lpstr>
      <vt:lpstr>What is in motion?</vt:lpstr>
      <vt:lpstr>Thank you You can do it!  </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2015-12-16T02:09:55Z</dcterms:created>
  <dcterms:modified xsi:type="dcterms:W3CDTF">2016-10-07T11:21:35Z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TC029223919991</vt:lpwstr>
  </property>
</Properties>
</file>