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Default Extension="xlsx" ContentType="application/vnd.openxmlformats-officedocument.spreadsheetml.sheet"/>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Lst>
  <p:notesMasterIdLst>
    <p:notesMasterId r:id="rId35"/>
  </p:notesMasterIdLst>
  <p:sldIdLst>
    <p:sldId id="257" r:id="rId3"/>
    <p:sldId id="259" r:id="rId4"/>
    <p:sldId id="269" r:id="rId5"/>
    <p:sldId id="280" r:id="rId6"/>
    <p:sldId id="271" r:id="rId7"/>
    <p:sldId id="261" r:id="rId8"/>
    <p:sldId id="272" r:id="rId9"/>
    <p:sldId id="273" r:id="rId10"/>
    <p:sldId id="274" r:id="rId11"/>
    <p:sldId id="275" r:id="rId12"/>
    <p:sldId id="276" r:id="rId13"/>
    <p:sldId id="277" r:id="rId14"/>
    <p:sldId id="278" r:id="rId15"/>
    <p:sldId id="281" r:id="rId16"/>
    <p:sldId id="295" r:id="rId17"/>
    <p:sldId id="266" r:id="rId18"/>
    <p:sldId id="264" r:id="rId19"/>
    <p:sldId id="282" r:id="rId20"/>
    <p:sldId id="262" r:id="rId21"/>
    <p:sldId id="283" r:id="rId22"/>
    <p:sldId id="284" r:id="rId23"/>
    <p:sldId id="270" r:id="rId24"/>
    <p:sldId id="285" r:id="rId25"/>
    <p:sldId id="286" r:id="rId26"/>
    <p:sldId id="288" r:id="rId27"/>
    <p:sldId id="287" r:id="rId28"/>
    <p:sldId id="265" r:id="rId29"/>
    <p:sldId id="289" r:id="rId30"/>
    <p:sldId id="290" r:id="rId31"/>
    <p:sldId id="292" r:id="rId32"/>
    <p:sldId id="294" r:id="rId33"/>
    <p:sldId id="291"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21" autoAdjust="0"/>
    <p:restoredTop sz="94660"/>
  </p:normalViewPr>
  <p:slideViewPr>
    <p:cSldViewPr>
      <p:cViewPr>
        <p:scale>
          <a:sx n="66" d="100"/>
          <a:sy n="66" d="100"/>
        </p:scale>
        <p:origin x="-1674" y="-14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view3D>
      <c:rotX val="30"/>
      <c:hPercent val="50"/>
      <c:depthPercent val="100"/>
      <c:perspective val="30"/>
    </c:view3D>
    <c:plotArea>
      <c:layout>
        <c:manualLayout>
          <c:layoutTarget val="inner"/>
          <c:xMode val="edge"/>
          <c:yMode val="edge"/>
          <c:x val="1.1711726218271877E-3"/>
          <c:y val="0.16578725939722333"/>
          <c:w val="0.71714774916939061"/>
          <c:h val="0.82881511893089532"/>
        </c:manualLayout>
      </c:layout>
      <c:pie3DChart>
        <c:varyColors val="1"/>
        <c:ser>
          <c:idx val="0"/>
          <c:order val="0"/>
          <c:tx>
            <c:strRef>
              <c:f>Sheet1!$B$1</c:f>
              <c:strCache>
                <c:ptCount val="1"/>
                <c:pt idx="0">
                  <c:v>Chart Title</c:v>
                </c:pt>
              </c:strCache>
            </c:strRef>
          </c:tx>
          <c:dLbls>
            <c:numFmt formatCode="General" sourceLinked="0"/>
            <c:txPr>
              <a:bodyPr/>
              <a:lstStyle/>
              <a:p>
                <a:pPr>
                  <a:defRPr sz="2800">
                    <a:effectLst>
                      <a:outerShdw blurRad="38100" dist="38100" dir="2700000" algn="tl">
                        <a:srgbClr val="000000">
                          <a:alpha val="43137"/>
                        </a:srgbClr>
                      </a:outerShdw>
                    </a:effectLst>
                  </a:defRPr>
                </a:pPr>
                <a:endParaRPr lang="en-US"/>
              </a:p>
            </c:txPr>
            <c:showPercent val="1"/>
            <c:showLeaderLines val="1"/>
          </c:dLbls>
          <c:cat>
            <c:strRef>
              <c:f>Sheet1!$A$2:$A$5</c:f>
              <c:strCache>
                <c:ptCount val="4"/>
                <c:pt idx="0">
                  <c:v>None</c:v>
                </c:pt>
                <c:pt idx="1">
                  <c:v>1-2 days/week</c:v>
                </c:pt>
                <c:pt idx="2">
                  <c:v>3-5 days/week</c:v>
                </c:pt>
                <c:pt idx="3">
                  <c:v>6-7 days/week</c:v>
                </c:pt>
              </c:strCache>
            </c:strRef>
          </c:cat>
          <c:val>
            <c:numRef>
              <c:f>Sheet1!$B$2:$B$5</c:f>
              <c:numCache>
                <c:formatCode>General</c:formatCode>
                <c:ptCount val="4"/>
                <c:pt idx="0">
                  <c:v>12.5</c:v>
                </c:pt>
                <c:pt idx="1">
                  <c:v>23.4</c:v>
                </c:pt>
                <c:pt idx="2">
                  <c:v>43.8</c:v>
                </c:pt>
                <c:pt idx="3">
                  <c:v>20.3</c:v>
                </c:pt>
              </c:numCache>
            </c:numRef>
          </c:val>
        </c:ser>
      </c:pie3DChart>
    </c:plotArea>
    <c:legend>
      <c:legendPos val="r"/>
      <c:layout>
        <c:manualLayout>
          <c:xMode val="edge"/>
          <c:yMode val="edge"/>
          <c:x val="0.64843100939755294"/>
          <c:y val="3.4757844788828596E-2"/>
          <c:w val="0.34535266998090325"/>
          <c:h val="0.93436743349601603"/>
        </c:manualLayout>
      </c:layout>
      <c:txPr>
        <a:bodyPr/>
        <a:lstStyle/>
        <a:p>
          <a:pPr>
            <a:defRPr sz="3200">
              <a:effectLst>
                <a:outerShdw blurRad="38100" dist="38100" dir="2700000" algn="tl">
                  <a:srgbClr val="000000">
                    <a:alpha val="43137"/>
                  </a:srgbClr>
                </a:outerShdw>
              </a:effectLst>
            </a:defRPr>
          </a:pPr>
          <a:endParaRPr lang="en-US"/>
        </a:p>
      </c:txPr>
    </c:legend>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view3D>
      <c:rotX val="30"/>
      <c:hPercent val="50"/>
      <c:depthPercent val="100"/>
      <c:perspective val="30"/>
    </c:view3D>
    <c:plotArea>
      <c:layout>
        <c:manualLayout>
          <c:layoutTarget val="inner"/>
          <c:xMode val="edge"/>
          <c:yMode val="edge"/>
          <c:x val="1.1711726218271868E-3"/>
          <c:y val="0.16578725939722319"/>
          <c:w val="0.71714774916939061"/>
          <c:h val="0.82881511893089554"/>
        </c:manualLayout>
      </c:layout>
      <c:pie3DChart>
        <c:varyColors val="1"/>
        <c:ser>
          <c:idx val="0"/>
          <c:order val="0"/>
          <c:tx>
            <c:strRef>
              <c:f>Sheet1!$B$1</c:f>
              <c:strCache>
                <c:ptCount val="1"/>
                <c:pt idx="0">
                  <c:v>Chart Title</c:v>
                </c:pt>
              </c:strCache>
            </c:strRef>
          </c:tx>
          <c:dLbls>
            <c:numFmt formatCode="General" sourceLinked="0"/>
            <c:txPr>
              <a:bodyPr/>
              <a:lstStyle/>
              <a:p>
                <a:pPr>
                  <a:defRPr sz="2800">
                    <a:effectLst>
                      <a:outerShdw blurRad="38100" dist="38100" dir="2700000" algn="tl">
                        <a:srgbClr val="000000">
                          <a:alpha val="43137"/>
                        </a:srgbClr>
                      </a:outerShdw>
                    </a:effectLst>
                  </a:defRPr>
                </a:pPr>
                <a:endParaRPr lang="en-US"/>
              </a:p>
            </c:txPr>
            <c:showPercent val="1"/>
            <c:showLeaderLines val="1"/>
          </c:dLbls>
          <c:cat>
            <c:strRef>
              <c:f>Sheet1!$A$2:$A$5</c:f>
              <c:strCache>
                <c:ptCount val="4"/>
                <c:pt idx="0">
                  <c:v>None</c:v>
                </c:pt>
                <c:pt idx="1">
                  <c:v>1-2 days/week</c:v>
                </c:pt>
                <c:pt idx="2">
                  <c:v>3-5 days/week</c:v>
                </c:pt>
                <c:pt idx="3">
                  <c:v>6-7 days/week</c:v>
                </c:pt>
              </c:strCache>
            </c:strRef>
          </c:cat>
          <c:val>
            <c:numRef>
              <c:f>Sheet1!$B$2:$B$5</c:f>
              <c:numCache>
                <c:formatCode>General</c:formatCode>
                <c:ptCount val="4"/>
                <c:pt idx="0">
                  <c:v>1.6</c:v>
                </c:pt>
                <c:pt idx="1">
                  <c:v>7.8</c:v>
                </c:pt>
                <c:pt idx="2">
                  <c:v>42.2</c:v>
                </c:pt>
                <c:pt idx="3">
                  <c:v>48.4</c:v>
                </c:pt>
              </c:numCache>
            </c:numRef>
          </c:val>
        </c:ser>
      </c:pie3DChart>
    </c:plotArea>
    <c:legend>
      <c:legendPos val="r"/>
      <c:layout>
        <c:manualLayout>
          <c:xMode val="edge"/>
          <c:yMode val="edge"/>
          <c:x val="0.64843100939755294"/>
          <c:y val="3.4757844788828589E-2"/>
          <c:w val="0.34535266998090297"/>
          <c:h val="0.93436743349601603"/>
        </c:manualLayout>
      </c:layout>
      <c:txPr>
        <a:bodyPr/>
        <a:lstStyle/>
        <a:p>
          <a:pPr>
            <a:defRPr sz="3200">
              <a:effectLst>
                <a:outerShdw blurRad="38100" dist="38100" dir="2700000" algn="tl">
                  <a:srgbClr val="000000">
                    <a:alpha val="43137"/>
                  </a:srgbClr>
                </a:outerShdw>
              </a:effectLst>
            </a:defRPr>
          </a:pPr>
          <a:endParaRPr lang="en-US"/>
        </a:p>
      </c:txPr>
    </c:legend>
    <c:plotVisOnly val="1"/>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view3D>
      <c:rotX val="30"/>
      <c:hPercent val="50"/>
      <c:depthPercent val="100"/>
      <c:perspective val="30"/>
    </c:view3D>
    <c:plotArea>
      <c:layout>
        <c:manualLayout>
          <c:layoutTarget val="inner"/>
          <c:xMode val="edge"/>
          <c:yMode val="edge"/>
          <c:x val="1.1711726218271877E-3"/>
          <c:y val="0.1657872593972233"/>
          <c:w val="0.71714774916939061"/>
          <c:h val="0.82881511893089577"/>
        </c:manualLayout>
      </c:layout>
      <c:pie3DChart>
        <c:varyColors val="1"/>
        <c:ser>
          <c:idx val="0"/>
          <c:order val="0"/>
          <c:tx>
            <c:strRef>
              <c:f>Sheet1!$B$1</c:f>
              <c:strCache>
                <c:ptCount val="1"/>
                <c:pt idx="0">
                  <c:v>Chart Title</c:v>
                </c:pt>
              </c:strCache>
            </c:strRef>
          </c:tx>
          <c:dLbls>
            <c:numFmt formatCode="General" sourceLinked="0"/>
            <c:txPr>
              <a:bodyPr/>
              <a:lstStyle/>
              <a:p>
                <a:pPr>
                  <a:defRPr sz="2800">
                    <a:effectLst>
                      <a:outerShdw blurRad="38100" dist="38100" dir="2700000" algn="tl">
                        <a:srgbClr val="000000">
                          <a:alpha val="43137"/>
                        </a:srgbClr>
                      </a:outerShdw>
                    </a:effectLst>
                  </a:defRPr>
                </a:pPr>
                <a:endParaRPr lang="en-US"/>
              </a:p>
            </c:txPr>
            <c:showPercent val="1"/>
            <c:showLeaderLines val="1"/>
          </c:dLbls>
          <c:cat>
            <c:strRef>
              <c:f>Sheet1!$A$2:$A$6</c:f>
              <c:strCache>
                <c:ptCount val="5"/>
                <c:pt idx="0">
                  <c:v>Never</c:v>
                </c:pt>
                <c:pt idx="1">
                  <c:v>Rarely</c:v>
                </c:pt>
                <c:pt idx="2">
                  <c:v>Occasionally</c:v>
                </c:pt>
                <c:pt idx="3">
                  <c:v>Frequently</c:v>
                </c:pt>
                <c:pt idx="4">
                  <c:v>Very Frequently</c:v>
                </c:pt>
              </c:strCache>
            </c:strRef>
          </c:cat>
          <c:val>
            <c:numRef>
              <c:f>Sheet1!$B$2:$B$6</c:f>
              <c:numCache>
                <c:formatCode>General</c:formatCode>
                <c:ptCount val="5"/>
                <c:pt idx="0">
                  <c:v>0</c:v>
                </c:pt>
                <c:pt idx="1">
                  <c:v>0</c:v>
                </c:pt>
                <c:pt idx="2">
                  <c:v>9.5</c:v>
                </c:pt>
                <c:pt idx="3">
                  <c:v>55.6</c:v>
                </c:pt>
                <c:pt idx="4">
                  <c:v>34.9</c:v>
                </c:pt>
              </c:numCache>
            </c:numRef>
          </c:val>
        </c:ser>
      </c:pie3DChart>
    </c:plotArea>
    <c:legend>
      <c:legendPos val="r"/>
      <c:layout>
        <c:manualLayout>
          <c:xMode val="edge"/>
          <c:yMode val="edge"/>
          <c:x val="0.64843100939755294"/>
          <c:y val="3.4757844788828603E-2"/>
          <c:w val="0.34535266998090319"/>
          <c:h val="0.93436743349601603"/>
        </c:manualLayout>
      </c:layout>
      <c:txPr>
        <a:bodyPr/>
        <a:lstStyle/>
        <a:p>
          <a:pPr>
            <a:defRPr sz="2600" baseline="0">
              <a:effectLst>
                <a:outerShdw blurRad="38100" dist="38100" dir="2700000" algn="tl">
                  <a:srgbClr val="000000">
                    <a:alpha val="43137"/>
                  </a:srgbClr>
                </a:outerShdw>
              </a:effectLst>
            </a:defRPr>
          </a:pPr>
          <a:endParaRPr lang="en-US"/>
        </a:p>
      </c:txPr>
    </c:legend>
    <c:plotVisOnly val="1"/>
  </c:chart>
  <c:txPr>
    <a:bodyPr/>
    <a:lstStyle/>
    <a:p>
      <a:pPr>
        <a:defRPr sz="18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view3D>
      <c:rotX val="30"/>
      <c:hPercent val="50"/>
      <c:depthPercent val="100"/>
      <c:perspective val="30"/>
    </c:view3D>
    <c:plotArea>
      <c:layout>
        <c:manualLayout>
          <c:layoutTarget val="inner"/>
          <c:xMode val="edge"/>
          <c:yMode val="edge"/>
          <c:x val="1.1711726218271883E-3"/>
          <c:y val="0.16578725939722341"/>
          <c:w val="0.71714774916939061"/>
          <c:h val="0.82881511893089599"/>
        </c:manualLayout>
      </c:layout>
      <c:pie3DChart>
        <c:varyColors val="1"/>
        <c:ser>
          <c:idx val="0"/>
          <c:order val="0"/>
          <c:tx>
            <c:strRef>
              <c:f>Sheet1!$B$1</c:f>
              <c:strCache>
                <c:ptCount val="1"/>
                <c:pt idx="0">
                  <c:v>Chart Title</c:v>
                </c:pt>
              </c:strCache>
            </c:strRef>
          </c:tx>
          <c:dLbls>
            <c:numFmt formatCode="General" sourceLinked="0"/>
            <c:txPr>
              <a:bodyPr/>
              <a:lstStyle/>
              <a:p>
                <a:pPr>
                  <a:defRPr sz="2800">
                    <a:effectLst>
                      <a:outerShdw blurRad="38100" dist="38100" dir="2700000" algn="tl">
                        <a:srgbClr val="000000">
                          <a:alpha val="43137"/>
                        </a:srgbClr>
                      </a:outerShdw>
                    </a:effectLst>
                  </a:defRPr>
                </a:pPr>
                <a:endParaRPr lang="en-US"/>
              </a:p>
            </c:txPr>
            <c:showPercent val="1"/>
            <c:showLeaderLines val="1"/>
          </c:dLbls>
          <c:cat>
            <c:strRef>
              <c:f>Sheet1!$A$2:$A$6</c:f>
              <c:strCache>
                <c:ptCount val="5"/>
                <c:pt idx="0">
                  <c:v>Never</c:v>
                </c:pt>
                <c:pt idx="1">
                  <c:v>Rarely</c:v>
                </c:pt>
                <c:pt idx="2">
                  <c:v>Occasionally</c:v>
                </c:pt>
                <c:pt idx="3">
                  <c:v>Frequently</c:v>
                </c:pt>
                <c:pt idx="4">
                  <c:v>Very Frequently</c:v>
                </c:pt>
              </c:strCache>
            </c:strRef>
          </c:cat>
          <c:val>
            <c:numRef>
              <c:f>Sheet1!$B$2:$B$6</c:f>
              <c:numCache>
                <c:formatCode>General</c:formatCode>
                <c:ptCount val="5"/>
                <c:pt idx="0">
                  <c:v>11.3</c:v>
                </c:pt>
                <c:pt idx="1">
                  <c:v>22.6</c:v>
                </c:pt>
                <c:pt idx="2">
                  <c:v>27.4</c:v>
                </c:pt>
                <c:pt idx="3">
                  <c:v>22.6</c:v>
                </c:pt>
                <c:pt idx="4">
                  <c:v>16.100000000000001</c:v>
                </c:pt>
              </c:numCache>
            </c:numRef>
          </c:val>
        </c:ser>
      </c:pie3DChart>
    </c:plotArea>
    <c:legend>
      <c:legendPos val="r"/>
      <c:layout>
        <c:manualLayout>
          <c:xMode val="edge"/>
          <c:yMode val="edge"/>
          <c:x val="0.64843100939755294"/>
          <c:y val="3.475784478882861E-2"/>
          <c:w val="0.34535266998090347"/>
          <c:h val="0.93436743349601603"/>
        </c:manualLayout>
      </c:layout>
      <c:txPr>
        <a:bodyPr/>
        <a:lstStyle/>
        <a:p>
          <a:pPr>
            <a:defRPr sz="2600" baseline="0">
              <a:effectLst>
                <a:outerShdw blurRad="38100" dist="38100" dir="2700000" algn="tl">
                  <a:srgbClr val="000000">
                    <a:alpha val="43137"/>
                  </a:srgbClr>
                </a:outerShdw>
              </a:effectLst>
            </a:defRPr>
          </a:pPr>
          <a:endParaRPr lang="en-US"/>
        </a:p>
      </c:txPr>
    </c:legend>
    <c:plotVisOnly val="1"/>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view3D>
      <c:rotX val="10"/>
      <c:rotY val="60"/>
      <c:perspective val="0"/>
    </c:view3D>
    <c:sideWall>
      <c:spPr>
        <a:gradFill>
          <a:gsLst>
            <a:gs pos="0">
              <a:srgbClr val="000000">
                <a:alpha val="0"/>
              </a:srgbClr>
            </a:gs>
            <a:gs pos="50000">
              <a:srgbClr val="000000">
                <a:alpha val="9000"/>
              </a:srgbClr>
            </a:gs>
            <a:gs pos="100000">
              <a:srgbClr val="000000">
                <a:alpha val="85000"/>
              </a:srgbClr>
            </a:gs>
          </a:gsLst>
          <a:lin ang="5400000" scaled="0"/>
        </a:gradFill>
        <a:ln>
          <a:solidFill>
            <a:schemeClr val="bg2"/>
          </a:solidFill>
        </a:ln>
      </c:spPr>
    </c:sideWall>
    <c:backWall>
      <c:spPr>
        <a:gradFill>
          <a:gsLst>
            <a:gs pos="0">
              <a:srgbClr val="000000">
                <a:alpha val="0"/>
              </a:srgbClr>
            </a:gs>
            <a:gs pos="50000">
              <a:srgbClr val="000000">
                <a:alpha val="9000"/>
              </a:srgbClr>
            </a:gs>
            <a:gs pos="100000">
              <a:srgbClr val="000000">
                <a:alpha val="85000"/>
              </a:srgbClr>
            </a:gs>
          </a:gsLst>
          <a:lin ang="5400000" scaled="0"/>
        </a:gradFill>
        <a:ln>
          <a:solidFill>
            <a:schemeClr val="bg2"/>
          </a:solidFill>
        </a:ln>
      </c:spPr>
    </c:backWall>
    <c:plotArea>
      <c:layout/>
      <c:bar3DChart>
        <c:barDir val="col"/>
        <c:grouping val="standard"/>
        <c:ser>
          <c:idx val="0"/>
          <c:order val="0"/>
          <c:tx>
            <c:strRef>
              <c:f>Sheet1!$B$1</c:f>
              <c:strCache>
                <c:ptCount val="1"/>
                <c:pt idx="0">
                  <c:v>2015 Meals</c:v>
                </c:pt>
              </c:strCache>
            </c:strRef>
          </c:tx>
          <c:spPr>
            <a:ln w="127000"/>
            <a:effectLst>
              <a:outerShdw blurRad="50800" dist="76200" dir="5400000" algn="ctr" rotWithShape="0">
                <a:srgbClr val="000000">
                  <a:alpha val="40000"/>
                </a:srgbClr>
              </a:outerShdw>
            </a:effectLst>
          </c:spPr>
          <c:cat>
            <c:strRef>
              <c:f>Sheet1!$A$2:$A$3</c:f>
              <c:strCache>
                <c:ptCount val="2"/>
                <c:pt idx="0">
                  <c:v>June</c:v>
                </c:pt>
                <c:pt idx="1">
                  <c:v>July</c:v>
                </c:pt>
              </c:strCache>
            </c:strRef>
          </c:cat>
          <c:val>
            <c:numRef>
              <c:f>Sheet1!$B$2:$B$3</c:f>
              <c:numCache>
                <c:formatCode>General</c:formatCode>
                <c:ptCount val="2"/>
                <c:pt idx="0">
                  <c:v>6251</c:v>
                </c:pt>
                <c:pt idx="1">
                  <c:v>5720</c:v>
                </c:pt>
              </c:numCache>
            </c:numRef>
          </c:val>
        </c:ser>
        <c:ser>
          <c:idx val="1"/>
          <c:order val="1"/>
          <c:tx>
            <c:strRef>
              <c:f>Sheet1!$C$1</c:f>
              <c:strCache>
                <c:ptCount val="1"/>
                <c:pt idx="0">
                  <c:v>2016 Meals</c:v>
                </c:pt>
              </c:strCache>
            </c:strRef>
          </c:tx>
          <c:spPr>
            <a:ln w="127000"/>
            <a:effectLst>
              <a:outerShdw blurRad="50800" dist="76200" dir="5400000" algn="ctr" rotWithShape="0">
                <a:srgbClr val="000000">
                  <a:alpha val="40000"/>
                </a:srgbClr>
              </a:outerShdw>
            </a:effectLst>
          </c:spPr>
          <c:cat>
            <c:strRef>
              <c:f>Sheet1!$A$2:$A$3</c:f>
              <c:strCache>
                <c:ptCount val="2"/>
                <c:pt idx="0">
                  <c:v>June</c:v>
                </c:pt>
                <c:pt idx="1">
                  <c:v>July</c:v>
                </c:pt>
              </c:strCache>
            </c:strRef>
          </c:cat>
          <c:val>
            <c:numRef>
              <c:f>Sheet1!$C$2:$C$3</c:f>
              <c:numCache>
                <c:formatCode>General</c:formatCode>
                <c:ptCount val="2"/>
                <c:pt idx="0">
                  <c:v>10403</c:v>
                </c:pt>
                <c:pt idx="1">
                  <c:v>14698</c:v>
                </c:pt>
              </c:numCache>
            </c:numRef>
          </c:val>
        </c:ser>
        <c:ser>
          <c:idx val="2"/>
          <c:order val="2"/>
          <c:tx>
            <c:strRef>
              <c:f>Sheet1!$D$1</c:f>
              <c:strCache>
                <c:ptCount val="1"/>
                <c:pt idx="0">
                  <c:v>2015 Snacks</c:v>
                </c:pt>
              </c:strCache>
            </c:strRef>
          </c:tx>
          <c:spPr>
            <a:ln w="127000"/>
            <a:effectLst>
              <a:outerShdw blurRad="50800" dist="76200" dir="5400000" algn="ctr" rotWithShape="0">
                <a:srgbClr val="000000">
                  <a:alpha val="40000"/>
                </a:srgbClr>
              </a:outerShdw>
            </a:effectLst>
          </c:spPr>
          <c:cat>
            <c:strRef>
              <c:f>Sheet1!$A$2:$A$3</c:f>
              <c:strCache>
                <c:ptCount val="2"/>
                <c:pt idx="0">
                  <c:v>June</c:v>
                </c:pt>
                <c:pt idx="1">
                  <c:v>July</c:v>
                </c:pt>
              </c:strCache>
            </c:strRef>
          </c:cat>
          <c:val>
            <c:numRef>
              <c:f>Sheet1!$D$2:$D$3</c:f>
              <c:numCache>
                <c:formatCode>General</c:formatCode>
                <c:ptCount val="2"/>
                <c:pt idx="0">
                  <c:v>2522</c:v>
                </c:pt>
                <c:pt idx="1">
                  <c:v>2360</c:v>
                </c:pt>
              </c:numCache>
            </c:numRef>
          </c:val>
        </c:ser>
        <c:ser>
          <c:idx val="3"/>
          <c:order val="3"/>
          <c:tx>
            <c:strRef>
              <c:f>Sheet1!$E$1</c:f>
              <c:strCache>
                <c:ptCount val="1"/>
                <c:pt idx="0">
                  <c:v>2016 Snacks</c:v>
                </c:pt>
              </c:strCache>
            </c:strRef>
          </c:tx>
          <c:spPr>
            <a:ln w="127000"/>
            <a:effectLst>
              <a:outerShdw blurRad="50800" dist="76200" dir="5400000" algn="ctr" rotWithShape="0">
                <a:srgbClr val="000000">
                  <a:alpha val="40000"/>
                </a:srgbClr>
              </a:outerShdw>
            </a:effectLst>
          </c:spPr>
          <c:cat>
            <c:strRef>
              <c:f>Sheet1!$A$2:$A$3</c:f>
              <c:strCache>
                <c:ptCount val="2"/>
                <c:pt idx="0">
                  <c:v>June</c:v>
                </c:pt>
                <c:pt idx="1">
                  <c:v>July</c:v>
                </c:pt>
              </c:strCache>
            </c:strRef>
          </c:cat>
          <c:val>
            <c:numRef>
              <c:f>Sheet1!$E$2:$E$3</c:f>
              <c:numCache>
                <c:formatCode>General</c:formatCode>
                <c:ptCount val="2"/>
                <c:pt idx="0">
                  <c:v>1993</c:v>
                </c:pt>
                <c:pt idx="1">
                  <c:v>1677</c:v>
                </c:pt>
              </c:numCache>
            </c:numRef>
          </c:val>
        </c:ser>
        <c:shape val="cylinder"/>
        <c:axId val="134892160"/>
        <c:axId val="134902144"/>
        <c:axId val="134662336"/>
      </c:bar3DChart>
      <c:catAx>
        <c:axId val="134892160"/>
        <c:scaling>
          <c:orientation val="minMax"/>
        </c:scaling>
        <c:axPos val="b"/>
        <c:tickLblPos val="nextTo"/>
        <c:spPr>
          <a:ln>
            <a:solidFill>
              <a:schemeClr val="bg2"/>
            </a:solidFill>
          </a:ln>
        </c:spPr>
        <c:txPr>
          <a:bodyPr/>
          <a:lstStyle/>
          <a:p>
            <a:pPr>
              <a:defRPr sz="2400">
                <a:effectLst>
                  <a:outerShdw blurRad="38100" dist="38100" dir="2700000" algn="tl">
                    <a:srgbClr val="000000">
                      <a:alpha val="43137"/>
                    </a:srgbClr>
                  </a:outerShdw>
                </a:effectLst>
              </a:defRPr>
            </a:pPr>
            <a:endParaRPr lang="en-US"/>
          </a:p>
        </c:txPr>
        <c:crossAx val="134902144"/>
        <c:crosses val="autoZero"/>
        <c:auto val="1"/>
        <c:lblAlgn val="ctr"/>
        <c:lblOffset val="100"/>
      </c:catAx>
      <c:valAx>
        <c:axId val="134902144"/>
        <c:scaling>
          <c:orientation val="minMax"/>
        </c:scaling>
        <c:axPos val="l"/>
        <c:majorGridlines>
          <c:spPr>
            <a:ln>
              <a:solidFill>
                <a:schemeClr val="bg2"/>
              </a:solidFill>
            </a:ln>
          </c:spPr>
        </c:majorGridlines>
        <c:numFmt formatCode="General" sourceLinked="1"/>
        <c:tickLblPos val="nextTo"/>
        <c:spPr>
          <a:ln>
            <a:solidFill>
              <a:schemeClr val="bg2"/>
            </a:solidFill>
          </a:ln>
        </c:spPr>
        <c:txPr>
          <a:bodyPr/>
          <a:lstStyle/>
          <a:p>
            <a:pPr>
              <a:defRPr sz="2800">
                <a:effectLst>
                  <a:outerShdw blurRad="38100" dist="38100" dir="2700000" algn="tl">
                    <a:srgbClr val="000000">
                      <a:alpha val="43137"/>
                    </a:srgbClr>
                  </a:outerShdw>
                </a:effectLst>
              </a:defRPr>
            </a:pPr>
            <a:endParaRPr lang="en-US"/>
          </a:p>
        </c:txPr>
        <c:crossAx val="134892160"/>
        <c:crosses val="autoZero"/>
        <c:crossBetween val="between"/>
      </c:valAx>
      <c:serAx>
        <c:axId val="134662336"/>
        <c:scaling>
          <c:orientation val="minMax"/>
        </c:scaling>
        <c:axPos val="b"/>
        <c:tickLblPos val="nextTo"/>
        <c:crossAx val="134902144"/>
        <c:crosses val="autoZero"/>
      </c:serAx>
    </c:plotArea>
    <c:legend>
      <c:legendPos val="r"/>
      <c:txPr>
        <a:bodyPr/>
        <a:lstStyle/>
        <a:p>
          <a:pPr>
            <a:defRPr sz="2800">
              <a:effectLst>
                <a:outerShdw blurRad="38100" dist="38100" dir="2700000" algn="tl">
                  <a:srgbClr val="000000">
                    <a:alpha val="43137"/>
                  </a:srgbClr>
                </a:outerShdw>
              </a:effectLst>
            </a:defRPr>
          </a:pPr>
          <a:endParaRPr lang="en-US"/>
        </a:p>
      </c:txPr>
    </c:legend>
    <c:plotVisOnly val="1"/>
  </c:chart>
  <c:txPr>
    <a:bodyPr/>
    <a:lstStyle/>
    <a:p>
      <a:pPr>
        <a:defRPr sz="1800"/>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58EFD4-3E42-4E13-8316-7E8DCE6E2F3B}" type="datetimeFigureOut">
              <a:rPr lang="en-US" smtClean="0"/>
              <a:pPr/>
              <a:t>10/7/2016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6EAACE-93D6-4CA9-9A5F-74863E6B3DC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32</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10/7/2016 8:15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6"/>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3.jpeg"/><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3.jpeg"/><Relationship Id="rId4" Type="http://schemas.openxmlformats.org/officeDocument/2006/relationships/image" Target="../media/image21.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video" Target="file:///C:\Users\J.Ratledge\Documents\McMinn%20Living%20Well\Items%20for%20G.burg%20Presentation\GOPR0207.MP4" TargetMode="External"/><Relationship Id="rId6" Type="http://schemas.openxmlformats.org/officeDocument/2006/relationships/image" Target="../media/image21.jpeg"/><Relationship Id="rId5" Type="http://schemas.openxmlformats.org/officeDocument/2006/relationships/image" Target="../media/image30.png"/><Relationship Id="rId4" Type="http://schemas.openxmlformats.org/officeDocument/2006/relationships/image" Target="../media/image29.jpeg"/></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8.jpeg"/><Relationship Id="rId7"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5.png"/><Relationship Id="rId4" Type="http://schemas.openxmlformats.org/officeDocument/2006/relationships/image" Target="../media/image21.jpeg"/><Relationship Id="rId9"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905000"/>
            <a:ext cx="6096001" cy="1600200"/>
          </a:xfrm>
        </p:spPr>
        <p:txBody>
          <a:bodyPr/>
          <a:lstStyle/>
          <a:p>
            <a:pPr algn="ctr"/>
            <a:r>
              <a:rPr lang="en-US" dirty="0" smtClean="0"/>
              <a:t>Multiple Endeavors, One Goal.</a:t>
            </a:r>
            <a:endParaRPr lang="en-US" dirty="0"/>
          </a:p>
        </p:txBody>
      </p:sp>
      <p:sp>
        <p:nvSpPr>
          <p:cNvPr id="3" name="Subtitle 2"/>
          <p:cNvSpPr>
            <a:spLocks noGrp="1"/>
          </p:cNvSpPr>
          <p:nvPr>
            <p:ph type="subTitle" idx="1"/>
          </p:nvPr>
        </p:nvSpPr>
        <p:spPr>
          <a:xfrm>
            <a:off x="730249" y="3962400"/>
            <a:ext cx="7681913" cy="1905000"/>
          </a:xfrm>
        </p:spPr>
        <p:txBody>
          <a:bodyPr>
            <a:normAutofit/>
          </a:bodyPr>
          <a:lstStyle/>
          <a:p>
            <a:r>
              <a:rPr lang="en-US" dirty="0" smtClean="0">
                <a:effectLst>
                  <a:outerShdw blurRad="38100" dist="38100" dir="2700000" algn="tl">
                    <a:srgbClr val="000000">
                      <a:alpha val="43137"/>
                    </a:srgbClr>
                  </a:outerShdw>
                </a:effectLst>
              </a:rPr>
              <a:t>Presenter:  Joseph L. Ratledge M.Div. M.S.</a:t>
            </a:r>
          </a:p>
          <a:p>
            <a:endParaRPr lang="en-US"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Coalition:  McMinn Living Well</a:t>
            </a:r>
          </a:p>
          <a:p>
            <a:r>
              <a:rPr lang="en-US" dirty="0" smtClean="0">
                <a:effectLst>
                  <a:outerShdw blurRad="38100" dist="38100" dir="2700000" algn="tl">
                    <a:srgbClr val="000000">
                      <a:alpha val="43137"/>
                    </a:srgbClr>
                  </a:outerShdw>
                </a:effectLst>
              </a:rPr>
              <a:t>		McMinn County, TN</a:t>
            </a:r>
            <a:endParaRPr lang="en-US" dirty="0">
              <a:effectLst>
                <a:outerShdw blurRad="38100" dist="38100" dir="2700000" algn="tl">
                  <a:srgbClr val="000000">
                    <a:alpha val="43137"/>
                  </a:srgbClr>
                </a:outerShdw>
              </a:effectLst>
            </a:endParaRPr>
          </a:p>
        </p:txBody>
      </p:sp>
      <p:pic>
        <p:nvPicPr>
          <p:cNvPr id="4098" name="Picture 2"/>
          <p:cNvPicPr>
            <a:picLocks noChangeAspect="1" noChangeArrowheads="1"/>
          </p:cNvPicPr>
          <p:nvPr/>
        </p:nvPicPr>
        <p:blipFill>
          <a:blip r:embed="rId3" cstate="print"/>
          <a:srcRect/>
          <a:stretch>
            <a:fillRect/>
          </a:stretch>
        </p:blipFill>
        <p:spPr bwMode="auto">
          <a:xfrm>
            <a:off x="6289862" y="533400"/>
            <a:ext cx="2263588" cy="22860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200400"/>
            <a:ext cx="8077200" cy="2514600"/>
          </a:xfrm>
        </p:spPr>
        <p:txBody>
          <a:bodyPr/>
          <a:lstStyle/>
          <a:p>
            <a:pPr algn="ctr"/>
            <a:r>
              <a:rPr sz="4000" dirty="0" smtClean="0"/>
              <a:t>Now that WAT 2015 is complete, how often do you plan to walk for exercise?</a:t>
            </a:r>
            <a:r>
              <a:rPr dirty="0" smtClean="0"/>
              <a:t/>
            </a:r>
            <a:br>
              <a:rPr dirty="0" smtClean="0"/>
            </a:br>
            <a:r>
              <a:rPr dirty="0" smtClean="0"/>
              <a:t/>
            </a:r>
            <a:br>
              <a:rPr dirty="0" smtClean="0"/>
            </a:br>
            <a:endParaRPr lang="en-US" dirty="0"/>
          </a:p>
        </p:txBody>
      </p:sp>
      <p:pic>
        <p:nvPicPr>
          <p:cNvPr id="6" name="Picture 5"/>
          <p:cNvPicPr>
            <a:picLocks noChangeAspect="1"/>
          </p:cNvPicPr>
          <p:nvPr/>
        </p:nvPicPr>
        <p:blipFill>
          <a:blip r:embed="rId3" cstate="print"/>
          <a:srcRect/>
          <a:stretch>
            <a:fillRect/>
          </a:stretch>
        </p:blipFill>
        <p:spPr bwMode="auto">
          <a:xfrm>
            <a:off x="609600" y="533400"/>
            <a:ext cx="8080375" cy="1254379"/>
          </a:xfrm>
          <a:prstGeom prst="rect">
            <a:avLst/>
          </a:prstGeom>
          <a:gradFill>
            <a:gsLst>
              <a:gs pos="0">
                <a:srgbClr val="5E9EFF"/>
              </a:gs>
              <a:gs pos="39999">
                <a:srgbClr val="85C2FF"/>
              </a:gs>
              <a:gs pos="70000">
                <a:srgbClr val="C4D6EB"/>
              </a:gs>
              <a:gs pos="100000">
                <a:srgbClr val="FFEBFA"/>
              </a:gs>
            </a:gsLst>
            <a:lin ang="5400000" scaled="0"/>
          </a:grad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nvGraphicFramePr>
        <p:xfrm>
          <a:off x="1143000" y="2057400"/>
          <a:ext cx="6924675" cy="4430712"/>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p:cNvPicPr>
            <a:picLocks noChangeAspect="1"/>
          </p:cNvPicPr>
          <p:nvPr/>
        </p:nvPicPr>
        <p:blipFill>
          <a:blip r:embed="rId4" cstate="print"/>
          <a:srcRect/>
          <a:stretch>
            <a:fillRect/>
          </a:stretch>
        </p:blipFill>
        <p:spPr bwMode="auto">
          <a:xfrm>
            <a:off x="609600" y="533400"/>
            <a:ext cx="8080375" cy="1254379"/>
          </a:xfrm>
          <a:prstGeom prst="rect">
            <a:avLst/>
          </a:prstGeom>
          <a:gradFill>
            <a:gsLst>
              <a:gs pos="0">
                <a:srgbClr val="5E9EFF"/>
              </a:gs>
              <a:gs pos="39999">
                <a:srgbClr val="85C2FF"/>
              </a:gs>
              <a:gs pos="70000">
                <a:srgbClr val="C4D6EB"/>
              </a:gs>
              <a:gs pos="100000">
                <a:srgbClr val="FFEBFA"/>
              </a:gs>
            </a:gsLst>
            <a:lin ang="5400000" scaled="0"/>
          </a:grad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200400"/>
            <a:ext cx="8077200" cy="2514600"/>
          </a:xfrm>
        </p:spPr>
        <p:txBody>
          <a:bodyPr/>
          <a:lstStyle/>
          <a:p>
            <a:pPr algn="ctr"/>
            <a:r>
              <a:rPr sz="4000" dirty="0" smtClean="0"/>
              <a:t>Now that WAT 2015 is complete, how often do you plan to jog or run for exercise?</a:t>
            </a:r>
            <a:r>
              <a:rPr dirty="0" smtClean="0"/>
              <a:t/>
            </a:r>
            <a:br>
              <a:rPr dirty="0" smtClean="0"/>
            </a:br>
            <a:r>
              <a:rPr dirty="0" smtClean="0"/>
              <a:t/>
            </a:r>
            <a:br>
              <a:rPr dirty="0" smtClean="0"/>
            </a:br>
            <a:endParaRPr lang="en-US" dirty="0"/>
          </a:p>
        </p:txBody>
      </p:sp>
      <p:pic>
        <p:nvPicPr>
          <p:cNvPr id="6" name="Picture 5"/>
          <p:cNvPicPr>
            <a:picLocks noChangeAspect="1"/>
          </p:cNvPicPr>
          <p:nvPr/>
        </p:nvPicPr>
        <p:blipFill>
          <a:blip r:embed="rId3" cstate="print"/>
          <a:srcRect/>
          <a:stretch>
            <a:fillRect/>
          </a:stretch>
        </p:blipFill>
        <p:spPr bwMode="auto">
          <a:xfrm>
            <a:off x="609600" y="533400"/>
            <a:ext cx="8080375" cy="1254379"/>
          </a:xfrm>
          <a:prstGeom prst="rect">
            <a:avLst/>
          </a:prstGeom>
          <a:gradFill>
            <a:gsLst>
              <a:gs pos="0">
                <a:srgbClr val="5E9EFF"/>
              </a:gs>
              <a:gs pos="39999">
                <a:srgbClr val="85C2FF"/>
              </a:gs>
              <a:gs pos="70000">
                <a:srgbClr val="C4D6EB"/>
              </a:gs>
              <a:gs pos="100000">
                <a:srgbClr val="FFEBFA"/>
              </a:gs>
            </a:gsLst>
            <a:lin ang="5400000" scaled="0"/>
          </a:grad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nvGraphicFramePr>
        <p:xfrm>
          <a:off x="1143000" y="2057400"/>
          <a:ext cx="6924675" cy="4430712"/>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p:cNvPicPr>
            <a:picLocks noChangeAspect="1"/>
          </p:cNvPicPr>
          <p:nvPr/>
        </p:nvPicPr>
        <p:blipFill>
          <a:blip r:embed="rId4" cstate="print"/>
          <a:srcRect/>
          <a:stretch>
            <a:fillRect/>
          </a:stretch>
        </p:blipFill>
        <p:spPr bwMode="auto">
          <a:xfrm>
            <a:off x="609600" y="533400"/>
            <a:ext cx="8080375" cy="1254379"/>
          </a:xfrm>
          <a:prstGeom prst="rect">
            <a:avLst/>
          </a:prstGeom>
          <a:gradFill>
            <a:gsLst>
              <a:gs pos="0">
                <a:srgbClr val="5E9EFF"/>
              </a:gs>
              <a:gs pos="39999">
                <a:srgbClr val="85C2FF"/>
              </a:gs>
              <a:gs pos="70000">
                <a:srgbClr val="C4D6EB"/>
              </a:gs>
              <a:gs pos="100000">
                <a:srgbClr val="FFEBFA"/>
              </a:gs>
            </a:gsLst>
            <a:lin ang="5400000" scaled="0"/>
          </a:grad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362200"/>
            <a:ext cx="8077200" cy="1524000"/>
          </a:xfrm>
        </p:spPr>
        <p:txBody>
          <a:bodyPr/>
          <a:lstStyle/>
          <a:p>
            <a:pPr algn="ctr"/>
            <a:r>
              <a:rPr dirty="0" smtClean="0"/>
              <a:t>What does the data show?</a:t>
            </a:r>
            <a:br>
              <a:rPr dirty="0" smtClean="0"/>
            </a:br>
            <a:r>
              <a:rPr dirty="0" smtClean="0"/>
              <a:t/>
            </a:r>
            <a:br>
              <a:rPr dirty="0" smtClean="0"/>
            </a:br>
            <a:endParaRPr lang="en-US" dirty="0"/>
          </a:p>
        </p:txBody>
      </p:sp>
      <p:pic>
        <p:nvPicPr>
          <p:cNvPr id="6" name="Picture 5"/>
          <p:cNvPicPr>
            <a:picLocks noChangeAspect="1"/>
          </p:cNvPicPr>
          <p:nvPr/>
        </p:nvPicPr>
        <p:blipFill>
          <a:blip r:embed="rId3" cstate="print"/>
          <a:srcRect/>
          <a:stretch>
            <a:fillRect/>
          </a:stretch>
        </p:blipFill>
        <p:spPr bwMode="auto">
          <a:xfrm>
            <a:off x="609600" y="533400"/>
            <a:ext cx="8080375" cy="1254379"/>
          </a:xfrm>
          <a:prstGeom prst="rect">
            <a:avLst/>
          </a:prstGeom>
          <a:gradFill>
            <a:gsLst>
              <a:gs pos="0">
                <a:srgbClr val="5E9EFF"/>
              </a:gs>
              <a:gs pos="39999">
                <a:srgbClr val="85C2FF"/>
              </a:gs>
              <a:gs pos="70000">
                <a:srgbClr val="C4D6EB"/>
              </a:gs>
              <a:gs pos="100000">
                <a:srgbClr val="FFEBFA"/>
              </a:gs>
            </a:gsLst>
            <a:lin ang="5400000" scaled="0"/>
          </a:gradFill>
          <a:ln w="9525">
            <a:noFill/>
            <a:miter lim="800000"/>
            <a:headEnd/>
            <a:tailEnd/>
          </a:ln>
        </p:spPr>
      </p:pic>
      <p:sp>
        <p:nvSpPr>
          <p:cNvPr id="4" name="Title 1"/>
          <p:cNvSpPr txBox="1">
            <a:spLocks/>
          </p:cNvSpPr>
          <p:nvPr/>
        </p:nvSpPr>
        <p:spPr>
          <a:xfrm>
            <a:off x="609600" y="3886200"/>
            <a:ext cx="8077200" cy="2362200"/>
          </a:xfrm>
          <a:prstGeom prst="rect">
            <a:avLst/>
          </a:prstGeom>
        </p:spPr>
        <p:txBody>
          <a:bodyPr vert="horz" wrap="square" lIns="0" tIns="0" rIns="0" bIns="0" rtlCol="0" anchor="ctr" anchorCtr="0">
            <a:noAutofit/>
          </a:bodyPr>
          <a:lstStyle/>
          <a:p>
            <a:pPr marL="0" marR="0" lvl="0" indent="0" defTabSz="914363" rtl="0" eaLnBrk="1" fontAlgn="auto" latinLnBrk="0" hangingPunct="1">
              <a:lnSpc>
                <a:spcPct val="90000"/>
              </a:lnSpc>
              <a:spcBef>
                <a:spcPct val="0"/>
              </a:spcBef>
              <a:spcAft>
                <a:spcPts val="0"/>
              </a:spcAft>
              <a:buClrTx/>
              <a:buSzTx/>
              <a:buFont typeface="Arial" pitchFamily="34" charset="0"/>
              <a:buChar char="•"/>
              <a:tabLst/>
              <a:defRPr/>
            </a:pPr>
            <a:r>
              <a:rPr kumimoji="0" lang="en-US" sz="36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a:t>
            </a:r>
            <a:r>
              <a:rPr lang="en-US" sz="3600"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cs typeface="Arial" charset="0"/>
              </a:rPr>
              <a:t>A</a:t>
            </a:r>
            <a:r>
              <a:rPr kumimoji="0" lang="en-US" sz="3600" b="0" i="0" u="none" strike="noStrike" kern="1200" cap="none" spc="-150" normalizeH="0" baseline="0" noProof="0" dirty="0" err="1"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fter</a:t>
            </a:r>
            <a:r>
              <a:rPr kumimoji="0" lang="en-US" sz="36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WAT 56% of the participants plan to walk frequently for exercise, and 66% plan to jog</a:t>
            </a:r>
            <a:r>
              <a:rPr kumimoji="0" lang="en-US" sz="3600" b="0" i="0" u="none" strike="noStrike" kern="1200" cap="none" spc="-150" normalizeH="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or run occasionally or more each week.</a:t>
            </a:r>
            <a:r>
              <a:rPr kumimoji="0" lang="en-US" sz="36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a:t>
            </a:r>
          </a:p>
          <a:p>
            <a:pPr marL="0" marR="0" lvl="0" indent="0" defTabSz="914363" rtl="0" eaLnBrk="1" fontAlgn="auto" latinLnBrk="0" hangingPunct="1">
              <a:lnSpc>
                <a:spcPct val="90000"/>
              </a:lnSpc>
              <a:spcBef>
                <a:spcPct val="0"/>
              </a:spcBef>
              <a:spcAft>
                <a:spcPts val="0"/>
              </a:spcAft>
              <a:buClrTx/>
              <a:buSzTx/>
              <a:buFont typeface="Arial" pitchFamily="34" charset="0"/>
              <a:buChar char="•"/>
              <a:tabLst/>
              <a:defRPr/>
            </a:pPr>
            <a:endParaRPr kumimoji="0" lang="en-US" sz="36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a:p>
            <a:pPr marL="0" marR="0" lvl="0" indent="0" defTabSz="914363" rtl="0" eaLnBrk="1" fontAlgn="auto" latinLnBrk="0" hangingPunct="1">
              <a:lnSpc>
                <a:spcPct val="90000"/>
              </a:lnSpc>
              <a:spcBef>
                <a:spcPct val="0"/>
              </a:spcBef>
              <a:spcAft>
                <a:spcPts val="0"/>
              </a:spcAft>
              <a:buClrTx/>
              <a:buSzTx/>
              <a:buFont typeface="Arial" pitchFamily="34" charset="0"/>
              <a:buChar char="•"/>
              <a:tabLst/>
              <a:defRPr/>
            </a:pPr>
            <a:r>
              <a:rPr lang="en-US" sz="3600"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cs typeface="Arial" charset="0"/>
              </a:rPr>
              <a:t>Before WAT only 44% were walking, jogging, or running 3-5x per week.</a:t>
            </a:r>
            <a:r>
              <a:rPr kumimoji="0" lang="en-US" sz="40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a:r>
            <a:br>
              <a:rPr kumimoji="0" lang="en-US" sz="40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r>
              <a:rPr kumimoji="0" lang="en-US" sz="40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a:r>
            <a:br>
              <a:rPr kumimoji="0" lang="en-US" sz="40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endParaRPr kumimoji="0" lang="en-US" sz="4000" b="0"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533400"/>
            <a:ext cx="7043208" cy="1676400"/>
          </a:xfrm>
        </p:spPr>
        <p:txBody>
          <a:bodyPr/>
          <a:lstStyle/>
          <a:p>
            <a:pPr algn="ctr"/>
            <a:r>
              <a:rPr sz="5000" dirty="0" smtClean="0"/>
              <a:t>Mobilizing Our Community</a:t>
            </a:r>
            <a:r>
              <a:rPr lang="en-US" sz="5000" dirty="0" smtClean="0"/>
              <a:t/>
            </a:r>
            <a:br>
              <a:rPr lang="en-US" sz="5000" dirty="0" smtClean="0"/>
            </a:br>
            <a:r>
              <a:rPr lang="en-US" sz="5000" dirty="0" smtClean="0"/>
              <a:t>Increased Physical Activity:</a:t>
            </a:r>
            <a:br>
              <a:rPr lang="en-US" sz="5000" dirty="0" smtClean="0"/>
            </a:br>
            <a:r>
              <a:rPr lang="en-US" sz="5000" dirty="0" smtClean="0"/>
              <a:t>Focus on students</a:t>
            </a:r>
            <a:endParaRPr lang="en-US" sz="5000" dirty="0"/>
          </a:p>
        </p:txBody>
      </p:sp>
      <p:sp>
        <p:nvSpPr>
          <p:cNvPr id="9" name="Title 1"/>
          <p:cNvSpPr txBox="1">
            <a:spLocks/>
          </p:cNvSpPr>
          <p:nvPr/>
        </p:nvSpPr>
        <p:spPr>
          <a:xfrm>
            <a:off x="3581400" y="5334000"/>
            <a:ext cx="1981200" cy="837694"/>
          </a:xfrm>
          <a:prstGeom prst="rect">
            <a:avLst/>
          </a:prstGeom>
        </p:spPr>
        <p:txBody>
          <a:bodyPr vert="horz" wrap="square" lIns="0" tIns="0" rIns="0" bIns="0" rtlCol="0" anchor="ctr" anchorCtr="0">
            <a:noAutofit/>
          </a:bodyPr>
          <a:lstStyle/>
          <a:p>
            <a:pPr marL="0" marR="0" lvl="0" indent="0" algn="ctr" defTabSz="914363" rtl="0" eaLnBrk="1" fontAlgn="auto" latinLnBrk="0" hangingPunct="1">
              <a:lnSpc>
                <a:spcPct val="90000"/>
              </a:lnSpc>
              <a:spcBef>
                <a:spcPct val="0"/>
              </a:spcBef>
              <a:spcAft>
                <a:spcPts val="0"/>
              </a:spcAft>
              <a:buClrTx/>
              <a:buSzTx/>
              <a:buFontTx/>
              <a:buNone/>
              <a:tabLst/>
              <a:defRPr/>
            </a:pPr>
            <a:endParaRPr kumimoji="0" lang="en-US" sz="5400" b="0"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p:txBody>
      </p:sp>
      <p:sp>
        <p:nvSpPr>
          <p:cNvPr id="7" name="Title 1"/>
          <p:cNvSpPr txBox="1">
            <a:spLocks/>
          </p:cNvSpPr>
          <p:nvPr/>
        </p:nvSpPr>
        <p:spPr>
          <a:xfrm>
            <a:off x="2590800" y="2743200"/>
            <a:ext cx="5867400" cy="3124200"/>
          </a:xfrm>
          <a:prstGeom prst="rect">
            <a:avLst/>
          </a:prstGeom>
        </p:spPr>
        <p:txBody>
          <a:bodyPr vert="horz" wrap="square" lIns="0" tIns="0" rIns="0" bIns="0" rtlCol="0" anchor="ctr" anchorCtr="0">
            <a:noAutofit/>
          </a:bodyPr>
          <a:lstStyle/>
          <a:p>
            <a:pPr marL="0" marR="0" lvl="0" indent="0" defTabSz="914363" rtl="0" eaLnBrk="1" fontAlgn="auto" latinLnBrk="0" hangingPunct="1">
              <a:lnSpc>
                <a:spcPct val="90000"/>
              </a:lnSpc>
              <a:spcBef>
                <a:spcPct val="0"/>
              </a:spcBef>
              <a:spcAft>
                <a:spcPts val="0"/>
              </a:spcAft>
              <a:buClrTx/>
              <a:buSzTx/>
              <a:buFont typeface="Arial" pitchFamily="34" charset="0"/>
              <a:buChar char="•"/>
              <a:tabLst/>
              <a:defRPr/>
            </a:pPr>
            <a:r>
              <a:rPr lang="en-US" sz="2400"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cs typeface="Arial" charset="0"/>
              </a:rPr>
              <a:t>McMinn County School System’s Coordinated School Health established Run Clubs in five of the elementary schools to provide an  additional “physically active” option for an after school extra-curricular activity.  The result was 75 students with 77 training sessions for a total of 154 active hours with the request to expand the program to more schools in the system.</a:t>
            </a:r>
            <a:endParaRPr kumimoji="0" lang="en-US" sz="2400" b="0"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p:txBody>
      </p:sp>
      <p:pic>
        <p:nvPicPr>
          <p:cNvPr id="8" name="Picture 7" descr="County School Logo.JPG"/>
          <p:cNvPicPr>
            <a:picLocks noChangeAspect="1"/>
          </p:cNvPicPr>
          <p:nvPr/>
        </p:nvPicPr>
        <p:blipFill>
          <a:blip r:embed="rId3" cstate="print"/>
          <a:stretch>
            <a:fillRect/>
          </a:stretch>
        </p:blipFill>
        <p:spPr>
          <a:xfrm>
            <a:off x="457200" y="3581400"/>
            <a:ext cx="1943100" cy="1476375"/>
          </a:xfrm>
          <a:prstGeom prst="rect">
            <a:avLst/>
          </a:prstGeom>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dirty="0" smtClean="0"/>
              <a:t>Addressing Food Insecurity</a:t>
            </a:r>
            <a:endParaRPr lang="en-US" dirty="0"/>
          </a:p>
        </p:txBody>
      </p:sp>
      <p:sp>
        <p:nvSpPr>
          <p:cNvPr id="4" name="Text Placeholder 3"/>
          <p:cNvSpPr>
            <a:spLocks noGrp="1"/>
          </p:cNvSpPr>
          <p:nvPr>
            <p:ph type="body" sz="quarter" idx="10"/>
          </p:nvPr>
        </p:nvSpPr>
        <p:spPr/>
        <p:txBody>
          <a:bodyPr/>
          <a:lstStyle/>
          <a:p>
            <a:pPr algn="ctr"/>
            <a:r>
              <a:rPr lang="en-US" sz="5000" b="0" dirty="0" smtClean="0"/>
              <a:t>Athens-McMinn Family YMCA</a:t>
            </a:r>
          </a:p>
          <a:p>
            <a:pPr algn="ctr"/>
            <a:r>
              <a:rPr lang="en-US" sz="5000" b="0" dirty="0" smtClean="0"/>
              <a:t>Nutrition Programs</a:t>
            </a:r>
            <a:endParaRPr lang="en-US" sz="5000" b="0" dirty="0"/>
          </a:p>
        </p:txBody>
      </p:sp>
      <p:pic>
        <p:nvPicPr>
          <p:cNvPr id="1028" name="Picture 4"/>
          <p:cNvPicPr>
            <a:picLocks noChangeAspect="1" noChangeArrowheads="1"/>
          </p:cNvPicPr>
          <p:nvPr/>
        </p:nvPicPr>
        <p:blipFill>
          <a:blip r:embed="rId3" cstate="print"/>
          <a:srcRect/>
          <a:stretch>
            <a:fillRect/>
          </a:stretch>
        </p:blipFill>
        <p:spPr bwMode="auto">
          <a:xfrm>
            <a:off x="5334000" y="4038600"/>
            <a:ext cx="3387616" cy="24257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00200"/>
            <a:ext cx="4953000" cy="3505200"/>
          </a:xfrm>
        </p:spPr>
        <p:txBody>
          <a:bodyPr/>
          <a:lstStyle/>
          <a:p>
            <a:r>
              <a:rPr lang="en-US" sz="4000" dirty="0" smtClean="0"/>
              <a:t>The Athens-McMinn Family YMCA became a sponsor agency in 2015 for Summer Food Service Program (SFSP) and expanded our sponsorship of the Child and Adult Care Food Program  (CACFP) to include meals.</a:t>
            </a:r>
            <a:endParaRPr lang="en-US" sz="4000" dirty="0"/>
          </a:p>
        </p:txBody>
      </p:sp>
      <p:pic>
        <p:nvPicPr>
          <p:cNvPr id="7" name="Picture 6" descr="0_7208789_logo_white_rgb_jpg.jpg"/>
          <p:cNvPicPr>
            <a:picLocks noChangeAspect="1"/>
          </p:cNvPicPr>
          <p:nvPr/>
        </p:nvPicPr>
        <p:blipFill>
          <a:blip r:embed="rId3" cstate="print"/>
          <a:stretch>
            <a:fillRect/>
          </a:stretch>
        </p:blipFill>
        <p:spPr>
          <a:xfrm>
            <a:off x="6477000" y="609600"/>
            <a:ext cx="1991495" cy="1537716"/>
          </a:xfrm>
          <a:prstGeom prst="rect">
            <a:avLst/>
          </a:prstGeom>
        </p:spPr>
      </p:pic>
      <p:pic>
        <p:nvPicPr>
          <p:cNvPr id="5" name="Picture 4" descr="20160713_134354.jpg"/>
          <p:cNvPicPr>
            <a:picLocks noChangeAspect="1"/>
          </p:cNvPicPr>
          <p:nvPr/>
        </p:nvPicPr>
        <p:blipFill>
          <a:blip r:embed="rId4" cstate="print"/>
          <a:stretch>
            <a:fillRect/>
          </a:stretch>
        </p:blipFill>
        <p:spPr>
          <a:xfrm rot="5400000">
            <a:off x="5767534" y="3711019"/>
            <a:ext cx="2861426" cy="2146070"/>
          </a:xfrm>
          <a:prstGeom prst="rect">
            <a:avLst/>
          </a:prstGeom>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09800"/>
            <a:ext cx="7772400" cy="1219200"/>
          </a:xfrm>
        </p:spPr>
        <p:txBody>
          <a:bodyPr/>
          <a:lstStyle/>
          <a:p>
            <a:pPr algn="ctr"/>
            <a:r>
              <a:rPr lang="en-US" sz="3600" dirty="0" smtClean="0"/>
              <a:t>In Tennessee, the program is provided through partnering with the TN Department of Human Services with funds provided by the United States Department of Agriculture.</a:t>
            </a:r>
            <a:endParaRPr lang="en-US" sz="3600" dirty="0"/>
          </a:p>
        </p:txBody>
      </p:sp>
      <p:pic>
        <p:nvPicPr>
          <p:cNvPr id="3" name="Picture 2" descr="humanservices.png"/>
          <p:cNvPicPr>
            <a:picLocks noChangeAspect="1"/>
          </p:cNvPicPr>
          <p:nvPr/>
        </p:nvPicPr>
        <p:blipFill>
          <a:blip r:embed="rId3" cstate="print"/>
          <a:stretch>
            <a:fillRect/>
          </a:stretch>
        </p:blipFill>
        <p:spPr>
          <a:xfrm>
            <a:off x="1295400" y="381000"/>
            <a:ext cx="3886200" cy="984932"/>
          </a:xfrm>
          <a:prstGeom prst="rect">
            <a:avLst/>
          </a:prstGeom>
        </p:spPr>
      </p:pic>
      <p:pic>
        <p:nvPicPr>
          <p:cNvPr id="5" name="Picture 4" descr="TN.JPG"/>
          <p:cNvPicPr>
            <a:picLocks noChangeAspect="1"/>
          </p:cNvPicPr>
          <p:nvPr/>
        </p:nvPicPr>
        <p:blipFill>
          <a:blip r:embed="rId4" cstate="print"/>
          <a:stretch>
            <a:fillRect/>
          </a:stretch>
        </p:blipFill>
        <p:spPr>
          <a:xfrm>
            <a:off x="609600" y="685800"/>
            <a:ext cx="609600" cy="653143"/>
          </a:xfrm>
          <a:prstGeom prst="rect">
            <a:avLst/>
          </a:prstGeom>
        </p:spPr>
      </p:pic>
      <p:pic>
        <p:nvPicPr>
          <p:cNvPr id="6" name="Picture 5" descr="usdalogo.png"/>
          <p:cNvPicPr>
            <a:picLocks noChangeAspect="1"/>
          </p:cNvPicPr>
          <p:nvPr/>
        </p:nvPicPr>
        <p:blipFill>
          <a:blip r:embed="rId5" cstate="print"/>
          <a:stretch>
            <a:fillRect/>
          </a:stretch>
        </p:blipFill>
        <p:spPr>
          <a:xfrm>
            <a:off x="4648200" y="533400"/>
            <a:ext cx="4114800" cy="816795"/>
          </a:xfrm>
          <a:prstGeom prst="rect">
            <a:avLst/>
          </a:prstGeom>
          <a:gradFill>
            <a:gsLst>
              <a:gs pos="0">
                <a:srgbClr val="5E9EFF"/>
              </a:gs>
              <a:gs pos="39999">
                <a:srgbClr val="85C2FF"/>
              </a:gs>
              <a:gs pos="70000">
                <a:srgbClr val="C4D6EB"/>
              </a:gs>
              <a:gs pos="100000">
                <a:srgbClr val="FFEBFA"/>
              </a:gs>
            </a:gsLst>
            <a:lin ang="5400000" scaled="0"/>
          </a:gradFill>
        </p:spPr>
      </p:pic>
      <p:pic>
        <p:nvPicPr>
          <p:cNvPr id="7" name="Picture 6" descr="20160622_104720.jpg"/>
          <p:cNvPicPr>
            <a:picLocks noChangeAspect="1"/>
          </p:cNvPicPr>
          <p:nvPr/>
        </p:nvPicPr>
        <p:blipFill>
          <a:blip r:embed="rId6" cstate="print"/>
          <a:stretch>
            <a:fillRect/>
          </a:stretch>
        </p:blipFill>
        <p:spPr>
          <a:xfrm>
            <a:off x="2590800" y="4114800"/>
            <a:ext cx="4106464" cy="2309440"/>
          </a:xfrm>
          <a:prstGeom prst="rect">
            <a:avLst/>
          </a:prstGeom>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dirty="0" smtClean="0"/>
              <a:t>Summer Meals and Snacks</a:t>
            </a:r>
            <a:endParaRPr lang="en-US" dirty="0"/>
          </a:p>
        </p:txBody>
      </p:sp>
      <p:graphicFrame>
        <p:nvGraphicFramePr>
          <p:cNvPr id="3" name="Chart 2"/>
          <p:cNvGraphicFramePr/>
          <p:nvPr/>
        </p:nvGraphicFramePr>
        <p:xfrm>
          <a:off x="347579" y="1149685"/>
          <a:ext cx="8181473" cy="524042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17612"/>
          </a:xfrm>
        </p:spPr>
        <p:txBody>
          <a:bodyPr>
            <a:normAutofit fontScale="90000"/>
          </a:bodyPr>
          <a:lstStyle/>
          <a:p>
            <a:pPr algn="ctr"/>
            <a:r>
              <a:rPr lang="en-US" sz="6100" dirty="0" smtClean="0"/>
              <a:t>Three Focus Areas</a:t>
            </a:r>
            <a:r>
              <a:rPr lang="en-US" dirty="0" smtClean="0"/>
              <a:t/>
            </a:r>
            <a:br>
              <a:rPr lang="en-US" dirty="0" smtClean="0"/>
            </a:br>
            <a:endParaRPr lang="en-US" dirty="0">
              <a:solidFill>
                <a:schemeClr val="tx2"/>
              </a:solidFill>
            </a:endParaRPr>
          </a:p>
        </p:txBody>
      </p:sp>
      <p:sp>
        <p:nvSpPr>
          <p:cNvPr id="3" name="Text Placeholder 2"/>
          <p:cNvSpPr>
            <a:spLocks noGrp="1"/>
          </p:cNvSpPr>
          <p:nvPr>
            <p:ph type="body" sz="quarter" idx="10"/>
          </p:nvPr>
        </p:nvSpPr>
        <p:spPr>
          <a:xfrm>
            <a:off x="304800" y="1143000"/>
            <a:ext cx="8382000" cy="2667000"/>
          </a:xfrm>
        </p:spPr>
        <p:txBody>
          <a:bodyPr>
            <a:normAutofit/>
          </a:bodyPr>
          <a:lstStyle/>
          <a:p>
            <a:r>
              <a:rPr lang="en-US" dirty="0" smtClean="0"/>
              <a:t>Community Mobilization toward increased physical activity.</a:t>
            </a:r>
          </a:p>
          <a:p>
            <a:r>
              <a:rPr lang="en-US" dirty="0" smtClean="0"/>
              <a:t>Continuing Development of our Built Environment.</a:t>
            </a:r>
          </a:p>
          <a:p>
            <a:r>
              <a:rPr lang="en-US" dirty="0" smtClean="0"/>
              <a:t>Addressing Food Insecurity.</a:t>
            </a:r>
          </a:p>
        </p:txBody>
      </p:sp>
      <p:pic>
        <p:nvPicPr>
          <p:cNvPr id="4" name="Picture 3" descr="bankruptcy-attorney-athens-tn.jpg"/>
          <p:cNvPicPr>
            <a:picLocks noChangeAspect="1"/>
          </p:cNvPicPr>
          <p:nvPr/>
        </p:nvPicPr>
        <p:blipFill>
          <a:blip r:embed="rId3" cstate="print"/>
          <a:stretch>
            <a:fillRect/>
          </a:stretch>
        </p:blipFill>
        <p:spPr>
          <a:xfrm>
            <a:off x="5105399" y="4419600"/>
            <a:ext cx="3007161" cy="2053998"/>
          </a:xfrm>
          <a:prstGeom prst="rect">
            <a:avLst/>
          </a:prstGeom>
        </p:spPr>
      </p:pic>
      <p:pic>
        <p:nvPicPr>
          <p:cNvPr id="5" name="Picture 4" descr="etowahtrain.JPG"/>
          <p:cNvPicPr>
            <a:picLocks noChangeAspect="1"/>
          </p:cNvPicPr>
          <p:nvPr/>
        </p:nvPicPr>
        <p:blipFill>
          <a:blip r:embed="rId4" cstate="print"/>
          <a:stretch>
            <a:fillRect/>
          </a:stretch>
        </p:blipFill>
        <p:spPr>
          <a:xfrm>
            <a:off x="990600" y="4419600"/>
            <a:ext cx="2801112" cy="1987296"/>
          </a:xfrm>
          <a:prstGeom prst="rect">
            <a:avLst/>
          </a:prstGeom>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667000"/>
            <a:ext cx="5257800" cy="1523494"/>
          </a:xfrm>
        </p:spPr>
        <p:txBody>
          <a:bodyPr/>
          <a:lstStyle/>
          <a:p>
            <a:r>
              <a:rPr lang="en-US" sz="3400" dirty="0" smtClean="0"/>
              <a:t>We live in a county where all school systems:  Etowah City Schools, Athens City Schools, and McMinn County Schools qualify for free/reduced lunch costs for the students.  To meet guidelines for CACFP/SFSP the schools must have 50% or more students qualifying.  Our individual schools range from 56% to 100%.  (7 of our 15 schools are 80% or higher.)</a:t>
            </a:r>
            <a:endParaRPr lang="en-US" sz="3400" dirty="0"/>
          </a:p>
        </p:txBody>
      </p:sp>
      <p:pic>
        <p:nvPicPr>
          <p:cNvPr id="3" name="Picture 2" descr="0_7208789_logo_white_rgb_jpg.jpg"/>
          <p:cNvPicPr>
            <a:picLocks noChangeAspect="1"/>
          </p:cNvPicPr>
          <p:nvPr/>
        </p:nvPicPr>
        <p:blipFill>
          <a:blip r:embed="rId3" cstate="print"/>
          <a:stretch>
            <a:fillRect/>
          </a:stretch>
        </p:blipFill>
        <p:spPr>
          <a:xfrm>
            <a:off x="6477000" y="609600"/>
            <a:ext cx="1991495" cy="1537716"/>
          </a:xfrm>
          <a:prstGeom prst="rect">
            <a:avLst/>
          </a:prstGeom>
        </p:spPr>
      </p:pic>
      <p:pic>
        <p:nvPicPr>
          <p:cNvPr id="2050" name="Picture 2"/>
          <p:cNvPicPr>
            <a:picLocks noChangeAspect="1" noChangeArrowheads="1"/>
          </p:cNvPicPr>
          <p:nvPr/>
        </p:nvPicPr>
        <p:blipFill>
          <a:blip r:embed="rId4" cstate="print"/>
          <a:srcRect/>
          <a:stretch>
            <a:fillRect/>
          </a:stretch>
        </p:blipFill>
        <p:spPr bwMode="auto">
          <a:xfrm>
            <a:off x="6096000" y="3124200"/>
            <a:ext cx="2615403" cy="2765424"/>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971800"/>
            <a:ext cx="5334000" cy="1523494"/>
          </a:xfrm>
        </p:spPr>
        <p:txBody>
          <a:bodyPr/>
          <a:lstStyle/>
          <a:p>
            <a:r>
              <a:rPr lang="en-US" sz="3400" dirty="0" smtClean="0"/>
              <a:t>In 2015, we operated a total of 4 sites for the SFSP programming.  We finished July 2016 with eight approved sites operating in three counties.  Last fall we had three sites for CACFP and we have begun this fall with the CACFP program intending to operate thirteen sites in two counties.</a:t>
            </a:r>
            <a:endParaRPr lang="en-US" sz="3400" dirty="0"/>
          </a:p>
        </p:txBody>
      </p:sp>
      <p:pic>
        <p:nvPicPr>
          <p:cNvPr id="3" name="Picture 2" descr="0_7208789_logo_white_rgb_jpg.jpg"/>
          <p:cNvPicPr>
            <a:picLocks noChangeAspect="1"/>
          </p:cNvPicPr>
          <p:nvPr/>
        </p:nvPicPr>
        <p:blipFill>
          <a:blip r:embed="rId3" cstate="print"/>
          <a:stretch>
            <a:fillRect/>
          </a:stretch>
        </p:blipFill>
        <p:spPr>
          <a:xfrm>
            <a:off x="6477000" y="609600"/>
            <a:ext cx="1991495" cy="1537716"/>
          </a:xfrm>
          <a:prstGeom prst="rect">
            <a:avLst/>
          </a:prstGeom>
        </p:spPr>
      </p:pic>
      <p:pic>
        <p:nvPicPr>
          <p:cNvPr id="1026" name="Picture 2"/>
          <p:cNvPicPr>
            <a:picLocks noChangeAspect="1" noChangeArrowheads="1"/>
          </p:cNvPicPr>
          <p:nvPr/>
        </p:nvPicPr>
        <p:blipFill>
          <a:blip r:embed="rId4" cstate="print"/>
          <a:srcRect/>
          <a:stretch>
            <a:fillRect/>
          </a:stretch>
        </p:blipFill>
        <p:spPr bwMode="auto">
          <a:xfrm>
            <a:off x="5715000" y="3657600"/>
            <a:ext cx="3082370" cy="28194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Developing our Build Environment</a:t>
            </a:r>
            <a:endParaRPr lang="en-US" dirty="0"/>
          </a:p>
        </p:txBody>
      </p:sp>
      <p:pic>
        <p:nvPicPr>
          <p:cNvPr id="3074" name="Picture 2"/>
          <p:cNvPicPr>
            <a:picLocks noChangeAspect="1" noChangeArrowheads="1"/>
          </p:cNvPicPr>
          <p:nvPr/>
        </p:nvPicPr>
        <p:blipFill>
          <a:blip r:embed="rId3" cstate="print"/>
          <a:srcRect/>
          <a:stretch>
            <a:fillRect/>
          </a:stretch>
        </p:blipFill>
        <p:spPr bwMode="auto">
          <a:xfrm>
            <a:off x="6324600" y="5029200"/>
            <a:ext cx="1371600" cy="1309878"/>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cstate="print"/>
          <a:srcRect/>
          <a:stretch>
            <a:fillRect/>
          </a:stretch>
        </p:blipFill>
        <p:spPr bwMode="auto">
          <a:xfrm>
            <a:off x="1905000" y="5029200"/>
            <a:ext cx="1295757" cy="1298799"/>
          </a:xfrm>
          <a:prstGeom prst="rect">
            <a:avLst/>
          </a:prstGeom>
          <a:noFill/>
          <a:ln w="9525">
            <a:noFill/>
            <a:miter lim="800000"/>
            <a:headEnd/>
            <a:tailEnd/>
          </a:ln>
          <a:effectLst/>
        </p:spPr>
      </p:pic>
      <p:pic>
        <p:nvPicPr>
          <p:cNvPr id="6" name="Picture 5" descr="Eureka Trail logo final.jpg"/>
          <p:cNvPicPr>
            <a:picLocks noChangeAspect="1"/>
          </p:cNvPicPr>
          <p:nvPr/>
        </p:nvPicPr>
        <p:blipFill>
          <a:blip r:embed="rId5" cstate="print"/>
          <a:stretch>
            <a:fillRect/>
          </a:stretch>
        </p:blipFill>
        <p:spPr>
          <a:xfrm>
            <a:off x="1676400" y="2209800"/>
            <a:ext cx="6172200" cy="2625535"/>
          </a:xfrm>
          <a:prstGeom prst="rect">
            <a:avLst/>
          </a:prstGeom>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581400"/>
            <a:ext cx="4724400" cy="1523494"/>
          </a:xfrm>
        </p:spPr>
        <p:txBody>
          <a:bodyPr/>
          <a:lstStyle/>
          <a:p>
            <a:r>
              <a:rPr lang="en-US" sz="3400" dirty="0" smtClean="0"/>
              <a:t>Our Rails to Trails project, now named the Eureka Trail, recently won one of the 2016 “Annual Achievement Awards” in recognition of outstanding use of Recreational Trails Program funds.</a:t>
            </a:r>
            <a:endParaRPr lang="en-US" sz="3400" dirty="0"/>
          </a:p>
        </p:txBody>
      </p:sp>
      <p:pic>
        <p:nvPicPr>
          <p:cNvPr id="4" name="Picture 3" descr="Tennessee-1.jpg"/>
          <p:cNvPicPr>
            <a:picLocks noChangeAspect="1"/>
          </p:cNvPicPr>
          <p:nvPr/>
        </p:nvPicPr>
        <p:blipFill>
          <a:blip r:embed="rId3" cstate="print"/>
          <a:stretch>
            <a:fillRect/>
          </a:stretch>
        </p:blipFill>
        <p:spPr>
          <a:xfrm>
            <a:off x="5562600" y="2590800"/>
            <a:ext cx="2989776" cy="3648075"/>
          </a:xfrm>
          <a:prstGeom prst="rect">
            <a:avLst/>
          </a:prstGeom>
        </p:spPr>
      </p:pic>
      <p:sp>
        <p:nvSpPr>
          <p:cNvPr id="5" name="TextBox 4"/>
          <p:cNvSpPr txBox="1"/>
          <p:nvPr/>
        </p:nvSpPr>
        <p:spPr>
          <a:xfrm>
            <a:off x="5486400" y="6248400"/>
            <a:ext cx="3200400" cy="246221"/>
          </a:xfrm>
          <a:prstGeom prst="rect">
            <a:avLst/>
          </a:prstGeom>
          <a:noFill/>
        </p:spPr>
        <p:txBody>
          <a:bodyPr wrap="square" rtlCol="0">
            <a:spAutoFit/>
          </a:bodyPr>
          <a:lstStyle/>
          <a:p>
            <a:r>
              <a:rPr lang="en-US" sz="1000" dirty="0" smtClean="0"/>
              <a:t>County Mayor, John Gentry      Athens Mayor, Ann S. Davis</a:t>
            </a:r>
            <a:endParaRPr lang="en-US" sz="1000" dirty="0"/>
          </a:p>
        </p:txBody>
      </p:sp>
      <p:grpSp>
        <p:nvGrpSpPr>
          <p:cNvPr id="7" name="Group 6"/>
          <p:cNvGrpSpPr/>
          <p:nvPr/>
        </p:nvGrpSpPr>
        <p:grpSpPr>
          <a:xfrm>
            <a:off x="1752600" y="457200"/>
            <a:ext cx="5715000" cy="1685528"/>
            <a:chOff x="1752600" y="457200"/>
            <a:chExt cx="5715000" cy="1685528"/>
          </a:xfrm>
        </p:grpSpPr>
        <p:pic>
          <p:nvPicPr>
            <p:cNvPr id="3" name="Picture 2" descr="0_7208789_logo_white_rgb_jpg.jpg"/>
            <p:cNvPicPr>
              <a:picLocks noChangeAspect="1"/>
            </p:cNvPicPr>
            <p:nvPr/>
          </p:nvPicPr>
          <p:blipFill>
            <a:blip r:embed="rId4" cstate="print"/>
            <a:stretch>
              <a:fillRect/>
            </a:stretch>
          </p:blipFill>
          <p:spPr>
            <a:xfrm>
              <a:off x="3505200" y="457200"/>
              <a:ext cx="3962400" cy="1685528"/>
            </a:xfrm>
            <a:prstGeom prst="rect">
              <a:avLst/>
            </a:prstGeom>
          </p:spPr>
        </p:pic>
        <p:pic>
          <p:nvPicPr>
            <p:cNvPr id="6" name="Picture 5" descr="Eureka-Trail-TN-RTP-05.jpg"/>
            <p:cNvPicPr>
              <a:picLocks noChangeAspect="1"/>
            </p:cNvPicPr>
            <p:nvPr/>
          </p:nvPicPr>
          <p:blipFill>
            <a:blip r:embed="rId5" cstate="print"/>
            <a:stretch>
              <a:fillRect/>
            </a:stretch>
          </p:blipFill>
          <p:spPr>
            <a:xfrm>
              <a:off x="1752600" y="457200"/>
              <a:ext cx="1676400" cy="1676400"/>
            </a:xfrm>
            <a:prstGeom prst="rect">
              <a:avLst/>
            </a:prstGeom>
          </p:spPr>
        </p:pic>
      </p:gr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581400"/>
            <a:ext cx="4724400" cy="1523494"/>
          </a:xfrm>
        </p:spPr>
        <p:txBody>
          <a:bodyPr/>
          <a:lstStyle/>
          <a:p>
            <a:r>
              <a:rPr lang="en-US" sz="2400" dirty="0" smtClean="0"/>
              <a:t>This trail has become a reality through:  Marshall University, The State of TN Project Diabetes, The City of Athens, The City of Englewood, McMinn County Government, Athens Parks Foundation, McMinn Living Well, McMinn Health Council, Marshall University, Tennessee Wesleyan University Servant Leadership, United Way of McMinn and </a:t>
            </a:r>
            <a:r>
              <a:rPr lang="en-US" sz="2400" dirty="0" err="1" smtClean="0"/>
              <a:t>Meigs</a:t>
            </a:r>
            <a:r>
              <a:rPr lang="en-US" sz="2400" dirty="0" smtClean="0"/>
              <a:t> Counties, Comcast, University of TN , our state representatives, TN Dept, of Environment and Conservation,  our local Kiwanis Club, uncountable volunteers, and private donors.</a:t>
            </a:r>
            <a:endParaRPr lang="en-US" sz="2400" dirty="0"/>
          </a:p>
        </p:txBody>
      </p:sp>
      <p:pic>
        <p:nvPicPr>
          <p:cNvPr id="4" name="Picture 3" descr="Tennessee-1.jpg"/>
          <p:cNvPicPr>
            <a:picLocks noChangeAspect="1"/>
          </p:cNvPicPr>
          <p:nvPr/>
        </p:nvPicPr>
        <p:blipFill>
          <a:blip r:embed="rId3" cstate="print"/>
          <a:stretch>
            <a:fillRect/>
          </a:stretch>
        </p:blipFill>
        <p:spPr>
          <a:xfrm>
            <a:off x="5562600" y="3293671"/>
            <a:ext cx="2989776" cy="2242332"/>
          </a:xfrm>
          <a:prstGeom prst="rect">
            <a:avLst/>
          </a:prstGeom>
        </p:spPr>
      </p:pic>
      <p:grpSp>
        <p:nvGrpSpPr>
          <p:cNvPr id="6" name="Group 5"/>
          <p:cNvGrpSpPr/>
          <p:nvPr/>
        </p:nvGrpSpPr>
        <p:grpSpPr>
          <a:xfrm>
            <a:off x="1752600" y="457200"/>
            <a:ext cx="5715000" cy="1685528"/>
            <a:chOff x="1752600" y="457200"/>
            <a:chExt cx="5715000" cy="1685528"/>
          </a:xfrm>
        </p:grpSpPr>
        <p:pic>
          <p:nvPicPr>
            <p:cNvPr id="7" name="Picture 6" descr="0_7208789_logo_white_rgb_jpg.jpg"/>
            <p:cNvPicPr>
              <a:picLocks noChangeAspect="1"/>
            </p:cNvPicPr>
            <p:nvPr/>
          </p:nvPicPr>
          <p:blipFill>
            <a:blip r:embed="rId4" cstate="print"/>
            <a:stretch>
              <a:fillRect/>
            </a:stretch>
          </p:blipFill>
          <p:spPr>
            <a:xfrm>
              <a:off x="3505200" y="457200"/>
              <a:ext cx="3962400" cy="1685528"/>
            </a:xfrm>
            <a:prstGeom prst="rect">
              <a:avLst/>
            </a:prstGeom>
          </p:spPr>
        </p:pic>
        <p:pic>
          <p:nvPicPr>
            <p:cNvPr id="8" name="Picture 7" descr="Eureka-Trail-TN-RTP-05.jpg"/>
            <p:cNvPicPr>
              <a:picLocks noChangeAspect="1"/>
            </p:cNvPicPr>
            <p:nvPr/>
          </p:nvPicPr>
          <p:blipFill>
            <a:blip r:embed="rId5" cstate="print"/>
            <a:stretch>
              <a:fillRect/>
            </a:stretch>
          </p:blipFill>
          <p:spPr>
            <a:xfrm>
              <a:off x="1752600" y="457200"/>
              <a:ext cx="1676400" cy="1676400"/>
            </a:xfrm>
            <a:prstGeom prst="rect">
              <a:avLst/>
            </a:prstGeom>
          </p:spPr>
        </p:pic>
      </p:gr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ureka-Trail-TN-RTP-04.jpg"/>
          <p:cNvPicPr>
            <a:picLocks noChangeAspect="1"/>
          </p:cNvPicPr>
          <p:nvPr/>
        </p:nvPicPr>
        <p:blipFill>
          <a:blip r:embed="rId3" cstate="print"/>
          <a:stretch>
            <a:fillRect/>
          </a:stretch>
        </p:blipFill>
        <p:spPr>
          <a:xfrm>
            <a:off x="4495800" y="3659330"/>
            <a:ext cx="4152472" cy="2768314"/>
          </a:xfrm>
          <a:prstGeom prst="rect">
            <a:avLst/>
          </a:prstGeom>
        </p:spPr>
      </p:pic>
      <p:grpSp>
        <p:nvGrpSpPr>
          <p:cNvPr id="2" name="Group 9"/>
          <p:cNvGrpSpPr/>
          <p:nvPr/>
        </p:nvGrpSpPr>
        <p:grpSpPr>
          <a:xfrm>
            <a:off x="1752600" y="457200"/>
            <a:ext cx="5715000" cy="1685528"/>
            <a:chOff x="1752600" y="457200"/>
            <a:chExt cx="5715000" cy="1685528"/>
          </a:xfrm>
        </p:grpSpPr>
        <p:pic>
          <p:nvPicPr>
            <p:cNvPr id="11" name="Picture 10" descr="0_7208789_logo_white_rgb_jpg.jpg"/>
            <p:cNvPicPr>
              <a:picLocks noChangeAspect="1"/>
            </p:cNvPicPr>
            <p:nvPr/>
          </p:nvPicPr>
          <p:blipFill>
            <a:blip r:embed="rId4" cstate="print"/>
            <a:stretch>
              <a:fillRect/>
            </a:stretch>
          </p:blipFill>
          <p:spPr>
            <a:xfrm>
              <a:off x="3505200" y="457200"/>
              <a:ext cx="3962400" cy="1685528"/>
            </a:xfrm>
            <a:prstGeom prst="rect">
              <a:avLst/>
            </a:prstGeom>
          </p:spPr>
        </p:pic>
        <p:pic>
          <p:nvPicPr>
            <p:cNvPr id="12" name="Picture 11" descr="Eureka-Trail-TN-RTP-05.jpg"/>
            <p:cNvPicPr>
              <a:picLocks noChangeAspect="1"/>
            </p:cNvPicPr>
            <p:nvPr/>
          </p:nvPicPr>
          <p:blipFill>
            <a:blip r:embed="rId5" cstate="print"/>
            <a:stretch>
              <a:fillRect/>
            </a:stretch>
          </p:blipFill>
          <p:spPr>
            <a:xfrm>
              <a:off x="1752600" y="457200"/>
              <a:ext cx="1676400" cy="1676400"/>
            </a:xfrm>
            <a:prstGeom prst="rect">
              <a:avLst/>
            </a:prstGeom>
          </p:spPr>
        </p:pic>
      </p:grpSp>
      <p:pic>
        <p:nvPicPr>
          <p:cNvPr id="13" name="Picture 12" descr="IMG_9066.JPG"/>
          <p:cNvPicPr>
            <a:picLocks noChangeAspect="1"/>
          </p:cNvPicPr>
          <p:nvPr/>
        </p:nvPicPr>
        <p:blipFill>
          <a:blip r:embed="rId6" cstate="print"/>
          <a:stretch>
            <a:fillRect/>
          </a:stretch>
        </p:blipFill>
        <p:spPr>
          <a:xfrm>
            <a:off x="609600" y="2667000"/>
            <a:ext cx="3733800" cy="2489199"/>
          </a:xfrm>
          <a:prstGeom prst="rect">
            <a:avLst/>
          </a:prstGeom>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ureka-Trail-TN-RTP-04.jpg"/>
          <p:cNvPicPr>
            <a:picLocks noChangeAspect="1"/>
          </p:cNvPicPr>
          <p:nvPr/>
        </p:nvPicPr>
        <p:blipFill>
          <a:blip r:embed="rId3" cstate="print"/>
          <a:stretch>
            <a:fillRect/>
          </a:stretch>
        </p:blipFill>
        <p:spPr>
          <a:xfrm>
            <a:off x="4495800" y="3657600"/>
            <a:ext cx="4152472" cy="2771775"/>
          </a:xfrm>
          <a:prstGeom prst="rect">
            <a:avLst/>
          </a:prstGeom>
        </p:spPr>
      </p:pic>
      <p:grpSp>
        <p:nvGrpSpPr>
          <p:cNvPr id="10" name="Group 9"/>
          <p:cNvGrpSpPr/>
          <p:nvPr/>
        </p:nvGrpSpPr>
        <p:grpSpPr>
          <a:xfrm>
            <a:off x="1752600" y="457200"/>
            <a:ext cx="5715000" cy="1685528"/>
            <a:chOff x="1752600" y="457200"/>
            <a:chExt cx="5715000" cy="1685528"/>
          </a:xfrm>
        </p:grpSpPr>
        <p:pic>
          <p:nvPicPr>
            <p:cNvPr id="11" name="Picture 10" descr="0_7208789_logo_white_rgb_jpg.jpg"/>
            <p:cNvPicPr>
              <a:picLocks noChangeAspect="1"/>
            </p:cNvPicPr>
            <p:nvPr/>
          </p:nvPicPr>
          <p:blipFill>
            <a:blip r:embed="rId4" cstate="print"/>
            <a:stretch>
              <a:fillRect/>
            </a:stretch>
          </p:blipFill>
          <p:spPr>
            <a:xfrm>
              <a:off x="3505200" y="457200"/>
              <a:ext cx="3962400" cy="1685528"/>
            </a:xfrm>
            <a:prstGeom prst="rect">
              <a:avLst/>
            </a:prstGeom>
          </p:spPr>
        </p:pic>
        <p:pic>
          <p:nvPicPr>
            <p:cNvPr id="12" name="Picture 11" descr="Eureka-Trail-TN-RTP-05.jpg"/>
            <p:cNvPicPr>
              <a:picLocks noChangeAspect="1"/>
            </p:cNvPicPr>
            <p:nvPr/>
          </p:nvPicPr>
          <p:blipFill>
            <a:blip r:embed="rId5" cstate="print"/>
            <a:stretch>
              <a:fillRect/>
            </a:stretch>
          </p:blipFill>
          <p:spPr>
            <a:xfrm>
              <a:off x="1752600" y="457200"/>
              <a:ext cx="1676400" cy="1676400"/>
            </a:xfrm>
            <a:prstGeom prst="rect">
              <a:avLst/>
            </a:prstGeom>
          </p:spPr>
        </p:pic>
      </p:grpSp>
      <p:pic>
        <p:nvPicPr>
          <p:cNvPr id="13" name="Picture 12" descr="IMG_9066.JPG"/>
          <p:cNvPicPr>
            <a:picLocks noChangeAspect="1"/>
          </p:cNvPicPr>
          <p:nvPr/>
        </p:nvPicPr>
        <p:blipFill>
          <a:blip r:embed="rId6" cstate="print"/>
          <a:stretch>
            <a:fillRect/>
          </a:stretch>
        </p:blipFill>
        <p:spPr>
          <a:xfrm>
            <a:off x="609600" y="2667000"/>
            <a:ext cx="3733800" cy="2489200"/>
          </a:xfrm>
          <a:prstGeom prst="rect">
            <a:avLst/>
          </a:prstGeom>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eeGoPro.JPG"/>
          <p:cNvPicPr>
            <a:picLocks noChangeAspect="1"/>
          </p:cNvPicPr>
          <p:nvPr/>
        </p:nvPicPr>
        <p:blipFill>
          <a:blip r:embed="rId4" cstate="print"/>
          <a:stretch>
            <a:fillRect/>
          </a:stretch>
        </p:blipFill>
        <p:spPr>
          <a:xfrm>
            <a:off x="381000" y="2667000"/>
            <a:ext cx="3168161" cy="1384407"/>
          </a:xfrm>
          <a:prstGeom prst="rect">
            <a:avLst/>
          </a:prstGeom>
        </p:spPr>
      </p:pic>
      <p:pic>
        <p:nvPicPr>
          <p:cNvPr id="8" name="GOPR0207.MP4">
            <a:hlinkClick r:id="" action="ppaction://media"/>
          </p:cNvPr>
          <p:cNvPicPr>
            <a:picLocks noRot="1" noChangeAspect="1"/>
          </p:cNvPicPr>
          <p:nvPr>
            <a:videoFile r:link="rId1"/>
          </p:nvPr>
        </p:nvPicPr>
        <p:blipFill>
          <a:blip r:embed="rId5" cstate="print"/>
          <a:stretch>
            <a:fillRect/>
          </a:stretch>
        </p:blipFill>
        <p:spPr>
          <a:xfrm>
            <a:off x="3657600" y="2667000"/>
            <a:ext cx="5105400" cy="3829050"/>
          </a:xfrm>
          <a:prstGeom prst="rect">
            <a:avLst/>
          </a:prstGeom>
        </p:spPr>
      </p:pic>
      <p:grpSp>
        <p:nvGrpSpPr>
          <p:cNvPr id="9" name="Group 8"/>
          <p:cNvGrpSpPr/>
          <p:nvPr/>
        </p:nvGrpSpPr>
        <p:grpSpPr>
          <a:xfrm>
            <a:off x="1752600" y="457200"/>
            <a:ext cx="5715000" cy="1685528"/>
            <a:chOff x="1752600" y="457200"/>
            <a:chExt cx="5715000" cy="1685528"/>
          </a:xfrm>
        </p:grpSpPr>
        <p:pic>
          <p:nvPicPr>
            <p:cNvPr id="10" name="Picture 9" descr="0_7208789_logo_white_rgb_jpg.jpg"/>
            <p:cNvPicPr>
              <a:picLocks noChangeAspect="1"/>
            </p:cNvPicPr>
            <p:nvPr/>
          </p:nvPicPr>
          <p:blipFill>
            <a:blip r:embed="rId6" cstate="print"/>
            <a:stretch>
              <a:fillRect/>
            </a:stretch>
          </p:blipFill>
          <p:spPr>
            <a:xfrm>
              <a:off x="3505200" y="457200"/>
              <a:ext cx="3962400" cy="1685528"/>
            </a:xfrm>
            <a:prstGeom prst="rect">
              <a:avLst/>
            </a:prstGeom>
          </p:spPr>
        </p:pic>
        <p:pic>
          <p:nvPicPr>
            <p:cNvPr id="11" name="Picture 10" descr="Eureka-Trail-TN-RTP-05.jpg"/>
            <p:cNvPicPr>
              <a:picLocks noChangeAspect="1"/>
            </p:cNvPicPr>
            <p:nvPr/>
          </p:nvPicPr>
          <p:blipFill>
            <a:blip r:embed="rId7" cstate="print"/>
            <a:stretch>
              <a:fillRect/>
            </a:stretch>
          </p:blipFill>
          <p:spPr>
            <a:xfrm>
              <a:off x="1752600" y="457200"/>
              <a:ext cx="1676400" cy="1676400"/>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657600"/>
            <a:ext cx="4724400" cy="1523494"/>
          </a:xfrm>
        </p:spPr>
        <p:txBody>
          <a:bodyPr/>
          <a:lstStyle/>
          <a:p>
            <a:pPr algn="ctr"/>
            <a:r>
              <a:rPr lang="en-US" sz="4000" b="1" dirty="0" smtClean="0"/>
              <a:t>AND… </a:t>
            </a:r>
            <a:br>
              <a:rPr lang="en-US" sz="4000" b="1" dirty="0" smtClean="0"/>
            </a:br>
            <a:r>
              <a:rPr lang="en-US" sz="4000" b="1" dirty="0" smtClean="0"/>
              <a:t> We are not finished with the trail!</a:t>
            </a:r>
            <a:br>
              <a:rPr lang="en-US" sz="4000" b="1" dirty="0" smtClean="0"/>
            </a:br>
            <a:r>
              <a:rPr lang="en-US" sz="4000" dirty="0" smtClean="0"/>
              <a:t>Currently, our trail is 4.8 miles one way with a 1/3 mile “health triangle” and…</a:t>
            </a:r>
            <a:endParaRPr lang="en-US" sz="4000" dirty="0"/>
          </a:p>
        </p:txBody>
      </p:sp>
      <p:grpSp>
        <p:nvGrpSpPr>
          <p:cNvPr id="3" name="Group 5"/>
          <p:cNvGrpSpPr/>
          <p:nvPr/>
        </p:nvGrpSpPr>
        <p:grpSpPr>
          <a:xfrm>
            <a:off x="1752600" y="457200"/>
            <a:ext cx="5715000" cy="1685528"/>
            <a:chOff x="1752600" y="457200"/>
            <a:chExt cx="5715000" cy="1685528"/>
          </a:xfrm>
        </p:grpSpPr>
        <p:pic>
          <p:nvPicPr>
            <p:cNvPr id="7" name="Picture 6" descr="0_7208789_logo_white_rgb_jpg.jpg"/>
            <p:cNvPicPr>
              <a:picLocks noChangeAspect="1"/>
            </p:cNvPicPr>
            <p:nvPr/>
          </p:nvPicPr>
          <p:blipFill>
            <a:blip r:embed="rId3" cstate="print"/>
            <a:stretch>
              <a:fillRect/>
            </a:stretch>
          </p:blipFill>
          <p:spPr>
            <a:xfrm>
              <a:off x="3505200" y="457200"/>
              <a:ext cx="3962400" cy="1685528"/>
            </a:xfrm>
            <a:prstGeom prst="rect">
              <a:avLst/>
            </a:prstGeom>
          </p:spPr>
        </p:pic>
        <p:pic>
          <p:nvPicPr>
            <p:cNvPr id="8" name="Picture 7" descr="Eureka-Trail-TN-RTP-05.jpg"/>
            <p:cNvPicPr>
              <a:picLocks noChangeAspect="1"/>
            </p:cNvPicPr>
            <p:nvPr/>
          </p:nvPicPr>
          <p:blipFill>
            <a:blip r:embed="rId4" cstate="print"/>
            <a:stretch>
              <a:fillRect/>
            </a:stretch>
          </p:blipFill>
          <p:spPr>
            <a:xfrm>
              <a:off x="1752600" y="457200"/>
              <a:ext cx="1676400" cy="1676400"/>
            </a:xfrm>
            <a:prstGeom prst="rect">
              <a:avLst/>
            </a:prstGeom>
          </p:spPr>
        </p:pic>
      </p:grpSp>
      <p:pic>
        <p:nvPicPr>
          <p:cNvPr id="6" name="Picture 5" descr="IMG_5231.JPG"/>
          <p:cNvPicPr>
            <a:picLocks noChangeAspect="1"/>
          </p:cNvPicPr>
          <p:nvPr/>
        </p:nvPicPr>
        <p:blipFill>
          <a:blip r:embed="rId5" cstate="print"/>
          <a:stretch>
            <a:fillRect/>
          </a:stretch>
        </p:blipFill>
        <p:spPr>
          <a:xfrm rot="5400000">
            <a:off x="5035550" y="2736850"/>
            <a:ext cx="4216400" cy="3162300"/>
          </a:xfrm>
          <a:prstGeom prst="rect">
            <a:avLst/>
          </a:prstGeom>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5"/>
          <p:cNvGrpSpPr/>
          <p:nvPr/>
        </p:nvGrpSpPr>
        <p:grpSpPr>
          <a:xfrm>
            <a:off x="1752600" y="457200"/>
            <a:ext cx="5715000" cy="1685528"/>
            <a:chOff x="1752600" y="457200"/>
            <a:chExt cx="5715000" cy="1685528"/>
          </a:xfrm>
        </p:grpSpPr>
        <p:pic>
          <p:nvPicPr>
            <p:cNvPr id="7" name="Picture 6" descr="0_7208789_logo_white_rgb_jpg.jpg"/>
            <p:cNvPicPr>
              <a:picLocks noChangeAspect="1"/>
            </p:cNvPicPr>
            <p:nvPr/>
          </p:nvPicPr>
          <p:blipFill>
            <a:blip r:embed="rId3" cstate="print"/>
            <a:stretch>
              <a:fillRect/>
            </a:stretch>
          </p:blipFill>
          <p:spPr>
            <a:xfrm>
              <a:off x="3505200" y="457200"/>
              <a:ext cx="3962400" cy="1685528"/>
            </a:xfrm>
            <a:prstGeom prst="rect">
              <a:avLst/>
            </a:prstGeom>
          </p:spPr>
        </p:pic>
        <p:pic>
          <p:nvPicPr>
            <p:cNvPr id="8" name="Picture 7" descr="Eureka-Trail-TN-RTP-05.jpg"/>
            <p:cNvPicPr>
              <a:picLocks noChangeAspect="1"/>
            </p:cNvPicPr>
            <p:nvPr/>
          </p:nvPicPr>
          <p:blipFill>
            <a:blip r:embed="rId4" cstate="print"/>
            <a:stretch>
              <a:fillRect/>
            </a:stretch>
          </p:blipFill>
          <p:spPr>
            <a:xfrm>
              <a:off x="1752600" y="457200"/>
              <a:ext cx="1676400" cy="1676400"/>
            </a:xfrm>
            <a:prstGeom prst="rect">
              <a:avLst/>
            </a:prstGeom>
          </p:spPr>
        </p:pic>
      </p:grpSp>
      <p:sp>
        <p:nvSpPr>
          <p:cNvPr id="10" name="Title 1"/>
          <p:cNvSpPr>
            <a:spLocks noGrp="1"/>
          </p:cNvSpPr>
          <p:nvPr>
            <p:ph type="ctrTitle"/>
          </p:nvPr>
        </p:nvSpPr>
        <p:spPr>
          <a:xfrm>
            <a:off x="838200" y="3657600"/>
            <a:ext cx="7467600" cy="1523494"/>
          </a:xfrm>
        </p:spPr>
        <p:txBody>
          <a:bodyPr/>
          <a:lstStyle/>
          <a:p>
            <a:r>
              <a:rPr lang="en-US" sz="2600" dirty="0" smtClean="0"/>
              <a:t>An article in our local newspaper, The Daily Post-Athenian, announced that we, our locality, has been approved to receive another $200,000 from the Recreational Trail Project to buy the remaining property to extend the trail another mile into the City of Englewood.   Efforts are continuing to improve the physical build environment including the purchasing of benches from the funds provided by Marshall University and Bristol-Meyers Squibb.  This will provide users a place to rest on their treks.</a:t>
            </a:r>
            <a:endParaRPr lang="en-US" sz="2600" dirty="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381000"/>
            <a:ext cx="7043208" cy="1523494"/>
          </a:xfrm>
        </p:spPr>
        <p:txBody>
          <a:bodyPr/>
          <a:lstStyle/>
          <a:p>
            <a:pPr algn="ctr"/>
            <a:r>
              <a:rPr sz="5000" dirty="0" smtClean="0"/>
              <a:t>Mobilizing Our Community</a:t>
            </a:r>
            <a:r>
              <a:rPr lang="en-US" sz="5000" dirty="0" smtClean="0"/>
              <a:t/>
            </a:r>
            <a:br>
              <a:rPr lang="en-US" sz="5000" dirty="0" smtClean="0"/>
            </a:br>
            <a:r>
              <a:rPr lang="en-US" sz="5000" dirty="0" smtClean="0"/>
              <a:t>Increased Physical Activity</a:t>
            </a:r>
            <a:endParaRPr lang="en-US" sz="5000" dirty="0"/>
          </a:p>
        </p:txBody>
      </p:sp>
      <p:pic>
        <p:nvPicPr>
          <p:cNvPr id="5" name="Picture 4"/>
          <p:cNvPicPr>
            <a:picLocks noChangeAspect="1"/>
          </p:cNvPicPr>
          <p:nvPr/>
        </p:nvPicPr>
        <p:blipFill>
          <a:blip r:embed="rId3" cstate="print"/>
          <a:srcRect/>
          <a:stretch>
            <a:fillRect/>
          </a:stretch>
        </p:blipFill>
        <p:spPr bwMode="auto">
          <a:xfrm>
            <a:off x="609600" y="1981200"/>
            <a:ext cx="8080375" cy="1254379"/>
          </a:xfrm>
          <a:prstGeom prst="rect">
            <a:avLst/>
          </a:prstGeom>
          <a:gradFill>
            <a:gsLst>
              <a:gs pos="0">
                <a:srgbClr val="5E9EFF"/>
              </a:gs>
              <a:gs pos="39999">
                <a:srgbClr val="85C2FF"/>
              </a:gs>
              <a:gs pos="70000">
                <a:srgbClr val="C4D6EB"/>
              </a:gs>
              <a:gs pos="100000">
                <a:srgbClr val="FFEBFA"/>
              </a:gs>
            </a:gsLst>
            <a:lin ang="5400000" scaled="0"/>
          </a:gradFill>
          <a:ln w="9525">
            <a:noFill/>
            <a:miter lim="800000"/>
            <a:headEnd/>
            <a:tailEnd/>
          </a:ln>
        </p:spPr>
      </p:pic>
      <p:sp>
        <p:nvSpPr>
          <p:cNvPr id="6" name="Title 1"/>
          <p:cNvSpPr txBox="1">
            <a:spLocks/>
          </p:cNvSpPr>
          <p:nvPr/>
        </p:nvSpPr>
        <p:spPr>
          <a:xfrm>
            <a:off x="1295400" y="3352800"/>
            <a:ext cx="7043208" cy="838200"/>
          </a:xfrm>
          <a:prstGeom prst="rect">
            <a:avLst/>
          </a:prstGeom>
        </p:spPr>
        <p:txBody>
          <a:bodyPr vert="horz" wrap="square" lIns="0" tIns="0" rIns="0" bIns="0" rtlCol="0" anchor="ctr" anchorCtr="0">
            <a:noAutofit/>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Sponsored</a:t>
            </a:r>
            <a:r>
              <a:rPr kumimoji="0" lang="en-US" sz="4000" b="0" i="0" u="none" strike="noStrike" kern="1200" cap="none" spc="-150" normalizeH="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by:</a:t>
            </a:r>
          </a:p>
        </p:txBody>
      </p:sp>
      <p:sp>
        <p:nvSpPr>
          <p:cNvPr id="9" name="Title 1"/>
          <p:cNvSpPr txBox="1">
            <a:spLocks/>
          </p:cNvSpPr>
          <p:nvPr/>
        </p:nvSpPr>
        <p:spPr>
          <a:xfrm>
            <a:off x="3581400" y="5334000"/>
            <a:ext cx="1981200" cy="837694"/>
          </a:xfrm>
          <a:prstGeom prst="rect">
            <a:avLst/>
          </a:prstGeom>
        </p:spPr>
        <p:txBody>
          <a:bodyPr vert="horz" wrap="square" lIns="0" tIns="0" rIns="0" bIns="0" rtlCol="0" anchor="ctr" anchorCtr="0">
            <a:noAutofit/>
          </a:bodyPr>
          <a:lstStyle/>
          <a:p>
            <a:pPr marL="0" marR="0" lvl="0" indent="0" algn="ctr" defTabSz="914363" rtl="0" eaLnBrk="1" fontAlgn="auto" latinLnBrk="0" hangingPunct="1">
              <a:lnSpc>
                <a:spcPct val="90000"/>
              </a:lnSpc>
              <a:spcBef>
                <a:spcPct val="0"/>
              </a:spcBef>
              <a:spcAft>
                <a:spcPts val="0"/>
              </a:spcAft>
              <a:buClrTx/>
              <a:buSzTx/>
              <a:buFontTx/>
              <a:buNone/>
              <a:tabLst/>
              <a:defRPr/>
            </a:pPr>
            <a:endParaRPr kumimoji="0" lang="en-US" sz="5400" b="0"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p:txBody>
      </p:sp>
      <p:pic>
        <p:nvPicPr>
          <p:cNvPr id="10" name="Picture 9" descr="WATSponsors.JPG"/>
          <p:cNvPicPr>
            <a:picLocks noChangeAspect="1"/>
          </p:cNvPicPr>
          <p:nvPr/>
        </p:nvPicPr>
        <p:blipFill>
          <a:blip r:embed="rId4" cstate="print"/>
          <a:stretch>
            <a:fillRect/>
          </a:stretch>
        </p:blipFill>
        <p:spPr>
          <a:xfrm>
            <a:off x="417420" y="4161766"/>
            <a:ext cx="8345580" cy="2379453"/>
          </a:xfrm>
          <a:prstGeom prst="rect">
            <a:avLst/>
          </a:prstGeom>
          <a:gradFill>
            <a:gsLst>
              <a:gs pos="0">
                <a:srgbClr val="5E9EFF"/>
              </a:gs>
              <a:gs pos="39999">
                <a:srgbClr val="85C2FF"/>
              </a:gs>
              <a:gs pos="70000">
                <a:srgbClr val="C4D6EB"/>
              </a:gs>
              <a:gs pos="100000">
                <a:srgbClr val="FFEBFA"/>
              </a:gs>
            </a:gsLst>
            <a:lin ang="5400000" scaled="0"/>
          </a:gradFill>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1.png"/>
          <p:cNvPicPr>
            <a:picLocks noChangeAspect="1"/>
          </p:cNvPicPr>
          <p:nvPr/>
        </p:nvPicPr>
        <p:blipFill>
          <a:blip r:embed="rId2" cstate="print"/>
          <a:stretch>
            <a:fillRect/>
          </a:stretch>
        </p:blipFill>
        <p:spPr>
          <a:xfrm>
            <a:off x="1524000" y="1524000"/>
            <a:ext cx="5743228" cy="3239540"/>
          </a:xfrm>
          <a:prstGeom prst="rect">
            <a:avLst/>
          </a:prstGeom>
        </p:spPr>
      </p:pic>
      <p:sp>
        <p:nvSpPr>
          <p:cNvPr id="7" name="Title 1"/>
          <p:cNvSpPr>
            <a:spLocks noGrp="1"/>
          </p:cNvSpPr>
          <p:nvPr>
            <p:ph type="ctrTitle"/>
          </p:nvPr>
        </p:nvSpPr>
        <p:spPr>
          <a:xfrm>
            <a:off x="457200" y="4648200"/>
            <a:ext cx="8229600" cy="1828294"/>
          </a:xfrm>
        </p:spPr>
        <p:txBody>
          <a:bodyPr/>
          <a:lstStyle/>
          <a:p>
            <a:r>
              <a:rPr lang="en-US" sz="2600" smtClean="0"/>
              <a:t>These four </a:t>
            </a:r>
            <a:r>
              <a:rPr lang="en-US" sz="2600" dirty="0" smtClean="0"/>
              <a:t>“highlights” in conjunction with our coalition’s advocacy and the efforts of numerous partners  and partner agencies has earned McMinn County the recognition of being a Healthier Tennessee Community.</a:t>
            </a:r>
            <a:endParaRPr lang="en-US" sz="2600" dirty="0"/>
          </a:p>
        </p:txBody>
      </p:sp>
      <p:pic>
        <p:nvPicPr>
          <p:cNvPr id="8" name="Picture 7" descr="healthier-tennessee-logo.png"/>
          <p:cNvPicPr>
            <a:picLocks noChangeAspect="1"/>
          </p:cNvPicPr>
          <p:nvPr/>
        </p:nvPicPr>
        <p:blipFill>
          <a:blip r:embed="rId3" cstate="print"/>
          <a:stretch>
            <a:fillRect/>
          </a:stretch>
        </p:blipFill>
        <p:spPr>
          <a:xfrm>
            <a:off x="533400" y="381000"/>
            <a:ext cx="8229600" cy="945026"/>
          </a:xfrm>
          <a:prstGeom prst="rect">
            <a:avLst/>
          </a:prstGeom>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healthier-tennessee-logo.png"/>
          <p:cNvPicPr>
            <a:picLocks noChangeAspect="1"/>
          </p:cNvPicPr>
          <p:nvPr/>
        </p:nvPicPr>
        <p:blipFill>
          <a:blip r:embed="rId2" cstate="print"/>
          <a:stretch>
            <a:fillRect/>
          </a:stretch>
        </p:blipFill>
        <p:spPr>
          <a:xfrm>
            <a:off x="533400" y="381000"/>
            <a:ext cx="8229600" cy="945026"/>
          </a:xfrm>
          <a:prstGeom prst="rect">
            <a:avLst/>
          </a:prstGeom>
        </p:spPr>
      </p:pic>
      <p:sp>
        <p:nvSpPr>
          <p:cNvPr id="6" name="Title 5"/>
          <p:cNvSpPr>
            <a:spLocks noGrp="1"/>
          </p:cNvSpPr>
          <p:nvPr>
            <p:ph type="ctrTitle"/>
          </p:nvPr>
        </p:nvSpPr>
        <p:spPr>
          <a:xfrm>
            <a:off x="4800600" y="1828800"/>
            <a:ext cx="3048000" cy="4419600"/>
          </a:xfrm>
        </p:spPr>
        <p:txBody>
          <a:bodyPr/>
          <a:lstStyle/>
          <a:p>
            <a:r>
              <a:rPr lang="en-US" sz="1600" dirty="0" smtClean="0"/>
              <a:t/>
            </a:r>
            <a:br>
              <a:rPr lang="en-US" sz="1600" dirty="0" smtClean="0"/>
            </a:br>
            <a:r>
              <a:rPr lang="en-US" sz="1600" dirty="0" smtClean="0"/>
              <a:t/>
            </a:r>
            <a:br>
              <a:rPr lang="en-US" sz="1600" dirty="0" smtClean="0"/>
            </a:br>
            <a:r>
              <a:rPr lang="en-US" sz="1800" dirty="0" smtClean="0"/>
              <a:t>•  Initiate and sustain at least three </a:t>
            </a:r>
            <a:br>
              <a:rPr lang="en-US" sz="1800" dirty="0" smtClean="0"/>
            </a:br>
            <a:r>
              <a:rPr lang="en-US" sz="1800" dirty="0" smtClean="0"/>
              <a:t>community-wide activities or events </a:t>
            </a:r>
            <a:br>
              <a:rPr lang="en-US" sz="1800" dirty="0" smtClean="0"/>
            </a:br>
            <a:r>
              <a:rPr lang="en-US" sz="1800" dirty="0" smtClean="0"/>
              <a:t>that encourage healthier eating.</a:t>
            </a:r>
            <a:br>
              <a:rPr lang="en-US" sz="1800" dirty="0" smtClean="0"/>
            </a:br>
            <a:r>
              <a:rPr lang="en-US" sz="1800" dirty="0" smtClean="0"/>
              <a:t/>
            </a:r>
            <a:br>
              <a:rPr lang="en-US" sz="1800" dirty="0" smtClean="0"/>
            </a:br>
            <a:r>
              <a:rPr lang="en-US" sz="1800" dirty="0" smtClean="0"/>
              <a:t>•  Initiate and sustain at least one </a:t>
            </a:r>
            <a:br>
              <a:rPr lang="en-US" sz="1800" dirty="0" smtClean="0"/>
            </a:br>
            <a:r>
              <a:rPr lang="en-US" sz="1800" dirty="0" smtClean="0"/>
              <a:t>community-wide activity that </a:t>
            </a:r>
            <a:br>
              <a:rPr lang="en-US" sz="1800" dirty="0" smtClean="0"/>
            </a:br>
            <a:r>
              <a:rPr lang="en-US" sz="1800" dirty="0" smtClean="0"/>
              <a:t>encourages tobacco abstinence.</a:t>
            </a:r>
            <a:br>
              <a:rPr lang="en-US" sz="1800" dirty="0" smtClean="0"/>
            </a:br>
            <a:r>
              <a:rPr lang="en-US" sz="1800" dirty="0" smtClean="0"/>
              <a:t/>
            </a:r>
            <a:br>
              <a:rPr lang="en-US" sz="1800" dirty="0" smtClean="0"/>
            </a:br>
            <a:r>
              <a:rPr lang="en-US" sz="1800" dirty="0" smtClean="0"/>
              <a:t>•  Create a way to track and measure </a:t>
            </a:r>
            <a:br>
              <a:rPr lang="en-US" sz="1800" dirty="0" smtClean="0"/>
            </a:br>
            <a:r>
              <a:rPr lang="en-US" sz="1800" dirty="0" smtClean="0"/>
              <a:t>the outputs and accomplishments </a:t>
            </a:r>
            <a:br>
              <a:rPr lang="en-US" sz="1800" dirty="0" smtClean="0"/>
            </a:br>
            <a:r>
              <a:rPr lang="en-US" sz="1800" dirty="0" smtClean="0"/>
              <a:t>of the program.</a:t>
            </a:r>
            <a:br>
              <a:rPr lang="en-US" sz="1800" dirty="0" smtClean="0"/>
            </a:br>
            <a:r>
              <a:rPr lang="en-US" sz="1800" dirty="0" smtClean="0"/>
              <a:t/>
            </a:r>
            <a:br>
              <a:rPr lang="en-US" sz="1800" dirty="0" smtClean="0"/>
            </a:br>
            <a:r>
              <a:rPr lang="en-US" sz="1800" dirty="0" smtClean="0"/>
              <a:t>•  Engage local media and consistently </a:t>
            </a:r>
            <a:br>
              <a:rPr lang="en-US" sz="1800" dirty="0" smtClean="0"/>
            </a:br>
            <a:r>
              <a:rPr lang="en-US" sz="1800" dirty="0" smtClean="0"/>
              <a:t>provide them with information on </a:t>
            </a:r>
            <a:br>
              <a:rPr lang="en-US" sz="1800" dirty="0" smtClean="0"/>
            </a:br>
            <a:r>
              <a:rPr lang="en-US" sz="1800" dirty="0" smtClean="0"/>
              <a:t>events, updates and other information.</a:t>
            </a:r>
            <a:r>
              <a:rPr lang="en-US" sz="1600" dirty="0" smtClean="0"/>
              <a:t/>
            </a:r>
            <a:br>
              <a:rPr lang="en-US" sz="1600" dirty="0" smtClean="0"/>
            </a:br>
            <a:endParaRPr lang="en-US" sz="1600" dirty="0"/>
          </a:p>
        </p:txBody>
      </p:sp>
      <p:sp>
        <p:nvSpPr>
          <p:cNvPr id="10" name="Title 5"/>
          <p:cNvSpPr txBox="1">
            <a:spLocks/>
          </p:cNvSpPr>
          <p:nvPr/>
        </p:nvSpPr>
        <p:spPr>
          <a:xfrm>
            <a:off x="1143000" y="1905000"/>
            <a:ext cx="3048000" cy="4495800"/>
          </a:xfrm>
          <a:prstGeom prst="rect">
            <a:avLst/>
          </a:prstGeom>
        </p:spPr>
        <p:txBody>
          <a:bodyPr vert="horz" wrap="square" lIns="0" tIns="0" rIns="0" bIns="0" rtlCol="0" anchor="ctr" anchorCtr="0">
            <a:no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a:r>
            <a:b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Create a local wellness council led </a:t>
            </a:r>
            <a:b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by a chairperson(s). The wellness </a:t>
            </a:r>
            <a:b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council should include a diverse </a:t>
            </a:r>
            <a:b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group from the community, including </a:t>
            </a:r>
            <a:b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representation from the Chamber </a:t>
            </a:r>
            <a:b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of Commerce, United Way, schools, </a:t>
            </a:r>
            <a:b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businesses, hospitals and healthcare </a:t>
            </a:r>
            <a:b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providers, service clubs and </a:t>
            </a:r>
            <a:b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organizations, faith communities, </a:t>
            </a:r>
            <a:b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and others.</a:t>
            </a:r>
          </a:p>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a:r>
            <a:b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endPar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Engage government officials and </a:t>
            </a:r>
            <a:b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r>
              <a:rPr kumimoji="0" lang="en-US"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civic leaders.</a:t>
            </a:r>
          </a:p>
          <a:p>
            <a:pPr lvl="0" defTabSz="914363">
              <a:lnSpc>
                <a:spcPct val="90000"/>
              </a:lnSpc>
              <a:spcBef>
                <a:spcPct val="0"/>
              </a:spcBef>
            </a:pPr>
            <a:r>
              <a:rPr kumimoji="0" lang="en-US" sz="16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a:r>
            <a:br>
              <a:rPr kumimoji="0" lang="en-US" sz="16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endParaRPr kumimoji="0" lang="en-US" sz="1600" b="0"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p:txBody>
      </p:sp>
      <p:sp>
        <p:nvSpPr>
          <p:cNvPr id="11" name="Title 1"/>
          <p:cNvSpPr txBox="1">
            <a:spLocks/>
          </p:cNvSpPr>
          <p:nvPr/>
        </p:nvSpPr>
        <p:spPr>
          <a:xfrm>
            <a:off x="1066800" y="1295400"/>
            <a:ext cx="7467600" cy="990094"/>
          </a:xfrm>
          <a:prstGeom prst="rect">
            <a:avLst/>
          </a:prstGeom>
        </p:spPr>
        <p:txBody>
          <a:bodyPr vert="horz" wrap="square" lIns="0" tIns="0" rIns="0" bIns="0" rtlCol="0" anchor="ctr" anchorCtr="0">
            <a:noAutofit/>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kumimoji="0" lang="en-US" sz="26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To earn the distinction, your community must: </a:t>
            </a:r>
            <a:endParaRPr kumimoji="0" lang="en-US" sz="2600" b="0"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WATSponsors.JPG"/>
          <p:cNvPicPr>
            <a:picLocks noChangeAspect="1"/>
          </p:cNvPicPr>
          <p:nvPr/>
        </p:nvPicPr>
        <p:blipFill>
          <a:blip r:embed="rId3" cstate="print"/>
          <a:stretch>
            <a:fillRect/>
          </a:stretch>
        </p:blipFill>
        <p:spPr>
          <a:xfrm>
            <a:off x="457200" y="2057400"/>
            <a:ext cx="7972425" cy="2273060"/>
          </a:xfrm>
          <a:prstGeom prst="rect">
            <a:avLst/>
          </a:prstGeom>
        </p:spPr>
      </p:pic>
      <p:pic>
        <p:nvPicPr>
          <p:cNvPr id="8" name="Picture 7" descr="Eureka Trail logo final.jpg"/>
          <p:cNvPicPr>
            <a:picLocks noChangeAspect="1"/>
          </p:cNvPicPr>
          <p:nvPr/>
        </p:nvPicPr>
        <p:blipFill>
          <a:blip r:embed="rId4" cstate="print"/>
          <a:stretch>
            <a:fillRect/>
          </a:stretch>
        </p:blipFill>
        <p:spPr>
          <a:xfrm>
            <a:off x="5638800" y="5029200"/>
            <a:ext cx="3124200" cy="1328974"/>
          </a:xfrm>
          <a:prstGeom prst="rect">
            <a:avLst/>
          </a:prstGeom>
        </p:spPr>
      </p:pic>
      <p:pic>
        <p:nvPicPr>
          <p:cNvPr id="9" name="Picture 8" descr="usdalogo.png"/>
          <p:cNvPicPr>
            <a:picLocks noChangeAspect="1"/>
          </p:cNvPicPr>
          <p:nvPr/>
        </p:nvPicPr>
        <p:blipFill>
          <a:blip r:embed="rId5" cstate="print"/>
          <a:stretch>
            <a:fillRect/>
          </a:stretch>
        </p:blipFill>
        <p:spPr>
          <a:xfrm>
            <a:off x="457200" y="381000"/>
            <a:ext cx="3391673" cy="673253"/>
          </a:xfrm>
          <a:prstGeom prst="rect">
            <a:avLst/>
          </a:prstGeom>
          <a:solidFill>
            <a:schemeClr val="tx1"/>
          </a:solidFill>
        </p:spPr>
      </p:pic>
      <p:grpSp>
        <p:nvGrpSpPr>
          <p:cNvPr id="12" name="Group 11"/>
          <p:cNvGrpSpPr/>
          <p:nvPr/>
        </p:nvGrpSpPr>
        <p:grpSpPr>
          <a:xfrm>
            <a:off x="685800" y="5562600"/>
            <a:ext cx="3474719" cy="781050"/>
            <a:chOff x="2052320" y="5638800"/>
            <a:chExt cx="3474719" cy="781050"/>
          </a:xfrm>
        </p:grpSpPr>
        <p:pic>
          <p:nvPicPr>
            <p:cNvPr id="10" name="Picture 9" descr="TN.JPG"/>
            <p:cNvPicPr>
              <a:picLocks noChangeAspect="1"/>
            </p:cNvPicPr>
            <p:nvPr/>
          </p:nvPicPr>
          <p:blipFill>
            <a:blip r:embed="rId6" cstate="print"/>
            <a:stretch>
              <a:fillRect/>
            </a:stretch>
          </p:blipFill>
          <p:spPr>
            <a:xfrm>
              <a:off x="2052320" y="5638800"/>
              <a:ext cx="728980" cy="781050"/>
            </a:xfrm>
            <a:prstGeom prst="rect">
              <a:avLst/>
            </a:prstGeom>
          </p:spPr>
        </p:pic>
        <p:pic>
          <p:nvPicPr>
            <p:cNvPr id="11" name="Picture 10" descr="humanservices.png"/>
            <p:cNvPicPr>
              <a:picLocks noChangeAspect="1"/>
            </p:cNvPicPr>
            <p:nvPr/>
          </p:nvPicPr>
          <p:blipFill>
            <a:blip r:embed="rId7" cstate="print"/>
            <a:stretch>
              <a:fillRect/>
            </a:stretch>
          </p:blipFill>
          <p:spPr>
            <a:xfrm>
              <a:off x="2819400" y="5715000"/>
              <a:ext cx="2707639" cy="686234"/>
            </a:xfrm>
            <a:prstGeom prst="rect">
              <a:avLst/>
            </a:prstGeom>
          </p:spPr>
        </p:pic>
      </p:grpSp>
      <p:pic>
        <p:nvPicPr>
          <p:cNvPr id="14" name="Picture 3"/>
          <p:cNvPicPr>
            <a:picLocks noChangeAspect="1" noChangeArrowheads="1"/>
          </p:cNvPicPr>
          <p:nvPr/>
        </p:nvPicPr>
        <p:blipFill>
          <a:blip r:embed="rId8" cstate="print"/>
          <a:srcRect/>
          <a:stretch>
            <a:fillRect/>
          </a:stretch>
        </p:blipFill>
        <p:spPr bwMode="auto">
          <a:xfrm>
            <a:off x="5791200" y="457200"/>
            <a:ext cx="1295757" cy="1298799"/>
          </a:xfrm>
          <a:prstGeom prst="rect">
            <a:avLst/>
          </a:prstGeom>
          <a:noFill/>
          <a:ln w="9525">
            <a:noFill/>
            <a:miter lim="800000"/>
            <a:headEnd/>
            <a:tailEnd/>
          </a:ln>
          <a:effectLst/>
        </p:spPr>
      </p:pic>
      <p:pic>
        <p:nvPicPr>
          <p:cNvPr id="16" name="Picture 2"/>
          <p:cNvPicPr>
            <a:picLocks noChangeAspect="1" noChangeArrowheads="1"/>
          </p:cNvPicPr>
          <p:nvPr/>
        </p:nvPicPr>
        <p:blipFill>
          <a:blip r:embed="rId9" cstate="print"/>
          <a:srcRect/>
          <a:stretch>
            <a:fillRect/>
          </a:stretch>
        </p:blipFill>
        <p:spPr bwMode="auto">
          <a:xfrm>
            <a:off x="7315200" y="457200"/>
            <a:ext cx="1371600" cy="1309878"/>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810000"/>
            <a:ext cx="8153400" cy="609600"/>
          </a:xfrm>
        </p:spPr>
        <p:txBody>
          <a:bodyPr/>
          <a:lstStyle/>
          <a:p>
            <a:pPr algn="ctr"/>
            <a:r>
              <a:rPr dirty="0" smtClean="0">
                <a:latin typeface="+mn-lt"/>
              </a:rPr>
              <a:t>What is Walk Across TN?</a:t>
            </a:r>
            <a:r>
              <a:rPr sz="3000" dirty="0" smtClean="0">
                <a:latin typeface="+mn-lt"/>
              </a:rPr>
              <a:t/>
            </a:r>
            <a:br>
              <a:rPr sz="3000" dirty="0" smtClean="0">
                <a:latin typeface="+mn-lt"/>
              </a:rPr>
            </a:br>
            <a:r>
              <a:rPr lang="en-US" sz="3000" dirty="0" smtClean="0">
                <a:latin typeface="+mn-lt"/>
              </a:rPr>
              <a:t/>
            </a:r>
            <a:br>
              <a:rPr lang="en-US" sz="3000" dirty="0" smtClean="0">
                <a:latin typeface="+mn-lt"/>
              </a:rPr>
            </a:br>
            <a:r>
              <a:rPr sz="3000" dirty="0" smtClean="0">
                <a:latin typeface="+mn-lt"/>
              </a:rPr>
              <a:t/>
            </a:r>
            <a:br>
              <a:rPr sz="3000" dirty="0" smtClean="0">
                <a:latin typeface="+mn-lt"/>
              </a:rPr>
            </a:br>
            <a:r>
              <a:rPr dirty="0" smtClean="0"/>
              <a:t/>
            </a:r>
            <a:br>
              <a:rPr dirty="0" smtClean="0"/>
            </a:br>
            <a:r>
              <a:rPr dirty="0" smtClean="0"/>
              <a:t/>
            </a:r>
            <a:br>
              <a:rPr dirty="0" smtClean="0"/>
            </a:br>
            <a:endParaRPr lang="en-US" dirty="0"/>
          </a:p>
        </p:txBody>
      </p:sp>
      <p:pic>
        <p:nvPicPr>
          <p:cNvPr id="6" name="Picture 5"/>
          <p:cNvPicPr>
            <a:picLocks noChangeAspect="1"/>
          </p:cNvPicPr>
          <p:nvPr/>
        </p:nvPicPr>
        <p:blipFill>
          <a:blip r:embed="rId3" cstate="print"/>
          <a:srcRect/>
          <a:stretch>
            <a:fillRect/>
          </a:stretch>
        </p:blipFill>
        <p:spPr bwMode="auto">
          <a:xfrm>
            <a:off x="609600" y="533400"/>
            <a:ext cx="8080375" cy="1254379"/>
          </a:xfrm>
          <a:prstGeom prst="rect">
            <a:avLst/>
          </a:prstGeom>
          <a:gradFill>
            <a:gsLst>
              <a:gs pos="0">
                <a:srgbClr val="5E9EFF"/>
              </a:gs>
              <a:gs pos="39999">
                <a:srgbClr val="85C2FF"/>
              </a:gs>
              <a:gs pos="70000">
                <a:srgbClr val="C4D6EB"/>
              </a:gs>
              <a:gs pos="100000">
                <a:srgbClr val="FFEBFA"/>
              </a:gs>
            </a:gsLst>
            <a:lin ang="5400000" scaled="0"/>
          </a:gradFill>
          <a:ln w="9525">
            <a:noFill/>
            <a:miter lim="800000"/>
            <a:headEnd/>
            <a:tailEnd/>
          </a:ln>
        </p:spPr>
      </p:pic>
      <p:sp>
        <p:nvSpPr>
          <p:cNvPr id="5" name="Title 1"/>
          <p:cNvSpPr txBox="1">
            <a:spLocks/>
          </p:cNvSpPr>
          <p:nvPr/>
        </p:nvSpPr>
        <p:spPr>
          <a:xfrm>
            <a:off x="914400" y="3886200"/>
            <a:ext cx="7043208" cy="1523494"/>
          </a:xfrm>
          <a:prstGeom prst="rect">
            <a:avLst/>
          </a:prstGeom>
        </p:spPr>
        <p:txBody>
          <a:bodyPr vert="horz" wrap="square" lIns="0" tIns="0" rIns="0" bIns="0" rtlCol="0" anchor="ctr" anchorCtr="0">
            <a:no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30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WAT is a</a:t>
            </a:r>
            <a:r>
              <a:rPr kumimoji="0" lang="en-US" sz="3000" b="0" i="0" u="none" strike="noStrike" kern="1200" cap="none" spc="-150" normalizeH="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6-week walking program for teams of four people.  The teams have a friendly competition to see who can log the most miles walking or jogging.</a:t>
            </a:r>
          </a:p>
          <a:p>
            <a:pPr marL="0" marR="0" lvl="0" indent="0" algn="l" defTabSz="914363" rtl="0" eaLnBrk="1" fontAlgn="auto" latinLnBrk="0" hangingPunct="1">
              <a:lnSpc>
                <a:spcPct val="90000"/>
              </a:lnSpc>
              <a:spcBef>
                <a:spcPct val="0"/>
              </a:spcBef>
              <a:spcAft>
                <a:spcPts val="0"/>
              </a:spcAft>
              <a:buClrTx/>
              <a:buSzTx/>
              <a:buFontTx/>
              <a:buNone/>
              <a:tabLst/>
              <a:defRPr/>
            </a:pPr>
            <a:r>
              <a:rPr lang="en-US" sz="3000" spc="-150" baseline="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cs typeface="Arial" charset="0"/>
              </a:rPr>
              <a:t>The</a:t>
            </a:r>
            <a:r>
              <a:rPr lang="en-US" sz="3000"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cs typeface="Arial" charset="0"/>
              </a:rPr>
              <a:t> team who walks the farthest “across Tennessee” will win, but everyone who participates will take home a healthy habit…walking for fitness.</a:t>
            </a:r>
            <a:endParaRPr kumimoji="0" lang="en-US" sz="3000" b="0"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057400"/>
            <a:ext cx="8077200" cy="3580894"/>
          </a:xfrm>
        </p:spPr>
        <p:txBody>
          <a:bodyPr/>
          <a:lstStyle/>
          <a:p>
            <a:pPr algn="ctr"/>
            <a:r>
              <a:rPr sz="4000" dirty="0" smtClean="0"/>
              <a:t>Before WAT, on average, how many days/week did you walk, jog, or run as part of an exercise regimen?</a:t>
            </a:r>
            <a:endParaRPr lang="en-US" sz="4000" dirty="0"/>
          </a:p>
        </p:txBody>
      </p:sp>
      <p:pic>
        <p:nvPicPr>
          <p:cNvPr id="6" name="Picture 5"/>
          <p:cNvPicPr>
            <a:picLocks noChangeAspect="1"/>
          </p:cNvPicPr>
          <p:nvPr/>
        </p:nvPicPr>
        <p:blipFill>
          <a:blip r:embed="rId3" cstate="print"/>
          <a:srcRect/>
          <a:stretch>
            <a:fillRect/>
          </a:stretch>
        </p:blipFill>
        <p:spPr bwMode="auto">
          <a:xfrm>
            <a:off x="609600" y="533400"/>
            <a:ext cx="8080375" cy="1254379"/>
          </a:xfrm>
          <a:prstGeom prst="rect">
            <a:avLst/>
          </a:prstGeom>
          <a:gradFill>
            <a:gsLst>
              <a:gs pos="0">
                <a:srgbClr val="5E9EFF"/>
              </a:gs>
              <a:gs pos="39999">
                <a:srgbClr val="85C2FF"/>
              </a:gs>
              <a:gs pos="70000">
                <a:srgbClr val="C4D6EB"/>
              </a:gs>
              <a:gs pos="100000">
                <a:srgbClr val="FFEBFA"/>
              </a:gs>
            </a:gsLst>
            <a:lin ang="5400000" scaled="0"/>
          </a:grad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nvGraphicFramePr>
        <p:xfrm>
          <a:off x="1143000" y="2057400"/>
          <a:ext cx="6924675" cy="4430712"/>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p:cNvPicPr>
            <a:picLocks noChangeAspect="1"/>
          </p:cNvPicPr>
          <p:nvPr/>
        </p:nvPicPr>
        <p:blipFill>
          <a:blip r:embed="rId4" cstate="print"/>
          <a:srcRect/>
          <a:stretch>
            <a:fillRect/>
          </a:stretch>
        </p:blipFill>
        <p:spPr bwMode="auto">
          <a:xfrm>
            <a:off x="609600" y="533400"/>
            <a:ext cx="8080375" cy="1254379"/>
          </a:xfrm>
          <a:prstGeom prst="rect">
            <a:avLst/>
          </a:prstGeom>
          <a:gradFill>
            <a:gsLst>
              <a:gs pos="0">
                <a:srgbClr val="5E9EFF"/>
              </a:gs>
              <a:gs pos="39999">
                <a:srgbClr val="85C2FF"/>
              </a:gs>
              <a:gs pos="70000">
                <a:srgbClr val="C4D6EB"/>
              </a:gs>
              <a:gs pos="100000">
                <a:srgbClr val="FFEBFA"/>
              </a:gs>
            </a:gsLst>
            <a:lin ang="5400000" scaled="0"/>
          </a:grad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057400"/>
            <a:ext cx="8077200" cy="3580894"/>
          </a:xfrm>
        </p:spPr>
        <p:txBody>
          <a:bodyPr/>
          <a:lstStyle/>
          <a:p>
            <a:r>
              <a:rPr dirty="0" smtClean="0"/>
              <a:t>During WAT, on average, how many days/week did you walk, jog, or run as part of an exercise regimen?</a:t>
            </a:r>
            <a:endParaRPr lang="en-US" dirty="0"/>
          </a:p>
        </p:txBody>
      </p:sp>
      <p:pic>
        <p:nvPicPr>
          <p:cNvPr id="6" name="Picture 5"/>
          <p:cNvPicPr>
            <a:picLocks noChangeAspect="1"/>
          </p:cNvPicPr>
          <p:nvPr/>
        </p:nvPicPr>
        <p:blipFill>
          <a:blip r:embed="rId3" cstate="print"/>
          <a:srcRect/>
          <a:stretch>
            <a:fillRect/>
          </a:stretch>
        </p:blipFill>
        <p:spPr bwMode="auto">
          <a:xfrm>
            <a:off x="609600" y="533400"/>
            <a:ext cx="8080375" cy="1254379"/>
          </a:xfrm>
          <a:prstGeom prst="rect">
            <a:avLst/>
          </a:prstGeom>
          <a:gradFill>
            <a:gsLst>
              <a:gs pos="0">
                <a:srgbClr val="5E9EFF"/>
              </a:gs>
              <a:gs pos="39999">
                <a:srgbClr val="85C2FF"/>
              </a:gs>
              <a:gs pos="70000">
                <a:srgbClr val="C4D6EB"/>
              </a:gs>
              <a:gs pos="100000">
                <a:srgbClr val="FFEBFA"/>
              </a:gs>
            </a:gsLst>
            <a:lin ang="5400000" scaled="0"/>
          </a:grad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nvGraphicFramePr>
        <p:xfrm>
          <a:off x="1143000" y="2057400"/>
          <a:ext cx="6924675" cy="4430712"/>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p:cNvPicPr>
            <a:picLocks noChangeAspect="1"/>
          </p:cNvPicPr>
          <p:nvPr/>
        </p:nvPicPr>
        <p:blipFill>
          <a:blip r:embed="rId4" cstate="print"/>
          <a:srcRect/>
          <a:stretch>
            <a:fillRect/>
          </a:stretch>
        </p:blipFill>
        <p:spPr bwMode="auto">
          <a:xfrm>
            <a:off x="609600" y="533400"/>
            <a:ext cx="8080375" cy="1254379"/>
          </a:xfrm>
          <a:prstGeom prst="rect">
            <a:avLst/>
          </a:prstGeom>
          <a:gradFill>
            <a:gsLst>
              <a:gs pos="0">
                <a:srgbClr val="5E9EFF"/>
              </a:gs>
              <a:gs pos="39999">
                <a:srgbClr val="85C2FF"/>
              </a:gs>
              <a:gs pos="70000">
                <a:srgbClr val="C4D6EB"/>
              </a:gs>
              <a:gs pos="100000">
                <a:srgbClr val="FFEBFA"/>
              </a:gs>
            </a:gsLst>
            <a:lin ang="5400000" scaled="0"/>
          </a:grad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362200"/>
            <a:ext cx="8077200" cy="1524000"/>
          </a:xfrm>
        </p:spPr>
        <p:txBody>
          <a:bodyPr/>
          <a:lstStyle/>
          <a:p>
            <a:pPr algn="ctr"/>
            <a:r>
              <a:rPr dirty="0" smtClean="0"/>
              <a:t>What does the data show?</a:t>
            </a:r>
            <a:br>
              <a:rPr dirty="0" smtClean="0"/>
            </a:br>
            <a:r>
              <a:rPr dirty="0" smtClean="0"/>
              <a:t/>
            </a:r>
            <a:br>
              <a:rPr dirty="0" smtClean="0"/>
            </a:br>
            <a:endParaRPr lang="en-US" dirty="0"/>
          </a:p>
        </p:txBody>
      </p:sp>
      <p:pic>
        <p:nvPicPr>
          <p:cNvPr id="6" name="Picture 5"/>
          <p:cNvPicPr>
            <a:picLocks noChangeAspect="1"/>
          </p:cNvPicPr>
          <p:nvPr/>
        </p:nvPicPr>
        <p:blipFill>
          <a:blip r:embed="rId3" cstate="print"/>
          <a:srcRect/>
          <a:stretch>
            <a:fillRect/>
          </a:stretch>
        </p:blipFill>
        <p:spPr bwMode="auto">
          <a:xfrm>
            <a:off x="609600" y="533400"/>
            <a:ext cx="8080375" cy="1254379"/>
          </a:xfrm>
          <a:prstGeom prst="rect">
            <a:avLst/>
          </a:prstGeom>
          <a:gradFill>
            <a:gsLst>
              <a:gs pos="0">
                <a:srgbClr val="5E9EFF"/>
              </a:gs>
              <a:gs pos="39999">
                <a:srgbClr val="85C2FF"/>
              </a:gs>
              <a:gs pos="70000">
                <a:srgbClr val="C4D6EB"/>
              </a:gs>
              <a:gs pos="100000">
                <a:srgbClr val="FFEBFA"/>
              </a:gs>
            </a:gsLst>
            <a:lin ang="5400000" scaled="0"/>
          </a:gradFill>
          <a:ln w="9525">
            <a:noFill/>
            <a:miter lim="800000"/>
            <a:headEnd/>
            <a:tailEnd/>
          </a:ln>
        </p:spPr>
      </p:pic>
      <p:sp>
        <p:nvSpPr>
          <p:cNvPr id="4" name="Title 1"/>
          <p:cNvSpPr txBox="1">
            <a:spLocks/>
          </p:cNvSpPr>
          <p:nvPr/>
        </p:nvSpPr>
        <p:spPr>
          <a:xfrm>
            <a:off x="609600" y="3886200"/>
            <a:ext cx="8077200" cy="2362200"/>
          </a:xfrm>
          <a:prstGeom prst="rect">
            <a:avLst/>
          </a:prstGeom>
        </p:spPr>
        <p:txBody>
          <a:bodyPr vert="horz" wrap="square" lIns="0" tIns="0" rIns="0" bIns="0" rtlCol="0" anchor="ctr" anchorCtr="0">
            <a:noAutofit/>
          </a:bodyPr>
          <a:lstStyle/>
          <a:p>
            <a:pPr marL="0" marR="0" lvl="0" indent="0" defTabSz="914363" rtl="0" eaLnBrk="1" fontAlgn="auto" latinLnBrk="0" hangingPunct="1">
              <a:lnSpc>
                <a:spcPct val="90000"/>
              </a:lnSpc>
              <a:spcBef>
                <a:spcPct val="0"/>
              </a:spcBef>
              <a:spcAft>
                <a:spcPts val="0"/>
              </a:spcAft>
              <a:buClrTx/>
              <a:buSzTx/>
              <a:buFont typeface="Arial" pitchFamily="34" charset="0"/>
              <a:buChar char="•"/>
              <a:tabLst/>
              <a:defRPr/>
            </a:pPr>
            <a:r>
              <a:rPr lang="en-US" sz="2600"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cs typeface="Arial" charset="0"/>
              </a:rPr>
              <a:t>Before 12.5% of people were not out walking, jogging, or running, but during the program on 1.6% were idle.</a:t>
            </a:r>
          </a:p>
          <a:p>
            <a:pPr marL="0" marR="0" lvl="0" indent="0" defTabSz="914363" rtl="0" eaLnBrk="1" fontAlgn="auto" latinLnBrk="0" hangingPunct="1">
              <a:lnSpc>
                <a:spcPct val="90000"/>
              </a:lnSpc>
              <a:spcBef>
                <a:spcPct val="0"/>
              </a:spcBef>
              <a:spcAft>
                <a:spcPts val="0"/>
              </a:spcAft>
              <a:buClrTx/>
              <a:buSzTx/>
              <a:buFont typeface="Arial" pitchFamily="34" charset="0"/>
              <a:buChar char="•"/>
              <a:tabLst/>
              <a:defRPr/>
            </a:pPr>
            <a:endParaRPr lang="en-US" sz="2600"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cs typeface="Arial" charset="0"/>
            </a:endParaRPr>
          </a:p>
          <a:p>
            <a:pPr marL="0" marR="0" lvl="0" indent="0" defTabSz="914363" rtl="0" eaLnBrk="1" fontAlgn="auto" latinLnBrk="0" hangingPunct="1">
              <a:lnSpc>
                <a:spcPct val="90000"/>
              </a:lnSpc>
              <a:spcBef>
                <a:spcPct val="0"/>
              </a:spcBef>
              <a:spcAft>
                <a:spcPts val="0"/>
              </a:spcAft>
              <a:buClrTx/>
              <a:buSzTx/>
              <a:buFont typeface="Arial" pitchFamily="34" charset="0"/>
              <a:buChar char="•"/>
              <a:tabLst/>
              <a:defRPr/>
            </a:pPr>
            <a:r>
              <a:rPr lang="en-US" sz="2600"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cs typeface="Arial" charset="0"/>
              </a:rPr>
              <a:t>Before 23.4% were up and about 1-2x per week, that declined to 7.8%.</a:t>
            </a:r>
          </a:p>
          <a:p>
            <a:pPr marL="0" marR="0" lvl="0" indent="0" defTabSz="914363" rtl="0" eaLnBrk="1" fontAlgn="auto" latinLnBrk="0" hangingPunct="1">
              <a:lnSpc>
                <a:spcPct val="90000"/>
              </a:lnSpc>
              <a:spcBef>
                <a:spcPct val="0"/>
              </a:spcBef>
              <a:spcAft>
                <a:spcPts val="0"/>
              </a:spcAft>
              <a:buClrTx/>
              <a:buSzTx/>
              <a:buFont typeface="Arial" pitchFamily="34" charset="0"/>
              <a:buChar char="•"/>
              <a:tabLst/>
              <a:defRPr/>
            </a:pPr>
            <a:endParaRPr lang="en-US" sz="2600"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cs typeface="Arial" charset="0"/>
            </a:endParaRPr>
          </a:p>
          <a:p>
            <a:pPr marL="0" marR="0" lvl="0" indent="0" defTabSz="914363" rtl="0" eaLnBrk="1" fontAlgn="auto" latinLnBrk="0" hangingPunct="1">
              <a:lnSpc>
                <a:spcPct val="90000"/>
              </a:lnSpc>
              <a:spcBef>
                <a:spcPct val="0"/>
              </a:spcBef>
              <a:spcAft>
                <a:spcPts val="0"/>
              </a:spcAft>
              <a:buClrTx/>
              <a:buSzTx/>
              <a:buFont typeface="Arial" pitchFamily="34" charset="0"/>
              <a:buChar char="•"/>
              <a:tabLst/>
              <a:defRPr/>
            </a:pPr>
            <a:r>
              <a:rPr lang="en-US" sz="2600"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cs typeface="Arial" charset="0"/>
              </a:rPr>
              <a:t>Before 43.8% were out 3-5x per week, and during 42.2% were active .</a:t>
            </a:r>
          </a:p>
          <a:p>
            <a:pPr marL="0" marR="0" lvl="0" indent="0" defTabSz="914363" rtl="0" eaLnBrk="1" fontAlgn="auto" latinLnBrk="0" hangingPunct="1">
              <a:lnSpc>
                <a:spcPct val="90000"/>
              </a:lnSpc>
              <a:spcBef>
                <a:spcPct val="0"/>
              </a:spcBef>
              <a:spcAft>
                <a:spcPts val="0"/>
              </a:spcAft>
              <a:buClrTx/>
              <a:buSzTx/>
              <a:buFont typeface="Arial" pitchFamily="34" charset="0"/>
              <a:buChar char="•"/>
              <a:tabLst/>
              <a:defRPr/>
            </a:pPr>
            <a:r>
              <a:rPr kumimoji="0" lang="en-US" sz="26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Before</a:t>
            </a:r>
            <a:r>
              <a:rPr kumimoji="0" lang="en-US" sz="2600" b="0" i="0" u="none" strike="noStrike" kern="1200" cap="none" spc="-150" normalizeH="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20.3% were out 6-7x per week, but that shot up to 48.4%.</a:t>
            </a:r>
            <a:r>
              <a:rPr kumimoji="0" lang="en-US" sz="40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a:r>
            <a:br>
              <a:rPr kumimoji="0" lang="en-US" sz="40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r>
              <a:rPr kumimoji="0" lang="en-US" sz="40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a:r>
            <a:br>
              <a:rPr kumimoji="0" lang="en-US" sz="40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br>
            <a:endParaRPr kumimoji="0" lang="en-US" sz="4000" b="0"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Marina Border Segoe">
  <a:themeElements>
    <a:clrScheme name="Blue Template-Template">
      <a:dk1>
        <a:srgbClr val="000000"/>
      </a:dk1>
      <a:lt1>
        <a:srgbClr val="FFFFFF"/>
      </a:lt1>
      <a:dk2>
        <a:srgbClr val="050595"/>
      </a:dk2>
      <a:lt2>
        <a:srgbClr val="FFFF99"/>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B7F25514-F0B9-4065-B8A3-ED90E5FF354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1_Marina Border Segoe</Template>
  <TotalTime>662</TotalTime>
  <Words>3818</Words>
  <Application>Microsoft Office PowerPoint</Application>
  <PresentationFormat>On-screen Show (4:3)</PresentationFormat>
  <Paragraphs>169</Paragraphs>
  <Slides>32</Slides>
  <Notes>30</Notes>
  <HiddenSlides>0</HiddenSlides>
  <MMClips>1</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1_Marina Border Segoe</vt:lpstr>
      <vt:lpstr>Multiple Endeavors, One Goal.</vt:lpstr>
      <vt:lpstr>Three Focus Areas </vt:lpstr>
      <vt:lpstr>Mobilizing Our Community Increased Physical Activity</vt:lpstr>
      <vt:lpstr>What is Walk Across TN?     </vt:lpstr>
      <vt:lpstr>Before WAT, on average, how many days/week did you walk, jog, or run as part of an exercise regimen?</vt:lpstr>
      <vt:lpstr>Slide 6</vt:lpstr>
      <vt:lpstr>During WAT, on average, how many days/week did you walk, jog, or run as part of an exercise regimen?</vt:lpstr>
      <vt:lpstr>Slide 8</vt:lpstr>
      <vt:lpstr>What does the data show?  </vt:lpstr>
      <vt:lpstr>Now that WAT 2015 is complete, how often do you plan to walk for exercise?  </vt:lpstr>
      <vt:lpstr>Slide 11</vt:lpstr>
      <vt:lpstr>Now that WAT 2015 is complete, how often do you plan to jog or run for exercise?  </vt:lpstr>
      <vt:lpstr>Slide 13</vt:lpstr>
      <vt:lpstr>What does the data show?  </vt:lpstr>
      <vt:lpstr>Mobilizing Our Community Increased Physical Activity: Focus on students</vt:lpstr>
      <vt:lpstr>Addressing Food Insecurity</vt:lpstr>
      <vt:lpstr>The Athens-McMinn Family YMCA became a sponsor agency in 2015 for Summer Food Service Program (SFSP) and expanded our sponsorship of the Child and Adult Care Food Program  (CACFP) to include meals.</vt:lpstr>
      <vt:lpstr>In Tennessee, the program is provided through partnering with the TN Department of Human Services with funds provided by the United States Department of Agriculture.</vt:lpstr>
      <vt:lpstr>Summer Meals and Snacks</vt:lpstr>
      <vt:lpstr>We live in a county where all school systems:  Etowah City Schools, Athens City Schools, and McMinn County Schools qualify for free/reduced lunch costs for the students.  To meet guidelines for CACFP/SFSP the schools must have 50% or more students qualifying.  Our individual schools range from 56% to 100%.  (7 of our 15 schools are 80% or higher.)</vt:lpstr>
      <vt:lpstr>In 2015, we operated a total of 4 sites for the SFSP programming.  We finished July 2016 with eight approved sites operating in three counties.  Last fall we had three sites for CACFP and we have begun this fall with the CACFP program intending to operate thirteen sites in two counties.</vt:lpstr>
      <vt:lpstr>Developing our Build Environment</vt:lpstr>
      <vt:lpstr>Our Rails to Trails project, now named the Eureka Trail, recently won one of the 2016 “Annual Achievement Awards” in recognition of outstanding use of Recreational Trails Program funds.</vt:lpstr>
      <vt:lpstr>This trail has become a reality through:  Marshall University, The State of TN Project Diabetes, The City of Athens, The City of Englewood, McMinn County Government, Athens Parks Foundation, McMinn Living Well, McMinn Health Council, Marshall University, Tennessee Wesleyan University Servant Leadership, United Way of McMinn and Meigs Counties, Comcast, University of TN , our state representatives, TN Dept, of Environment and Conservation,  our local Kiwanis Club, uncountable volunteers, and private donors.</vt:lpstr>
      <vt:lpstr>Slide 25</vt:lpstr>
      <vt:lpstr>Slide 26</vt:lpstr>
      <vt:lpstr>Slide 27</vt:lpstr>
      <vt:lpstr>AND…   We are not finished with the trail! Currently, our trail is 4.8 miles one way with a 1/3 mile “health triangle” and…</vt:lpstr>
      <vt:lpstr>An article in our local newspaper, The Daily Post-Athenian, announced that we, our locality, has been approved to receive another $200,000 from the Recreational Trail Project to buy the remaining property to extend the trail another mile into the City of Englewood.   Efforts are continuing to improve the physical build environment including the purchasing of benches from the funds provided by Marshall University and Bristol-Meyers Squibb.  This will provide users a place to rest on their treks.</vt:lpstr>
      <vt:lpstr>These four “highlights” in conjunction with our coalition’s advocacy and the efforts of numerous partners  and partner agencies has earned McMinn County the recognition of being a Healthier Tennessee Community.</vt:lpstr>
      <vt:lpstr>  •  Initiate and sustain at least three  community-wide activities or events  that encourage healthier eating.  •  Initiate and sustain at least one  community-wide activity that  encourages tobacco abstinence.  •  Create a way to track and measure  the outputs and accomplishments  of the program.  •  Engage local media and consistently  provide them with information on  events, updates and other information. </vt:lpstr>
      <vt:lpstr>Slide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McMinn Living Well</dc:title>
  <dc:creator>J.Ratledge</dc:creator>
  <cp:lastModifiedBy>director</cp:lastModifiedBy>
  <cp:revision>66</cp:revision>
  <dcterms:created xsi:type="dcterms:W3CDTF">2016-09-14T13:09:29Z</dcterms:created>
  <dcterms:modified xsi:type="dcterms:W3CDTF">2016-10-07T12:15:33Z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TC102867639990</vt:lpwstr>
  </property>
</Properties>
</file>