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7" r:id="rId2"/>
    <p:sldId id="256" r:id="rId3"/>
    <p:sldId id="262" r:id="rId4"/>
    <p:sldId id="294" r:id="rId5"/>
    <p:sldId id="296" r:id="rId6"/>
    <p:sldId id="300" r:id="rId7"/>
    <p:sldId id="269" r:id="rId8"/>
    <p:sldId id="270" r:id="rId9"/>
    <p:sldId id="301" r:id="rId10"/>
    <p:sldId id="302" r:id="rId11"/>
    <p:sldId id="273" r:id="rId12"/>
    <p:sldId id="303" r:id="rId13"/>
    <p:sldId id="274" r:id="rId14"/>
    <p:sldId id="275" r:id="rId15"/>
    <p:sldId id="276" r:id="rId16"/>
    <p:sldId id="271" r:id="rId17"/>
    <p:sldId id="272" r:id="rId18"/>
    <p:sldId id="292" r:id="rId19"/>
    <p:sldId id="293" r:id="rId20"/>
    <p:sldId id="304" r:id="rId21"/>
    <p:sldId id="306" r:id="rId22"/>
    <p:sldId id="30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9999"/>
    <a:srgbClr val="CC66FF"/>
    <a:srgbClr val="000000"/>
    <a:srgbClr val="33CCFF"/>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1" autoAdjust="0"/>
  </p:normalViewPr>
  <p:slideViewPr>
    <p:cSldViewPr>
      <p:cViewPr varScale="1">
        <p:scale>
          <a:sx n="64" d="100"/>
          <a:sy n="64" d="100"/>
        </p:scale>
        <p:origin x="1344"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D33851-67F3-4618-B121-2609287DDD54}" type="datetimeFigureOut">
              <a:rPr lang="en-US" smtClean="0"/>
              <a:t>9/19/2016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CCC2C9-3F22-4596-9B80-18602E9DA0AD}" type="slidenum">
              <a:rPr lang="en-US" smtClean="0"/>
              <a:t>‹#›</a:t>
            </a:fld>
            <a:endParaRPr lang="en-US"/>
          </a:p>
        </p:txBody>
      </p:sp>
    </p:spTree>
    <p:extLst>
      <p:ext uri="{BB962C8B-B14F-4D97-AF65-F5344CB8AC3E}">
        <p14:creationId xmlns:p14="http://schemas.microsoft.com/office/powerpoint/2010/main" val="2915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CCC2C9-3F22-4596-9B80-18602E9DA0AD}" type="slidenum">
              <a:rPr lang="en-US" smtClean="0"/>
              <a:t>3</a:t>
            </a:fld>
            <a:endParaRPr lang="en-US"/>
          </a:p>
        </p:txBody>
      </p:sp>
    </p:spTree>
    <p:extLst>
      <p:ext uri="{BB962C8B-B14F-4D97-AF65-F5344CB8AC3E}">
        <p14:creationId xmlns:p14="http://schemas.microsoft.com/office/powerpoint/2010/main" val="4108391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What was done….</a:t>
            </a:r>
          </a:p>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Franklin Gothic Book" pitchFamily="34" charset="0"/>
                <a:cs typeface="Arial" pitchFamily="34" charset="0"/>
              </a:rPr>
              <a:t>24</a:t>
            </a:r>
            <a:r>
              <a:rPr kumimoji="0" lang="en-US" sz="1200" b="1" i="0" u="none" strike="noStrike" cap="none" normalizeH="0" baseline="0" dirty="0">
                <a:ln>
                  <a:noFill/>
                </a:ln>
                <a:solidFill>
                  <a:srgbClr val="000000"/>
                </a:solidFill>
                <a:effectLst/>
                <a:latin typeface="Franklin Gothic Book" pitchFamily="34" charset="0"/>
                <a:cs typeface="Arial" pitchFamily="34" charset="0"/>
              </a:rPr>
              <a:t>-one hour sessions </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Co-Taught by Certified Trainers:  </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Low Impact Exercise</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Endurance Exercises</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Strength Building Exercises</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Learn low impact exercises to aid with pain relief</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Learn Relaxation Methods</a:t>
            </a:r>
            <a:endParaRPr kumimoji="0" lang="en-US"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Symbol" pitchFamily="18" charset="2"/>
                <a:cs typeface="Arial" pitchFamily="34" charset="0"/>
              </a:rPr>
              <a:t>·</a:t>
            </a:r>
            <a:r>
              <a:rPr kumimoji="0" lang="en-US" sz="1200" b="0" i="0" u="none" strike="noStrike" cap="none" normalizeH="0" baseline="0" dirty="0">
                <a:ln>
                  <a:noFill/>
                </a:ln>
                <a:solidFill>
                  <a:srgbClr val="000000"/>
                </a:solidFill>
                <a:effectLst/>
                <a:latin typeface="Franklin Gothic Book" pitchFamily="34" charset="0"/>
                <a:cs typeface="Arial" pitchFamily="34" charset="0"/>
              </a:rPr>
              <a:t> </a:t>
            </a:r>
            <a:r>
              <a:rPr kumimoji="0" lang="en-US" sz="1200" b="1" i="0" u="none" strike="noStrike" cap="none" normalizeH="0" baseline="0" dirty="0">
                <a:ln>
                  <a:noFill/>
                </a:ln>
                <a:solidFill>
                  <a:srgbClr val="000000"/>
                </a:solidFill>
                <a:effectLst/>
                <a:latin typeface="Franklin Gothic Book" pitchFamily="34" charset="0"/>
                <a:cs typeface="Arial" pitchFamily="34" charset="0"/>
              </a:rPr>
              <a:t>Practice what you learn as you set personal goals</a:t>
            </a:r>
            <a:endParaRPr lang="en-US" dirty="0"/>
          </a:p>
        </p:txBody>
      </p:sp>
      <p:sp>
        <p:nvSpPr>
          <p:cNvPr id="4" name="Slide Number Placeholder 3"/>
          <p:cNvSpPr>
            <a:spLocks noGrp="1"/>
          </p:cNvSpPr>
          <p:nvPr>
            <p:ph type="sldNum" sz="quarter" idx="10"/>
          </p:nvPr>
        </p:nvSpPr>
        <p:spPr/>
        <p:txBody>
          <a:bodyPr/>
          <a:lstStyle/>
          <a:p>
            <a:fld id="{EFECB530-C848-45FB-A921-BB634D8359F7}" type="slidenum">
              <a:rPr lang="en-US" smtClean="0"/>
              <a:pPr/>
              <a:t>8</a:t>
            </a:fld>
            <a:endParaRPr lang="en-US"/>
          </a:p>
        </p:txBody>
      </p:sp>
    </p:spTree>
    <p:extLst>
      <p:ext uri="{BB962C8B-B14F-4D97-AF65-F5344CB8AC3E}">
        <p14:creationId xmlns:p14="http://schemas.microsoft.com/office/powerpoint/2010/main" val="3863298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ECB530-C848-45FB-A921-BB634D8359F7}" type="slidenum">
              <a:rPr lang="en-US" smtClean="0"/>
              <a:pPr/>
              <a:t>19</a:t>
            </a:fld>
            <a:endParaRPr lang="en-US"/>
          </a:p>
        </p:txBody>
      </p:sp>
    </p:spTree>
    <p:extLst>
      <p:ext uri="{BB962C8B-B14F-4D97-AF65-F5344CB8AC3E}">
        <p14:creationId xmlns:p14="http://schemas.microsoft.com/office/powerpoint/2010/main" val="3932313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subtitle style</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September 19, 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C3AA4-67BE-44F7-809A-3582401494AF}" type="datetime4">
              <a:rPr lang="en-US" smtClean="0"/>
              <a:pPr/>
              <a:t>September 19, 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172EEB-1769-4776-AD69-E7C1260563EB}" type="datetime4">
              <a:rPr lang="en-US" smtClean="0"/>
              <a:pPr/>
              <a:t>September 19, 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7BB8AF-C16A-4836-A92D-61834B5F0BA5}" type="datetime4">
              <a:rPr lang="en-US" smtClean="0"/>
              <a:pPr/>
              <a:t>September 19, 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September 19, 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3A18F4-33C3-445B-924C-31108C51719C}" type="datetime4">
              <a:rPr lang="en-US" smtClean="0"/>
              <a:pPr/>
              <a:t>September 19, 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September 19, 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EFB012D-77A1-44B0-BB26-329BA1EE55C9}" type="datetime4">
              <a:rPr lang="en-US" smtClean="0"/>
              <a:pPr/>
              <a:t>September 19, 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September 19, 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a:t>Click to edit Master text styles</a:t>
            </a:r>
          </a:p>
        </p:txBody>
      </p:sp>
      <p:sp>
        <p:nvSpPr>
          <p:cNvPr id="5" name="Date Placeholder 4"/>
          <p:cNvSpPr>
            <a:spLocks noGrp="1"/>
          </p:cNvSpPr>
          <p:nvPr>
            <p:ph type="dt" sz="half" idx="10"/>
          </p:nvPr>
        </p:nvSpPr>
        <p:spPr/>
        <p:txBody>
          <a:bodyPr/>
          <a:lstStyle/>
          <a:p>
            <a:fld id="{DC7EAB0C-2220-4D0E-A0DD-DB7FA0F742F4}" type="datetime4">
              <a:rPr lang="en-US" smtClean="0"/>
              <a:pPr/>
              <a:t>September 19, 2016</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September 19, 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September 19, 2016</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2754ED01-E2A0-4C1E-8E21-014B9904157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1143000"/>
          </a:xfrm>
        </p:spPr>
        <p:txBody>
          <a:bodyPr>
            <a:noAutofit/>
          </a:bodyPr>
          <a:lstStyle/>
          <a:p>
            <a:pPr algn="ctr"/>
            <a:r>
              <a:rPr lang="en-US" sz="4400" dirty="0"/>
              <a:t>Calendar of Events</a:t>
            </a:r>
            <a:br>
              <a:rPr lang="en-US" sz="4400" dirty="0"/>
            </a:br>
            <a:r>
              <a:rPr lang="en-US" sz="4400" dirty="0"/>
              <a:t>Clay County</a:t>
            </a:r>
          </a:p>
        </p:txBody>
      </p:sp>
      <p:pic>
        <p:nvPicPr>
          <p:cNvPr id="4" name="Picture 10" descr="MC900156899[1]"/>
          <p:cNvPicPr>
            <a:picLocks noGrp="1" noChangeAspect="1" noChangeArrowheads="1"/>
          </p:cNvPicPr>
          <p:nvPr>
            <p:ph idx="1"/>
          </p:nvPr>
        </p:nvPicPr>
        <p:blipFill>
          <a:blip r:embed="rId2" cstate="print"/>
          <a:srcRect/>
          <a:stretch>
            <a:fillRect/>
          </a:stretch>
        </p:blipFill>
        <p:spPr bwMode="auto">
          <a:xfrm>
            <a:off x="990600" y="1752600"/>
            <a:ext cx="7239000" cy="3276600"/>
          </a:xfrm>
          <a:prstGeom prst="rect">
            <a:avLst/>
          </a:prstGeom>
          <a:noFill/>
        </p:spPr>
      </p:pic>
      <p:sp>
        <p:nvSpPr>
          <p:cNvPr id="6" name="TextBox 5"/>
          <p:cNvSpPr txBox="1"/>
          <p:nvPr/>
        </p:nvSpPr>
        <p:spPr>
          <a:xfrm>
            <a:off x="190500" y="5486400"/>
            <a:ext cx="8648700" cy="584775"/>
          </a:xfrm>
          <a:prstGeom prst="rect">
            <a:avLst/>
          </a:prstGeom>
          <a:noFill/>
        </p:spPr>
        <p:txBody>
          <a:bodyPr wrap="square" rtlCol="0">
            <a:spAutoFit/>
          </a:bodyPr>
          <a:lstStyle/>
          <a:p>
            <a:pPr algn="ctr"/>
            <a:r>
              <a:rPr lang="en-US" sz="3200" b="1" dirty="0"/>
              <a:t>Jane Miller, Retired</a:t>
            </a:r>
          </a:p>
        </p:txBody>
      </p:sp>
    </p:spTree>
    <p:extLst>
      <p:ext uri="{BB962C8B-B14F-4D97-AF65-F5344CB8AC3E}">
        <p14:creationId xmlns:p14="http://schemas.microsoft.com/office/powerpoint/2010/main" val="3475197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762000"/>
            <a:ext cx="6019800" cy="1371600"/>
          </a:xfrm>
          <a:prstGeom prst="rect">
            <a:avLst/>
          </a:prstGeom>
          <a:ln w="38100">
            <a:solidFill>
              <a:srgbClr val="00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3600" dirty="0"/>
              <a:t>Local bank closed taking our meeting room</a:t>
            </a:r>
          </a:p>
          <a:p>
            <a:pPr algn="ctr"/>
            <a:endParaRPr lang="en-US" dirty="0"/>
          </a:p>
        </p:txBody>
      </p:sp>
      <p:sp>
        <p:nvSpPr>
          <p:cNvPr id="3" name="Flowchart: Punched Tape 2"/>
          <p:cNvSpPr/>
          <p:nvPr/>
        </p:nvSpPr>
        <p:spPr>
          <a:xfrm>
            <a:off x="1295400" y="2590800"/>
            <a:ext cx="6477000" cy="2133600"/>
          </a:xfrm>
          <a:prstGeom prst="flowChartPunchedTape">
            <a:avLst/>
          </a:prstGeom>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LOCAL CHURCH OFFERED  LOCATION FOR HS  GENTLE YOGA  CLASS</a:t>
            </a:r>
            <a:endParaRPr lang="en-US" sz="2800" dirty="0"/>
          </a:p>
        </p:txBody>
      </p:sp>
    </p:spTree>
    <p:extLst>
      <p:ext uri="{BB962C8B-B14F-4D97-AF65-F5344CB8AC3E}">
        <p14:creationId xmlns:p14="http://schemas.microsoft.com/office/powerpoint/2010/main" val="199951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4" y="9144"/>
            <a:ext cx="9144000" cy="6848856"/>
          </a:xfrm>
          <a:prstGeom prst="rect">
            <a:avLst/>
          </a:prstGeom>
        </p:spPr>
      </p:pic>
      <p:sp>
        <p:nvSpPr>
          <p:cNvPr id="2" name="Title 1"/>
          <p:cNvSpPr>
            <a:spLocks noGrp="1"/>
          </p:cNvSpPr>
          <p:nvPr>
            <p:ph type="ctrTitle"/>
          </p:nvPr>
        </p:nvSpPr>
        <p:spPr>
          <a:xfrm rot="19140000">
            <a:off x="1912071" y="3762612"/>
            <a:ext cx="5648623" cy="1204306"/>
          </a:xfrm>
        </p:spPr>
        <p:txBody>
          <a:bodyPr>
            <a:normAutofit fontScale="90000"/>
          </a:bodyPr>
          <a:lstStyle/>
          <a:p>
            <a:pPr algn="ctr"/>
            <a:r>
              <a:rPr lang="en-US" dirty="0"/>
              <a:t/>
            </a:r>
            <a:br>
              <a:rPr lang="en-US" dirty="0"/>
            </a:br>
            <a:r>
              <a:rPr lang="en-US" dirty="0"/>
              <a:t/>
            </a:r>
            <a:br>
              <a:rPr lang="en-US" dirty="0"/>
            </a:br>
            <a:r>
              <a:rPr lang="en-US" dirty="0">
                <a:solidFill>
                  <a:schemeClr val="bg1"/>
                </a:solidFill>
              </a:rPr>
              <a:t>Clay County Fair Senior Day 2016</a:t>
            </a:r>
            <a:br>
              <a:rPr lang="en-US" dirty="0">
                <a:solidFill>
                  <a:schemeClr val="bg1"/>
                </a:solidFill>
              </a:rPr>
            </a:br>
            <a:r>
              <a:rPr lang="en-US" sz="8000" b="1" dirty="0">
                <a:solidFill>
                  <a:schemeClr val="bg1"/>
                </a:solidFill>
                <a:latin typeface="Bradley Hand ITC" pitchFamily="66" charset="0"/>
              </a:rPr>
              <a:t>Fun Times</a:t>
            </a:r>
          </a:p>
        </p:txBody>
      </p:sp>
    </p:spTree>
    <p:extLst>
      <p:ext uri="{BB962C8B-B14F-4D97-AF65-F5344CB8AC3E}">
        <p14:creationId xmlns:p14="http://schemas.microsoft.com/office/powerpoint/2010/main" val="457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5562600"/>
            <a:ext cx="6324600" cy="646331"/>
          </a:xfrm>
          <a:prstGeom prst="rect">
            <a:avLst/>
          </a:prstGeom>
          <a:noFill/>
          <a:ln w="38100">
            <a:solidFill>
              <a:schemeClr val="tx1"/>
            </a:solidFill>
          </a:ln>
        </p:spPr>
        <p:txBody>
          <a:bodyPr wrap="square" rtlCol="0">
            <a:spAutoFit/>
          </a:bodyPr>
          <a:lstStyle/>
          <a:p>
            <a:pPr algn="ctr"/>
            <a:r>
              <a:rPr lang="en-US" sz="3600" b="1" dirty="0"/>
              <a:t>Clay County Fair and Senior Day</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5405" b="20530"/>
          <a:stretch/>
        </p:blipFill>
        <p:spPr>
          <a:xfrm>
            <a:off x="304800" y="136319"/>
            <a:ext cx="4305300" cy="4749801"/>
          </a:xfrm>
          <a:prstGeom prst="rect">
            <a:avLst/>
          </a:prstGeom>
          <a:ln w="38100">
            <a:solidFill>
              <a:srgbClr val="CC66FF"/>
            </a:solidFill>
          </a:ln>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2583"/>
          <a:stretch/>
        </p:blipFill>
        <p:spPr>
          <a:xfrm rot="16200000">
            <a:off x="4502150" y="472869"/>
            <a:ext cx="4749801" cy="4076699"/>
          </a:xfrm>
          <a:prstGeom prst="rect">
            <a:avLst/>
          </a:prstGeom>
          <a:ln w="38100">
            <a:solidFill>
              <a:srgbClr val="CC66FF"/>
            </a:solidFill>
          </a:ln>
        </p:spPr>
      </p:pic>
    </p:spTree>
    <p:extLst>
      <p:ext uri="{BB962C8B-B14F-4D97-AF65-F5344CB8AC3E}">
        <p14:creationId xmlns:p14="http://schemas.microsoft.com/office/powerpoint/2010/main" val="68922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200" y="152400"/>
            <a:ext cx="8521700" cy="6457950"/>
          </a:xfrm>
          <a:prstGeom prst="rect">
            <a:avLst/>
          </a:prstGeom>
          <a:solidFill>
            <a:schemeClr val="accent3">
              <a:lumMod val="60000"/>
              <a:lumOff val="40000"/>
            </a:schemeClr>
          </a:solidFill>
          <a:ln w="57150">
            <a:solidFill>
              <a:schemeClr val="accent3">
                <a:lumMod val="40000"/>
                <a:lumOff val="60000"/>
              </a:schemeClr>
            </a:solidFill>
          </a:ln>
        </p:spPr>
      </p:pic>
      <p:sp>
        <p:nvSpPr>
          <p:cNvPr id="3" name="TextBox 2"/>
          <p:cNvSpPr txBox="1"/>
          <p:nvPr/>
        </p:nvSpPr>
        <p:spPr>
          <a:xfrm>
            <a:off x="330200" y="152400"/>
            <a:ext cx="8521700" cy="1292662"/>
          </a:xfrm>
          <a:prstGeom prst="rect">
            <a:avLst/>
          </a:prstGeom>
          <a:solidFill>
            <a:srgbClr val="000000"/>
          </a:solidFill>
          <a:ln w="57150">
            <a:noFill/>
          </a:ln>
        </p:spPr>
        <p:txBody>
          <a:bodyPr wrap="square" rtlCol="0">
            <a:spAutoFit/>
          </a:bodyPr>
          <a:lstStyle/>
          <a:p>
            <a:pPr algn="ctr"/>
            <a:endParaRPr lang="en-US" sz="2000" dirty="0">
              <a:solidFill>
                <a:schemeClr val="accent3">
                  <a:lumMod val="40000"/>
                  <a:lumOff val="60000"/>
                </a:schemeClr>
              </a:solidFill>
              <a:latin typeface="Aharoni" panose="02010803020104030203" pitchFamily="2" charset="-79"/>
              <a:cs typeface="Aharoni" panose="02010803020104030203" pitchFamily="2" charset="-79"/>
            </a:endParaRPr>
          </a:p>
          <a:p>
            <a:pPr algn="ctr"/>
            <a:r>
              <a:rPr lang="en-US" sz="4400" dirty="0">
                <a:solidFill>
                  <a:srgbClr val="7030A0"/>
                </a:solidFill>
                <a:latin typeface="Aharoni" panose="02010803020104030203" pitchFamily="2" charset="-79"/>
                <a:cs typeface="Aharoni" panose="02010803020104030203" pitchFamily="2" charset="-79"/>
              </a:rPr>
              <a:t>Teresa Wright Day in the </a:t>
            </a:r>
            <a:r>
              <a:rPr lang="en-US" sz="4400" b="1" dirty="0">
                <a:solidFill>
                  <a:srgbClr val="7030A0"/>
                </a:solidFill>
                <a:latin typeface="Aharoni" panose="02010803020104030203" pitchFamily="2" charset="-79"/>
                <a:cs typeface="Aharoni" panose="02010803020104030203" pitchFamily="2" charset="-79"/>
              </a:rPr>
              <a:t>Park</a:t>
            </a:r>
          </a:p>
          <a:p>
            <a:pPr algn="ctr"/>
            <a:endParaRPr lang="en-US" sz="1400" b="1" dirty="0">
              <a:solidFill>
                <a:schemeClr val="accent3">
                  <a:lumMod val="40000"/>
                  <a:lumOff val="60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89520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8700" y="980420"/>
            <a:ext cx="7086600" cy="5314950"/>
          </a:xfrm>
          <a:prstGeom prst="rect">
            <a:avLst/>
          </a:prstGeom>
          <a:ln w="57150">
            <a:solidFill>
              <a:schemeClr val="accent3">
                <a:lumMod val="60000"/>
                <a:lumOff val="40000"/>
              </a:schemeClr>
            </a:solidFill>
          </a:ln>
        </p:spPr>
      </p:pic>
      <p:sp>
        <p:nvSpPr>
          <p:cNvPr id="3" name="TextBox 2"/>
          <p:cNvSpPr txBox="1"/>
          <p:nvPr/>
        </p:nvSpPr>
        <p:spPr>
          <a:xfrm>
            <a:off x="152400" y="152400"/>
            <a:ext cx="8839200" cy="646331"/>
          </a:xfrm>
          <a:prstGeom prst="rect">
            <a:avLst/>
          </a:prstGeom>
          <a:noFill/>
        </p:spPr>
        <p:txBody>
          <a:bodyPr wrap="square" rtlCol="0">
            <a:spAutoFit/>
          </a:bodyPr>
          <a:lstStyle/>
          <a:p>
            <a:pPr algn="ctr"/>
            <a:r>
              <a:rPr lang="en-US" sz="3600" b="1" dirty="0">
                <a:solidFill>
                  <a:schemeClr val="accent3">
                    <a:lumMod val="60000"/>
                    <a:lumOff val="40000"/>
                  </a:schemeClr>
                </a:solidFill>
              </a:rPr>
              <a:t>Teresa Wright Day in the Park—Fun times</a:t>
            </a:r>
          </a:p>
        </p:txBody>
      </p:sp>
    </p:spTree>
    <p:extLst>
      <p:ext uri="{BB962C8B-B14F-4D97-AF65-F5344CB8AC3E}">
        <p14:creationId xmlns:p14="http://schemas.microsoft.com/office/powerpoint/2010/main" val="101503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5570"/>
          <a:stretch/>
        </p:blipFill>
        <p:spPr>
          <a:xfrm>
            <a:off x="406908" y="325628"/>
            <a:ext cx="8382000" cy="4889500"/>
          </a:xfrm>
          <a:prstGeom prst="rect">
            <a:avLst/>
          </a:prstGeom>
          <a:ln w="57150">
            <a:solidFill>
              <a:schemeClr val="accent3">
                <a:lumMod val="60000"/>
                <a:lumOff val="40000"/>
              </a:schemeClr>
            </a:solidFill>
          </a:ln>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508" y="3517900"/>
            <a:ext cx="4216400" cy="3178556"/>
          </a:xfrm>
          <a:prstGeom prst="rect">
            <a:avLst/>
          </a:prstGeom>
          <a:ln w="57150">
            <a:solidFill>
              <a:schemeClr val="accent3">
                <a:lumMod val="60000"/>
                <a:lumOff val="40000"/>
              </a:schemeClr>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3517900"/>
            <a:ext cx="4176747" cy="3178556"/>
          </a:xfrm>
          <a:prstGeom prst="rect">
            <a:avLst/>
          </a:prstGeom>
          <a:ln w="57150">
            <a:solidFill>
              <a:schemeClr val="accent3">
                <a:lumMod val="60000"/>
                <a:lumOff val="40000"/>
              </a:schemeClr>
            </a:solidFill>
          </a:ln>
        </p:spPr>
      </p:pic>
      <p:sp>
        <p:nvSpPr>
          <p:cNvPr id="5" name="TextBox 4"/>
          <p:cNvSpPr txBox="1"/>
          <p:nvPr/>
        </p:nvSpPr>
        <p:spPr>
          <a:xfrm>
            <a:off x="2133600" y="2057400"/>
            <a:ext cx="4724400" cy="2308324"/>
          </a:xfrm>
          <a:prstGeom prst="rect">
            <a:avLst/>
          </a:prstGeom>
          <a:noFill/>
        </p:spPr>
        <p:txBody>
          <a:bodyPr wrap="square" rtlCol="0">
            <a:spAutoFit/>
          </a:bodyPr>
          <a:lstStyle/>
          <a:p>
            <a:pPr algn="ctr"/>
            <a:r>
              <a:rPr lang="en-US" sz="4800" dirty="0">
                <a:solidFill>
                  <a:srgbClr val="FFCC00"/>
                </a:solidFill>
              </a:rPr>
              <a:t>More </a:t>
            </a:r>
          </a:p>
          <a:p>
            <a:pPr algn="ctr"/>
            <a:r>
              <a:rPr lang="en-US" sz="4800" dirty="0">
                <a:solidFill>
                  <a:srgbClr val="FFCC00"/>
                </a:solidFill>
              </a:rPr>
              <a:t>Teresa Wright Day Fun</a:t>
            </a:r>
          </a:p>
        </p:txBody>
      </p:sp>
    </p:spTree>
    <p:extLst>
      <p:ext uri="{BB962C8B-B14F-4D97-AF65-F5344CB8AC3E}">
        <p14:creationId xmlns:p14="http://schemas.microsoft.com/office/powerpoint/2010/main" val="149378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533400"/>
            <a:ext cx="8229600" cy="4708981"/>
          </a:xfrm>
          <a:prstGeom prst="rect">
            <a:avLst/>
          </a:prstGeom>
          <a:noFill/>
        </p:spPr>
        <p:txBody>
          <a:bodyPr wrap="square" rtlCol="0">
            <a:spAutoFit/>
          </a:bodyPr>
          <a:lstStyle/>
          <a:p>
            <a:r>
              <a:rPr lang="en-US" sz="2400" b="1" dirty="0"/>
              <a:t>The residents of Clay County continue to show dedication and determination to making healthy lifestyle choices.</a:t>
            </a:r>
          </a:p>
          <a:p>
            <a:endParaRPr lang="en-US" sz="1400" dirty="0"/>
          </a:p>
          <a:p>
            <a:r>
              <a:rPr lang="en-US" sz="2800" b="1" dirty="0"/>
              <a:t>Continuing Programs Include:</a:t>
            </a:r>
          </a:p>
          <a:p>
            <a:endParaRPr lang="en-US" sz="1200" dirty="0"/>
          </a:p>
          <a:p>
            <a:pPr>
              <a:buFont typeface="Arial" pitchFamily="34" charset="0"/>
              <a:buChar char="•"/>
            </a:pPr>
            <a:r>
              <a:rPr lang="en-US" sz="3200" dirty="0"/>
              <a:t>Walking groups</a:t>
            </a:r>
          </a:p>
          <a:p>
            <a:pPr>
              <a:buFont typeface="Arial" pitchFamily="34" charset="0"/>
              <a:buChar char="•"/>
            </a:pPr>
            <a:r>
              <a:rPr lang="en-US" sz="3200" dirty="0"/>
              <a:t>Exercise groups</a:t>
            </a:r>
          </a:p>
          <a:p>
            <a:pPr>
              <a:buFont typeface="Arial" pitchFamily="34" charset="0"/>
              <a:buChar char="•"/>
            </a:pPr>
            <a:r>
              <a:rPr lang="en-US" sz="3200" dirty="0"/>
              <a:t>Yoga group</a:t>
            </a:r>
          </a:p>
          <a:p>
            <a:pPr>
              <a:buFont typeface="Arial" pitchFamily="34" charset="0"/>
              <a:buChar char="•"/>
            </a:pPr>
            <a:r>
              <a:rPr lang="en-US" sz="3200" dirty="0"/>
              <a:t>Personal exercise</a:t>
            </a:r>
          </a:p>
          <a:p>
            <a:pPr>
              <a:buFont typeface="Arial" pitchFamily="34" charset="0"/>
              <a:buChar char="•"/>
            </a:pPr>
            <a:r>
              <a:rPr lang="en-US" sz="3200" dirty="0"/>
              <a:t>Personal walking </a:t>
            </a:r>
          </a:p>
          <a:p>
            <a:pPr>
              <a:buFont typeface="Arial" pitchFamily="34" charset="0"/>
              <a:buChar char="•"/>
            </a:pPr>
            <a:r>
              <a:rPr lang="en-US" sz="3200" dirty="0"/>
              <a:t>Support Groups</a:t>
            </a:r>
          </a:p>
        </p:txBody>
      </p:sp>
    </p:spTree>
    <p:extLst>
      <p:ext uri="{BB962C8B-B14F-4D97-AF65-F5344CB8AC3E}">
        <p14:creationId xmlns:p14="http://schemas.microsoft.com/office/powerpoint/2010/main" val="4172739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574800" y="609600"/>
            <a:ext cx="6400800" cy="685800"/>
          </a:xfrm>
          <a:prstGeom prst="rect">
            <a:avLst/>
          </a:prstGeom>
          <a:solidFill>
            <a:schemeClr val="accent3">
              <a:lumMod val="40000"/>
              <a:lumOff val="60000"/>
            </a:schemeClr>
          </a:solidFill>
        </p:spPr>
        <p:style>
          <a:lnRef idx="1">
            <a:schemeClr val="dk1"/>
          </a:lnRef>
          <a:fillRef idx="2">
            <a:schemeClr val="dk1"/>
          </a:fillRef>
          <a:effectRef idx="1">
            <a:schemeClr val="dk1"/>
          </a:effectRef>
          <a:fontRef idx="minor">
            <a:schemeClr val="dk1"/>
          </a:fontRef>
        </p:style>
        <p:txBody>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a:ln>
                  <a:noFill/>
                </a:ln>
                <a:solidFill>
                  <a:schemeClr val="tx1"/>
                </a:solidFill>
                <a:effectLst/>
                <a:uLnTx/>
                <a:uFillTx/>
                <a:latin typeface="+mn-lt"/>
                <a:ea typeface="+mn-ea"/>
                <a:cs typeface="+mn-cs"/>
              </a:rPr>
              <a:t>Clay County, Tennessee</a:t>
            </a:r>
          </a:p>
        </p:txBody>
      </p:sp>
      <p:sp>
        <p:nvSpPr>
          <p:cNvPr id="10" name="TextBox 9"/>
          <p:cNvSpPr txBox="1"/>
          <p:nvPr/>
        </p:nvSpPr>
        <p:spPr>
          <a:xfrm>
            <a:off x="838200" y="1676400"/>
            <a:ext cx="7543800" cy="461664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dirty="0"/>
              <a:t>Partners:</a:t>
            </a:r>
          </a:p>
          <a:p>
            <a:pPr>
              <a:buFont typeface="Arial" pitchFamily="34" charset="0"/>
              <a:buChar char="•"/>
            </a:pPr>
            <a:r>
              <a:rPr lang="en-US" dirty="0"/>
              <a:t>Appalachian Diabetes Control and Translation Project</a:t>
            </a:r>
          </a:p>
          <a:p>
            <a:pPr>
              <a:buFont typeface="Arial" pitchFamily="34" charset="0"/>
              <a:buChar char="•"/>
            </a:pPr>
            <a:r>
              <a:rPr lang="en-US" dirty="0"/>
              <a:t>Marshall University</a:t>
            </a:r>
          </a:p>
          <a:p>
            <a:pPr>
              <a:buFont typeface="Arial" pitchFamily="34" charset="0"/>
              <a:buChar char="•"/>
            </a:pPr>
            <a:r>
              <a:rPr lang="en-US" dirty="0"/>
              <a:t>University of Tennessee Extension</a:t>
            </a:r>
          </a:p>
          <a:p>
            <a:pPr>
              <a:buFont typeface="Arial" pitchFamily="34" charset="0"/>
              <a:buChar char="•"/>
            </a:pPr>
            <a:r>
              <a:rPr lang="en-US" dirty="0"/>
              <a:t>Tennessee Department Health</a:t>
            </a:r>
          </a:p>
          <a:p>
            <a:pPr>
              <a:buFont typeface="Arial" pitchFamily="34" charset="0"/>
              <a:buChar char="•"/>
            </a:pPr>
            <a:r>
              <a:rPr lang="en-US" dirty="0"/>
              <a:t>Clay County Family &amp; Community Education Clubs</a:t>
            </a:r>
          </a:p>
          <a:p>
            <a:pPr>
              <a:buFont typeface="Arial" pitchFamily="34" charset="0"/>
              <a:buChar char="•"/>
            </a:pPr>
            <a:r>
              <a:rPr lang="en-US" dirty="0"/>
              <a:t>Volunteers</a:t>
            </a:r>
          </a:p>
          <a:p>
            <a:pPr>
              <a:buFont typeface="Arial" pitchFamily="34" charset="0"/>
              <a:buChar char="•"/>
            </a:pPr>
            <a:r>
              <a:rPr lang="en-US" dirty="0"/>
              <a:t>Clay County Senior Citizens </a:t>
            </a:r>
          </a:p>
          <a:p>
            <a:pPr>
              <a:buFont typeface="Arial" pitchFamily="34" charset="0"/>
              <a:buChar char="•"/>
            </a:pPr>
            <a:r>
              <a:rPr lang="en-US" dirty="0"/>
              <a:t>Cumberland River Hospital</a:t>
            </a:r>
          </a:p>
          <a:p>
            <a:pPr>
              <a:buFont typeface="Arial" pitchFamily="34" charset="0"/>
              <a:buChar char="•"/>
            </a:pPr>
            <a:r>
              <a:rPr lang="en-US" dirty="0"/>
              <a:t>Clay County School System</a:t>
            </a:r>
          </a:p>
          <a:p>
            <a:pPr>
              <a:buFont typeface="Arial" pitchFamily="34" charset="0"/>
              <a:buChar char="•"/>
            </a:pPr>
            <a:r>
              <a:rPr lang="en-US" dirty="0"/>
              <a:t>Clay County Library </a:t>
            </a:r>
          </a:p>
          <a:p>
            <a:pPr>
              <a:buFont typeface="Arial" pitchFamily="34" charset="0"/>
              <a:buChar char="•"/>
            </a:pPr>
            <a:r>
              <a:rPr lang="en-US" dirty="0"/>
              <a:t>Local Churches </a:t>
            </a:r>
          </a:p>
          <a:p>
            <a:pPr>
              <a:buFont typeface="Arial" pitchFamily="34" charset="0"/>
              <a:buChar char="•"/>
            </a:pPr>
            <a:r>
              <a:rPr lang="en-US" dirty="0"/>
              <a:t>Clay County Health Council</a:t>
            </a:r>
          </a:p>
          <a:p>
            <a:pPr>
              <a:buFont typeface="Arial" pitchFamily="34" charset="0"/>
              <a:buChar char="•"/>
            </a:pPr>
            <a:r>
              <a:rPr lang="en-US" dirty="0"/>
              <a:t>Clay County Chamber of Commerce</a:t>
            </a:r>
          </a:p>
          <a:p>
            <a:pPr>
              <a:buFont typeface="Arial" pitchFamily="34" charset="0"/>
              <a:buChar char="•"/>
            </a:pPr>
            <a:r>
              <a:rPr lang="en-US" dirty="0"/>
              <a:t>Cookeville Regional Hospital</a:t>
            </a:r>
          </a:p>
          <a:p>
            <a:pPr>
              <a:buFont typeface="Arial" pitchFamily="34" charset="0"/>
              <a:buChar char="•"/>
            </a:pPr>
            <a:r>
              <a:rPr lang="en-US" dirty="0"/>
              <a:t>City and County Government </a:t>
            </a:r>
          </a:p>
        </p:txBody>
      </p:sp>
    </p:spTree>
    <p:extLst>
      <p:ext uri="{BB962C8B-B14F-4D97-AF65-F5344CB8AC3E}">
        <p14:creationId xmlns:p14="http://schemas.microsoft.com/office/powerpoint/2010/main" val="805938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506" y="342900"/>
            <a:ext cx="7420894" cy="923330"/>
          </a:xfrm>
          <a:prstGeom prst="rect">
            <a:avLst/>
          </a:prstGeom>
          <a:solidFill>
            <a:schemeClr val="accent3">
              <a:lumMod val="60000"/>
              <a:lumOff val="40000"/>
            </a:schemeClr>
          </a:solidFill>
          <a:ln w="38100">
            <a:solidFill>
              <a:srgbClr val="000000"/>
            </a:solidFill>
            <a:prstDash val="solid"/>
          </a:ln>
        </p:spPr>
        <p:txBody>
          <a:bodyPr wrap="square" lIns="91440" tIns="45720" rIns="91440" bIns="45720">
            <a:spAutoFit/>
          </a:bodyPr>
          <a:lstStyle/>
          <a:p>
            <a:pPr algn="ctr"/>
            <a:r>
              <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2016 Goals</a:t>
            </a:r>
          </a:p>
        </p:txBody>
      </p:sp>
      <p:sp>
        <p:nvSpPr>
          <p:cNvPr id="3" name="TextBox 2"/>
          <p:cNvSpPr txBox="1"/>
          <p:nvPr/>
        </p:nvSpPr>
        <p:spPr>
          <a:xfrm>
            <a:off x="732506" y="1524000"/>
            <a:ext cx="7420894" cy="6986528"/>
          </a:xfrm>
          <a:prstGeom prst="rect">
            <a:avLst/>
          </a:prstGeom>
          <a:noFill/>
        </p:spPr>
        <p:txBody>
          <a:bodyPr wrap="square" rtlCol="0">
            <a:spAutoFit/>
          </a:bodyPr>
          <a:lstStyle/>
          <a:p>
            <a:pPr>
              <a:buFont typeface="Arial" pitchFamily="34" charset="0"/>
              <a:buChar char="•"/>
            </a:pPr>
            <a:r>
              <a:rPr lang="en-US" sz="2000" dirty="0"/>
              <a:t>Complete Diabetes Education Room at Clay County Recreational </a:t>
            </a:r>
          </a:p>
          <a:p>
            <a:r>
              <a:rPr lang="en-US" sz="2000" dirty="0"/>
              <a:t>  Park  COMPLETED</a:t>
            </a:r>
          </a:p>
          <a:p>
            <a:endParaRPr lang="en-US" sz="1000" dirty="0"/>
          </a:p>
          <a:p>
            <a:pPr>
              <a:buFont typeface="Arial" pitchFamily="34" charset="0"/>
              <a:buChar char="•"/>
            </a:pPr>
            <a:r>
              <a:rPr lang="en-US" sz="2000" dirty="0"/>
              <a:t>To teach Dining With Diabetes in Summer</a:t>
            </a:r>
          </a:p>
          <a:p>
            <a:endParaRPr lang="en-US" sz="1000" dirty="0"/>
          </a:p>
          <a:p>
            <a:pPr>
              <a:buFont typeface="Arial" pitchFamily="34" charset="0"/>
              <a:buChar char="•"/>
            </a:pPr>
            <a:r>
              <a:rPr lang="en-US" sz="2000" dirty="0"/>
              <a:t>Stronger Partnership With Senior Citizen’s Program</a:t>
            </a:r>
          </a:p>
          <a:p>
            <a:endParaRPr lang="en-US" sz="1000" dirty="0"/>
          </a:p>
          <a:p>
            <a:pPr>
              <a:buFont typeface="Arial" pitchFamily="34" charset="0"/>
              <a:buChar char="•"/>
            </a:pPr>
            <a:r>
              <a:rPr lang="en-US" sz="2000" dirty="0"/>
              <a:t>To teach Gentle Yoga at Senior Citizens Center COMPLETED</a:t>
            </a:r>
          </a:p>
          <a:p>
            <a:endParaRPr lang="en-US" sz="1000" dirty="0"/>
          </a:p>
          <a:p>
            <a:pPr>
              <a:buFont typeface="Arial" pitchFamily="34" charset="0"/>
              <a:buChar char="•"/>
            </a:pPr>
            <a:r>
              <a:rPr lang="en-US" sz="2000" dirty="0"/>
              <a:t>Train new Yoga instructors COMPLETED</a:t>
            </a:r>
          </a:p>
          <a:p>
            <a:endParaRPr lang="en-US" sz="1000" dirty="0"/>
          </a:p>
          <a:p>
            <a:pPr>
              <a:buFont typeface="Arial" pitchFamily="34" charset="0"/>
              <a:buChar char="•"/>
            </a:pPr>
            <a:r>
              <a:rPr lang="en-US" sz="2000" dirty="0"/>
              <a:t>Continue Gentle Yoga at Hermitage Springs</a:t>
            </a:r>
          </a:p>
          <a:p>
            <a:endParaRPr lang="en-US" sz="1000" dirty="0"/>
          </a:p>
          <a:p>
            <a:pPr>
              <a:buFont typeface="Arial" pitchFamily="34" charset="0"/>
              <a:buChar char="•"/>
            </a:pPr>
            <a:r>
              <a:rPr lang="en-US" sz="2000" dirty="0"/>
              <a:t>Participate in Teresa Wright Day in the Park</a:t>
            </a:r>
          </a:p>
          <a:p>
            <a:endParaRPr lang="en-US" sz="1000" dirty="0"/>
          </a:p>
          <a:p>
            <a:endParaRPr lang="en-US" sz="2000" dirty="0"/>
          </a:p>
          <a:p>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sz="2000" dirty="0"/>
          </a:p>
          <a:p>
            <a:pPr>
              <a:buFont typeface="Arial" pitchFamily="34" charset="0"/>
              <a:buChar char="•"/>
            </a:pPr>
            <a:endParaRPr lang="en-US" dirty="0"/>
          </a:p>
        </p:txBody>
      </p:sp>
    </p:spTree>
    <p:extLst>
      <p:ext uri="{BB962C8B-B14F-4D97-AF65-F5344CB8AC3E}">
        <p14:creationId xmlns:p14="http://schemas.microsoft.com/office/powerpoint/2010/main" val="1344924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38200" y="1524000"/>
            <a:ext cx="7315200" cy="2400657"/>
          </a:xfrm>
          <a:prstGeom prst="rect">
            <a:avLst/>
          </a:prstGeom>
        </p:spPr>
        <p:txBody>
          <a:bodyPr wrap="square">
            <a:spAutoFit/>
          </a:bodyPr>
          <a:lstStyle/>
          <a:p>
            <a:endParaRPr lang="en-US" sz="2000" dirty="0"/>
          </a:p>
          <a:p>
            <a:pPr>
              <a:buFont typeface="Arial" pitchFamily="34" charset="0"/>
              <a:buChar char="•"/>
            </a:pPr>
            <a:r>
              <a:rPr lang="en-US" sz="2000" dirty="0"/>
              <a:t>Partner with old and new partners.</a:t>
            </a:r>
          </a:p>
          <a:p>
            <a:endParaRPr lang="en-US" sz="1000" dirty="0"/>
          </a:p>
          <a:p>
            <a:pPr>
              <a:buFont typeface="Arial" pitchFamily="34" charset="0"/>
              <a:buChar char="•"/>
            </a:pPr>
            <a:r>
              <a:rPr lang="en-US" sz="2000" dirty="0"/>
              <a:t>Continue Shopping Matters Tours</a:t>
            </a:r>
          </a:p>
          <a:p>
            <a:endParaRPr lang="en-US" sz="1000" dirty="0"/>
          </a:p>
          <a:p>
            <a:pPr>
              <a:buFont typeface="Arial" pitchFamily="34" charset="0"/>
              <a:buChar char="•"/>
            </a:pPr>
            <a:r>
              <a:rPr lang="en-US" sz="2000" dirty="0"/>
              <a:t>Any other opportunity to promote Diabetes Education related </a:t>
            </a:r>
          </a:p>
          <a:p>
            <a:r>
              <a:rPr lang="en-US" sz="2000" dirty="0"/>
              <a:t> activities</a:t>
            </a:r>
          </a:p>
          <a:p>
            <a:endParaRPr lang="en-US" sz="1000" dirty="0"/>
          </a:p>
          <a:p>
            <a:pPr lvl="0">
              <a:buFont typeface="Arial" pitchFamily="34" charset="0"/>
              <a:buChar char="•"/>
            </a:pPr>
            <a:r>
              <a:rPr lang="en-US" sz="2000" dirty="0">
                <a:solidFill>
                  <a:prstClr val="black"/>
                </a:solidFill>
              </a:rPr>
              <a:t>Continue </a:t>
            </a:r>
            <a:r>
              <a:rPr lang="en-US" sz="2000" dirty="0"/>
              <a:t>Dental Health Program  COMPLETED</a:t>
            </a:r>
          </a:p>
        </p:txBody>
      </p:sp>
      <p:sp>
        <p:nvSpPr>
          <p:cNvPr id="8" name="Rectangle 7"/>
          <p:cNvSpPr/>
          <p:nvPr/>
        </p:nvSpPr>
        <p:spPr>
          <a:xfrm>
            <a:off x="838200" y="653534"/>
            <a:ext cx="7315200" cy="646331"/>
          </a:xfrm>
          <a:prstGeom prst="rect">
            <a:avLst/>
          </a:prstGeom>
          <a:solidFill>
            <a:schemeClr val="accent3">
              <a:lumMod val="60000"/>
              <a:lumOff val="40000"/>
            </a:schemeClr>
          </a:solidFill>
          <a:ln w="38100">
            <a:solidFill>
              <a:srgbClr val="000000"/>
            </a:solidFill>
          </a:ln>
        </p:spPr>
        <p:txBody>
          <a:bodyPr wrap="square">
            <a:spAutoFit/>
          </a:bodyPr>
          <a:lstStyle/>
          <a:p>
            <a:pPr algn="ctr"/>
            <a:r>
              <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2016 Goals Continued</a:t>
            </a:r>
          </a:p>
        </p:txBody>
      </p:sp>
    </p:spTree>
    <p:extLst>
      <p:ext uri="{BB962C8B-B14F-4D97-AF65-F5344CB8AC3E}">
        <p14:creationId xmlns:p14="http://schemas.microsoft.com/office/powerpoint/2010/main" val="1600893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p_of_Tennessee_highlighting_Clay_County.png"/>
          <p:cNvPicPr>
            <a:picLocks noChangeAspect="1"/>
          </p:cNvPicPr>
          <p:nvPr/>
        </p:nvPicPr>
        <p:blipFill>
          <a:blip r:embed="rId2" cstate="print"/>
          <a:stretch>
            <a:fillRect/>
          </a:stretch>
        </p:blipFill>
        <p:spPr>
          <a:xfrm rot="-60000">
            <a:off x="474296" y="2204302"/>
            <a:ext cx="8120014" cy="2030003"/>
          </a:xfrm>
          <a:prstGeom prst="rect">
            <a:avLst/>
          </a:prstGeom>
          <a:ln w="38100">
            <a:noFill/>
          </a:ln>
        </p:spPr>
      </p:pic>
      <p:sp>
        <p:nvSpPr>
          <p:cNvPr id="3" name="TextBox 2"/>
          <p:cNvSpPr txBox="1"/>
          <p:nvPr/>
        </p:nvSpPr>
        <p:spPr>
          <a:xfrm flipH="1">
            <a:off x="0" y="685800"/>
            <a:ext cx="6476999" cy="830997"/>
          </a:xfrm>
          <a:prstGeom prst="rect">
            <a:avLst/>
          </a:prstGeom>
          <a:noFill/>
        </p:spPr>
        <p:txBody>
          <a:bodyPr wrap="square" rtlCol="0">
            <a:spAutoFit/>
          </a:bodyPr>
          <a:lstStyle/>
          <a:p>
            <a:r>
              <a:rPr lang="en-US" sz="4800" b="1" dirty="0"/>
              <a:t>Clay County, Tennessee</a:t>
            </a:r>
          </a:p>
        </p:txBody>
      </p:sp>
      <p:sp>
        <p:nvSpPr>
          <p:cNvPr id="4" name="TextBox 3"/>
          <p:cNvSpPr txBox="1"/>
          <p:nvPr/>
        </p:nvSpPr>
        <p:spPr>
          <a:xfrm>
            <a:off x="3810000" y="4963511"/>
            <a:ext cx="5334000" cy="830997"/>
          </a:xfrm>
          <a:prstGeom prst="rect">
            <a:avLst/>
          </a:prstGeom>
          <a:noFill/>
        </p:spPr>
        <p:txBody>
          <a:bodyPr wrap="square" rtlCol="0">
            <a:spAutoFit/>
          </a:bodyPr>
          <a:lstStyle/>
          <a:p>
            <a:pPr algn="ctr"/>
            <a:r>
              <a:rPr lang="en-US" sz="4800" b="1" dirty="0"/>
              <a:t>“In God We Trust”</a:t>
            </a:r>
          </a:p>
        </p:txBody>
      </p:sp>
    </p:spTree>
    <p:extLst>
      <p:ext uri="{BB962C8B-B14F-4D97-AF65-F5344CB8AC3E}">
        <p14:creationId xmlns:p14="http://schemas.microsoft.com/office/powerpoint/2010/main" val="114219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1066800"/>
            <a:ext cx="4800600" cy="3829050"/>
          </a:xfrm>
        </p:spPr>
      </p:pic>
      <p:sp>
        <p:nvSpPr>
          <p:cNvPr id="8" name="TextBox 7"/>
          <p:cNvSpPr txBox="1"/>
          <p:nvPr/>
        </p:nvSpPr>
        <p:spPr>
          <a:xfrm>
            <a:off x="558800" y="152400"/>
            <a:ext cx="8077200" cy="830997"/>
          </a:xfrm>
          <a:prstGeom prst="rect">
            <a:avLst/>
          </a:prstGeom>
          <a:noFill/>
        </p:spPr>
        <p:txBody>
          <a:bodyPr wrap="square" rtlCol="0">
            <a:spAutoFit/>
          </a:bodyPr>
          <a:lstStyle/>
          <a:p>
            <a:pPr algn="ctr"/>
            <a:r>
              <a:rPr lang="en-US" sz="4800" dirty="0">
                <a:latin typeface="+mj-lt"/>
              </a:rPr>
              <a:t>Leadership Transfer</a:t>
            </a:r>
            <a:r>
              <a:rPr lang="en-US" dirty="0">
                <a:latin typeface="Book Antiqua" panose="02040602050305030304" pitchFamily="18" charset="0"/>
              </a:rPr>
              <a:t> </a:t>
            </a:r>
          </a:p>
        </p:txBody>
      </p:sp>
      <p:sp>
        <p:nvSpPr>
          <p:cNvPr id="10" name="TextBox 9"/>
          <p:cNvSpPr txBox="1"/>
          <p:nvPr/>
        </p:nvSpPr>
        <p:spPr>
          <a:xfrm>
            <a:off x="5105400" y="1004754"/>
            <a:ext cx="3810000" cy="4154984"/>
          </a:xfrm>
          <a:prstGeom prst="rect">
            <a:avLst/>
          </a:prstGeom>
          <a:noFill/>
        </p:spPr>
        <p:txBody>
          <a:bodyPr wrap="square" rtlCol="0">
            <a:spAutoFit/>
          </a:bodyPr>
          <a:lstStyle/>
          <a:p>
            <a:pPr algn="ctr"/>
            <a:r>
              <a:rPr lang="en-US" sz="2000" b="1" dirty="0"/>
              <a:t>Slow and steady gets the job done, BUT even the most dedicated members know when it is time to transfer the torch!  </a:t>
            </a:r>
            <a:endParaRPr lang="en-US" sz="800" b="1" dirty="0"/>
          </a:p>
          <a:p>
            <a:pPr algn="ctr"/>
            <a:endParaRPr lang="en-US" sz="1000" b="1" dirty="0"/>
          </a:p>
          <a:p>
            <a:pPr algn="ctr"/>
            <a:r>
              <a:rPr lang="en-US" dirty="0"/>
              <a:t>This transfer does not mean these members are leaving—just stepping aside to let fresh members </a:t>
            </a:r>
          </a:p>
          <a:p>
            <a:pPr algn="ctr"/>
            <a:r>
              <a:rPr lang="en-US" dirty="0"/>
              <a:t>take the lead.</a:t>
            </a:r>
          </a:p>
          <a:p>
            <a:pPr algn="ctr"/>
            <a:r>
              <a:rPr lang="en-US" sz="1000" dirty="0"/>
              <a:t>  </a:t>
            </a:r>
          </a:p>
          <a:p>
            <a:pPr algn="ctr"/>
            <a:r>
              <a:rPr lang="en-US" dirty="0"/>
              <a:t>These members will become help and guidance for the new leaders to continue the great and successful Diabetes Coalition that is now in place!!!</a:t>
            </a:r>
          </a:p>
        </p:txBody>
      </p:sp>
      <p:sp>
        <p:nvSpPr>
          <p:cNvPr id="11" name="TextBox 10"/>
          <p:cNvSpPr txBox="1"/>
          <p:nvPr/>
        </p:nvSpPr>
        <p:spPr>
          <a:xfrm>
            <a:off x="3581400" y="5144027"/>
            <a:ext cx="3352800" cy="2123658"/>
          </a:xfrm>
          <a:prstGeom prst="rect">
            <a:avLst/>
          </a:prstGeom>
          <a:noFill/>
        </p:spPr>
        <p:txBody>
          <a:bodyPr wrap="square" rtlCol="0">
            <a:spAutoFit/>
          </a:bodyPr>
          <a:lstStyle/>
          <a:p>
            <a:pPr algn="ctr"/>
            <a:r>
              <a:rPr lang="en-US" u="sng" dirty="0"/>
              <a:t>Slowing Down Members</a:t>
            </a:r>
          </a:p>
          <a:p>
            <a:pPr algn="ctr"/>
            <a:endParaRPr lang="en-US" sz="1200" dirty="0"/>
          </a:p>
          <a:p>
            <a:pPr algn="ctr"/>
            <a:r>
              <a:rPr lang="en-US" sz="2400" dirty="0"/>
              <a:t>Jane Miller</a:t>
            </a:r>
          </a:p>
          <a:p>
            <a:pPr algn="ctr"/>
            <a:r>
              <a:rPr lang="en-US" sz="2400" dirty="0" err="1"/>
              <a:t>Shela</a:t>
            </a:r>
            <a:r>
              <a:rPr lang="en-US" sz="2400" dirty="0"/>
              <a:t> Long</a:t>
            </a:r>
          </a:p>
          <a:p>
            <a:pPr algn="ctr"/>
            <a:r>
              <a:rPr lang="en-US" sz="2400" dirty="0"/>
              <a:t>Dean Walden</a:t>
            </a:r>
          </a:p>
          <a:p>
            <a:pPr algn="ctr"/>
            <a:endParaRPr lang="en-US" sz="1200" dirty="0"/>
          </a:p>
          <a:p>
            <a:pPr algn="ctr"/>
            <a:endParaRPr lang="en-US" dirty="0"/>
          </a:p>
        </p:txBody>
      </p:sp>
      <p:pic>
        <p:nvPicPr>
          <p:cNvPr id="6" name="Picture 5" descr="The Olypic Torch. In refrence to the ancient greek games."/>
          <p:cNvPicPr>
            <a:picLocks noChangeAspect="1"/>
          </p:cNvPicPr>
          <p:nvPr/>
        </p:nvPicPr>
        <p:blipFill rotWithShape="1">
          <a:blip r:embed="rId3">
            <a:extLst>
              <a:ext uri="{28A0092B-C50C-407E-A947-70E740481C1C}">
                <a14:useLocalDpi xmlns:a14="http://schemas.microsoft.com/office/drawing/2010/main" val="0"/>
              </a:ext>
            </a:extLst>
          </a:blip>
          <a:srcRect r="10192"/>
          <a:stretch/>
        </p:blipFill>
        <p:spPr>
          <a:xfrm>
            <a:off x="7043912" y="5136846"/>
            <a:ext cx="1342867" cy="1649541"/>
          </a:xfrm>
          <a:prstGeom prst="rect">
            <a:avLst/>
          </a:prstGeom>
          <a:ln w="19050">
            <a:solidFill>
              <a:schemeClr val="tx1"/>
            </a:solidFill>
          </a:ln>
        </p:spPr>
      </p:pic>
    </p:spTree>
    <p:extLst>
      <p:ext uri="{BB962C8B-B14F-4D97-AF65-F5344CB8AC3E}">
        <p14:creationId xmlns:p14="http://schemas.microsoft.com/office/powerpoint/2010/main" val="72790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New Partnership </a:t>
            </a:r>
          </a:p>
        </p:txBody>
      </p:sp>
      <p:sp>
        <p:nvSpPr>
          <p:cNvPr id="4" name="Text Placeholder 3"/>
          <p:cNvSpPr>
            <a:spLocks noGrp="1"/>
          </p:cNvSpPr>
          <p:nvPr>
            <p:ph type="body" sz="half" idx="2"/>
          </p:nvPr>
        </p:nvSpPr>
        <p:spPr/>
        <p:txBody>
          <a:bodyPr>
            <a:normAutofit/>
          </a:bodyPr>
          <a:lstStyle/>
          <a:p>
            <a:r>
              <a:rPr lang="en-US" sz="3200" dirty="0"/>
              <a:t>Cumberland River Hospital</a:t>
            </a:r>
          </a:p>
        </p:txBody>
      </p:sp>
      <p:sp>
        <p:nvSpPr>
          <p:cNvPr id="5" name="TextBox 4"/>
          <p:cNvSpPr txBox="1"/>
          <p:nvPr/>
        </p:nvSpPr>
        <p:spPr>
          <a:xfrm>
            <a:off x="3657600" y="4114800"/>
            <a:ext cx="5257800" cy="1323439"/>
          </a:xfrm>
          <a:prstGeom prst="rect">
            <a:avLst/>
          </a:prstGeom>
          <a:noFill/>
        </p:spPr>
        <p:txBody>
          <a:bodyPr wrap="square" rtlCol="0">
            <a:spAutoFit/>
          </a:bodyPr>
          <a:lstStyle/>
          <a:p>
            <a:pPr algn="ctr"/>
            <a:r>
              <a:rPr lang="en-US" sz="8000" b="1" dirty="0">
                <a:solidFill>
                  <a:srgbClr val="009999"/>
                </a:solidFill>
                <a:latin typeface="Bookman Old Style" panose="02050604050505020204" pitchFamily="18" charset="0"/>
              </a:rPr>
              <a:t>Welcome</a:t>
            </a:r>
          </a:p>
        </p:txBody>
      </p:sp>
    </p:spTree>
    <p:extLst>
      <p:ext uri="{BB962C8B-B14F-4D97-AF65-F5344CB8AC3E}">
        <p14:creationId xmlns:p14="http://schemas.microsoft.com/office/powerpoint/2010/main" val="1047468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0710" r="6075"/>
          <a:stretch/>
        </p:blipFill>
        <p:spPr>
          <a:xfrm>
            <a:off x="152400" y="1066800"/>
            <a:ext cx="5343683" cy="3886200"/>
          </a:xfrm>
        </p:spPr>
      </p:pic>
      <p:sp>
        <p:nvSpPr>
          <p:cNvPr id="5" name="TextBox 4"/>
          <p:cNvSpPr txBox="1"/>
          <p:nvPr/>
        </p:nvSpPr>
        <p:spPr>
          <a:xfrm>
            <a:off x="838200" y="316468"/>
            <a:ext cx="7467600" cy="646331"/>
          </a:xfrm>
          <a:prstGeom prst="rect">
            <a:avLst/>
          </a:prstGeom>
          <a:noFill/>
        </p:spPr>
        <p:txBody>
          <a:bodyPr wrap="square" rtlCol="0">
            <a:spAutoFit/>
          </a:bodyPr>
          <a:lstStyle/>
          <a:p>
            <a:pPr algn="ctr"/>
            <a:r>
              <a:rPr lang="en-US" sz="3600" b="1" dirty="0"/>
              <a:t>Accepting the Torch</a:t>
            </a:r>
          </a:p>
        </p:txBody>
      </p:sp>
      <p:sp>
        <p:nvSpPr>
          <p:cNvPr id="8" name="Rectangle 7"/>
          <p:cNvSpPr/>
          <p:nvPr/>
        </p:nvSpPr>
        <p:spPr>
          <a:xfrm>
            <a:off x="5638800" y="1066800"/>
            <a:ext cx="3200400" cy="2308324"/>
          </a:xfrm>
          <a:prstGeom prst="rect">
            <a:avLst/>
          </a:prstGeom>
        </p:spPr>
        <p:txBody>
          <a:bodyPr wrap="square">
            <a:spAutoFit/>
          </a:bodyPr>
          <a:lstStyle/>
          <a:p>
            <a:pPr algn="ctr"/>
            <a:r>
              <a:rPr lang="en-US" dirty="0"/>
              <a:t>Swift and playful adds new freshness to all program encounters!  With the help and guidance of the slowing down members, the Clay County Diabetes Coalition will continue to help everyone in need of our services.  </a:t>
            </a:r>
          </a:p>
        </p:txBody>
      </p:sp>
      <p:sp>
        <p:nvSpPr>
          <p:cNvPr id="11" name="TextBox 10"/>
          <p:cNvSpPr txBox="1"/>
          <p:nvPr/>
        </p:nvSpPr>
        <p:spPr>
          <a:xfrm>
            <a:off x="5638800" y="3505200"/>
            <a:ext cx="3276600" cy="1631216"/>
          </a:xfrm>
          <a:prstGeom prst="rect">
            <a:avLst/>
          </a:prstGeom>
          <a:noFill/>
        </p:spPr>
        <p:txBody>
          <a:bodyPr wrap="square" rtlCol="0">
            <a:spAutoFit/>
          </a:bodyPr>
          <a:lstStyle/>
          <a:p>
            <a:pPr algn="ctr"/>
            <a:r>
              <a:rPr lang="en-US" u="sng" dirty="0"/>
              <a:t>Swift and Playful Members </a:t>
            </a:r>
            <a:endParaRPr lang="en-US" dirty="0"/>
          </a:p>
          <a:p>
            <a:pPr algn="ctr"/>
            <a:endParaRPr lang="en-US" sz="1000" u="sng" dirty="0"/>
          </a:p>
          <a:p>
            <a:pPr algn="ctr"/>
            <a:r>
              <a:rPr lang="en-US" dirty="0"/>
              <a:t>New President Tricia Strong along with </a:t>
            </a:r>
          </a:p>
          <a:p>
            <a:pPr algn="ctr"/>
            <a:r>
              <a:rPr lang="en-US" dirty="0"/>
              <a:t>Wendy, Candy, </a:t>
            </a:r>
            <a:r>
              <a:rPr lang="en-US" dirty="0" err="1"/>
              <a:t>Greda</a:t>
            </a:r>
            <a:r>
              <a:rPr lang="en-US" dirty="0"/>
              <a:t>, Mandy, Andrea, and others</a:t>
            </a:r>
          </a:p>
        </p:txBody>
      </p:sp>
      <p:pic>
        <p:nvPicPr>
          <p:cNvPr id="2" name="Picture 1" descr="The Olypic Torch. In refrence to the ancient greek games."/>
          <p:cNvPicPr>
            <a:picLocks noChangeAspect="1"/>
          </p:cNvPicPr>
          <p:nvPr/>
        </p:nvPicPr>
        <p:blipFill rotWithShape="1">
          <a:blip r:embed="rId3">
            <a:extLst>
              <a:ext uri="{28A0092B-C50C-407E-A947-70E740481C1C}">
                <a14:useLocalDpi xmlns:a14="http://schemas.microsoft.com/office/drawing/2010/main" val="0"/>
              </a:ext>
            </a:extLst>
          </a:blip>
          <a:srcRect r="10192"/>
          <a:stretch/>
        </p:blipFill>
        <p:spPr>
          <a:xfrm>
            <a:off x="6705600" y="5136416"/>
            <a:ext cx="1342867" cy="1649541"/>
          </a:xfrm>
          <a:prstGeom prst="rect">
            <a:avLst/>
          </a:prstGeom>
          <a:ln w="12700">
            <a:solidFill>
              <a:schemeClr val="tx1"/>
            </a:solidFill>
          </a:ln>
        </p:spPr>
      </p:pic>
    </p:spTree>
    <p:extLst>
      <p:ext uri="{BB962C8B-B14F-4D97-AF65-F5344CB8AC3E}">
        <p14:creationId xmlns:p14="http://schemas.microsoft.com/office/powerpoint/2010/main" val="416460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828800" y="762000"/>
            <a:ext cx="5638800" cy="2185214"/>
          </a:xfrm>
          <a:prstGeom prst="rect">
            <a:avLst/>
          </a:prstGeom>
          <a:solidFill>
            <a:srgbClr val="0070C0"/>
          </a:solidFill>
          <a:ln w="57150" cmpd="sng">
            <a:solidFill>
              <a:schemeClr val="tx1"/>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endParaRPr lang="en-US" sz="3200" b="1" dirty="0"/>
          </a:p>
          <a:p>
            <a:pPr algn="ctr"/>
            <a:r>
              <a:rPr lang="en-US" sz="3200" b="1" dirty="0">
                <a:solidFill>
                  <a:schemeClr val="bg1"/>
                </a:solidFill>
                <a:latin typeface="Arial Black" pitchFamily="34" charset="0"/>
              </a:rPr>
              <a:t>Gentle Yoga</a:t>
            </a:r>
            <a:endParaRPr lang="en-US" sz="2400" b="1" dirty="0"/>
          </a:p>
          <a:p>
            <a:pPr algn="ctr"/>
            <a:endParaRPr lang="en-US" sz="2400" b="1" dirty="0"/>
          </a:p>
          <a:p>
            <a:pPr algn="ctr"/>
            <a:endParaRPr lang="en-US" sz="2400" b="1" dirty="0"/>
          </a:p>
          <a:p>
            <a:pPr algn="ctr"/>
            <a:endParaRPr lang="en-US" sz="2400" b="1" dirty="0"/>
          </a:p>
        </p:txBody>
      </p:sp>
      <p:sp>
        <p:nvSpPr>
          <p:cNvPr id="2" name="Rectangle 1"/>
          <p:cNvSpPr/>
          <p:nvPr/>
        </p:nvSpPr>
        <p:spPr>
          <a:xfrm>
            <a:off x="4686300" y="2393674"/>
            <a:ext cx="4111023" cy="2667000"/>
          </a:xfrm>
          <a:prstGeom prst="rect">
            <a:avLst/>
          </a:prstGeom>
          <a:solidFill>
            <a:srgbClr val="33CCFF"/>
          </a:solidFill>
          <a:ln w="571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Arial Black" panose="020B0A04020102020204" pitchFamily="34" charset="0"/>
              </a:rPr>
              <a:t>Group </a:t>
            </a:r>
          </a:p>
          <a:p>
            <a:pPr algn="ctr"/>
            <a:r>
              <a:rPr lang="en-US" sz="3200" b="1" dirty="0">
                <a:latin typeface="Arial Black" panose="020B0A04020102020204" pitchFamily="34" charset="0"/>
              </a:rPr>
              <a:t>Lifestyle</a:t>
            </a:r>
            <a:r>
              <a:rPr lang="en-US" sz="4000" b="1" dirty="0">
                <a:latin typeface="Arial Black" panose="020B0A04020102020204" pitchFamily="34" charset="0"/>
              </a:rPr>
              <a:t> Balance</a:t>
            </a:r>
          </a:p>
        </p:txBody>
      </p:sp>
      <p:sp>
        <p:nvSpPr>
          <p:cNvPr id="4" name="Text Box 2"/>
          <p:cNvSpPr txBox="1">
            <a:spLocks noChangeArrowheads="1" noChangeShapeType="1"/>
          </p:cNvSpPr>
          <p:nvPr/>
        </p:nvSpPr>
        <p:spPr bwMode="auto">
          <a:xfrm>
            <a:off x="364435" y="2393674"/>
            <a:ext cx="4305300" cy="2667000"/>
          </a:xfrm>
          <a:prstGeom prst="rect">
            <a:avLst/>
          </a:prstGeom>
          <a:solidFill>
            <a:srgbClr val="669900"/>
          </a:solidFill>
          <a:ln w="57150" cmpd="sng">
            <a:solidFill>
              <a:srgbClr val="000000"/>
            </a:solidFill>
            <a:prstDash val="solid"/>
            <a:headEnd/>
            <a:tailEnd/>
          </a:ln>
          <a:effectLst/>
        </p:spPr>
        <p:style>
          <a:lnRef idx="0">
            <a:schemeClr val="accent4"/>
          </a:lnRef>
          <a:fillRef idx="3">
            <a:schemeClr val="accent4"/>
          </a:fillRef>
          <a:effectRef idx="3">
            <a:schemeClr val="accent4"/>
          </a:effectRef>
          <a:fontRef idx="minor">
            <a:schemeClr val="lt1"/>
          </a:fontRef>
        </p:style>
        <p:txBody>
          <a:bodyPr vert="horz" wrap="square" lIns="36195" tIns="36195" rIns="36195" bIns="36195"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chemeClr val="bg1"/>
              </a:solidFill>
              <a:effectLst/>
              <a:latin typeface="Arial Black"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a:ln>
                  <a:noFill/>
                </a:ln>
                <a:solidFill>
                  <a:schemeClr val="bg1"/>
                </a:solidFill>
                <a:effectLst/>
                <a:latin typeface="Arial Black" pitchFamily="34" charset="0"/>
                <a:cs typeface="Arial" pitchFamily="34" charset="0"/>
              </a:rPr>
              <a:t>Dining with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a:ln>
                  <a:noFill/>
                </a:ln>
                <a:solidFill>
                  <a:schemeClr val="bg1"/>
                </a:solidFill>
                <a:effectLst/>
                <a:latin typeface="Arial Black" pitchFamily="34" charset="0"/>
                <a:cs typeface="Arial" pitchFamily="34" charset="0"/>
              </a:rPr>
              <a:t>Diabetes</a:t>
            </a:r>
            <a:endParaRPr kumimoji="0" lang="en-US" sz="3200" b="0" i="0" u="none" strike="noStrike" cap="none" normalizeH="0" baseline="0" dirty="0">
              <a:ln>
                <a:noFill/>
              </a:ln>
              <a:solidFill>
                <a:schemeClr val="bg1"/>
              </a:solidFill>
              <a:effectLst/>
              <a:latin typeface="Arial" pitchFamily="34" charset="0"/>
              <a:cs typeface="Arial" pitchFamily="34" charset="0"/>
            </a:endParaRPr>
          </a:p>
        </p:txBody>
      </p:sp>
    </p:spTree>
    <p:extLst>
      <p:ext uri="{BB962C8B-B14F-4D97-AF65-F5344CB8AC3E}">
        <p14:creationId xmlns:p14="http://schemas.microsoft.com/office/powerpoint/2010/main" val="3057619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990600"/>
            <a:ext cx="5638800" cy="2062103"/>
          </a:xfrm>
          <a:prstGeom prst="rect">
            <a:avLst/>
          </a:prstGeom>
          <a:solidFill>
            <a:srgbClr val="0070C0"/>
          </a:solidFill>
          <a:ln w="57150">
            <a:solidFill>
              <a:srgbClr val="000000"/>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endParaRPr lang="en-US" sz="3200" b="1" dirty="0"/>
          </a:p>
          <a:p>
            <a:pPr algn="ctr"/>
            <a:endParaRPr lang="en-US" sz="2400" b="1" dirty="0"/>
          </a:p>
          <a:p>
            <a:pPr algn="ctr"/>
            <a:endParaRPr lang="en-US" sz="2400" b="1" dirty="0"/>
          </a:p>
          <a:p>
            <a:pPr algn="ctr"/>
            <a:endParaRPr lang="en-US" sz="2400" b="1" dirty="0"/>
          </a:p>
          <a:p>
            <a:pPr algn="ctr"/>
            <a:r>
              <a:rPr lang="en-US" sz="2400" b="1" dirty="0"/>
              <a:t>C</a:t>
            </a:r>
          </a:p>
        </p:txBody>
      </p:sp>
      <p:sp>
        <p:nvSpPr>
          <p:cNvPr id="4" name="TextBox 3"/>
          <p:cNvSpPr txBox="1"/>
          <p:nvPr/>
        </p:nvSpPr>
        <p:spPr>
          <a:xfrm>
            <a:off x="4724400" y="2590800"/>
            <a:ext cx="4191000" cy="2800767"/>
          </a:xfrm>
          <a:prstGeom prst="rect">
            <a:avLst/>
          </a:prstGeom>
          <a:solidFill>
            <a:srgbClr val="33CCFF"/>
          </a:solidFill>
          <a:ln w="57150">
            <a:solidFill>
              <a:srgbClr val="000000"/>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endParaRPr lang="en-US" sz="32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p:txBody>
      </p:sp>
      <p:sp>
        <p:nvSpPr>
          <p:cNvPr id="3" name="Text Box 2"/>
          <p:cNvSpPr txBox="1">
            <a:spLocks noChangeArrowheads="1" noChangeShapeType="1"/>
          </p:cNvSpPr>
          <p:nvPr/>
        </p:nvSpPr>
        <p:spPr bwMode="auto">
          <a:xfrm>
            <a:off x="457200" y="2021651"/>
            <a:ext cx="5867400" cy="3581400"/>
          </a:xfrm>
          <a:prstGeom prst="rect">
            <a:avLst/>
          </a:prstGeom>
          <a:solidFill>
            <a:srgbClr val="669900"/>
          </a:solidFill>
          <a:ln w="57150">
            <a:solidFill>
              <a:srgbClr val="000000"/>
            </a:solidFill>
            <a:headEnd/>
            <a:tailEnd/>
          </a:ln>
        </p:spPr>
        <p:style>
          <a:lnRef idx="0">
            <a:schemeClr val="accent4"/>
          </a:lnRef>
          <a:fillRef idx="3">
            <a:schemeClr val="accent4"/>
          </a:fillRef>
          <a:effectRef idx="3">
            <a:schemeClr val="accent4"/>
          </a:effectRef>
          <a:fontRef idx="minor">
            <a:schemeClr val="lt1"/>
          </a:fontRef>
        </p:style>
        <p:txBody>
          <a:bodyPr vert="horz" wrap="square" lIns="36195" tIns="36195" rIns="36195" bIns="36195"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4400" i="1" u="none" strike="noStrike" cap="none" normalizeH="0" baseline="0" dirty="0">
              <a:ln>
                <a:noFill/>
              </a:ln>
              <a:solidFill>
                <a:schemeClr val="bg1"/>
              </a:solidFill>
              <a:effectLst/>
              <a:latin typeface="Arial Black"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0" u="none" strike="noStrike" cap="none" normalizeH="0" baseline="0" dirty="0">
                <a:ln>
                  <a:noFill/>
                </a:ln>
                <a:solidFill>
                  <a:schemeClr val="bg1"/>
                </a:solidFill>
                <a:effectLst/>
                <a:latin typeface="Arial Black" pitchFamily="34" charset="0"/>
                <a:cs typeface="Arial" pitchFamily="34" charset="0"/>
              </a:rPr>
              <a:t>Dining with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0" u="none" strike="noStrike" cap="none" normalizeH="0" baseline="0" dirty="0">
                <a:ln>
                  <a:noFill/>
                </a:ln>
                <a:solidFill>
                  <a:schemeClr val="bg1"/>
                </a:solidFill>
                <a:effectLst/>
                <a:latin typeface="Arial Black" pitchFamily="34" charset="0"/>
                <a:cs typeface="Arial" pitchFamily="34" charset="0"/>
              </a:rPr>
              <a:t>Diabetes</a:t>
            </a:r>
            <a:endParaRPr kumimoji="0" lang="en-US" sz="6000" u="none" strike="noStrike" cap="none" normalizeH="0" baseline="0" dirty="0">
              <a:ln>
                <a:noFill/>
              </a:ln>
              <a:solidFill>
                <a:schemeClr val="bg1"/>
              </a:solidFill>
              <a:effectLst/>
              <a:latin typeface="Arial" pitchFamily="34" charset="0"/>
              <a:cs typeface="Arial" pitchFamily="34" charset="0"/>
            </a:endParaRPr>
          </a:p>
        </p:txBody>
      </p:sp>
    </p:spTree>
    <p:extLst>
      <p:ext uri="{BB962C8B-B14F-4D97-AF65-F5344CB8AC3E}">
        <p14:creationId xmlns:p14="http://schemas.microsoft.com/office/powerpoint/2010/main" val="1737840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rot="19140000">
            <a:off x="449920" y="1414006"/>
            <a:ext cx="6386949" cy="1204306"/>
          </a:xfrm>
        </p:spPr>
        <p:txBody>
          <a:bodyPr/>
          <a:lstStyle/>
          <a:p>
            <a:r>
              <a:rPr lang="en-US" dirty="0"/>
              <a:t>Clay county </a:t>
            </a:r>
            <a:br>
              <a:rPr lang="en-US" dirty="0"/>
            </a:br>
            <a:r>
              <a:rPr lang="en-US" dirty="0"/>
              <a:t>health Department </a:t>
            </a:r>
          </a:p>
        </p:txBody>
      </p:sp>
      <p:sp>
        <p:nvSpPr>
          <p:cNvPr id="4" name="Subtitle 3"/>
          <p:cNvSpPr>
            <a:spLocks noGrp="1"/>
          </p:cNvSpPr>
          <p:nvPr>
            <p:ph type="subTitle" idx="1"/>
          </p:nvPr>
        </p:nvSpPr>
        <p:spPr/>
        <p:txBody>
          <a:bodyPr>
            <a:noAutofit/>
          </a:bodyPr>
          <a:lstStyle/>
          <a:p>
            <a:r>
              <a:rPr lang="en-US" sz="2800" dirty="0"/>
              <a:t>September 2016</a:t>
            </a:r>
          </a:p>
        </p:txBody>
      </p:sp>
    </p:spTree>
    <p:extLst>
      <p:ext uri="{BB962C8B-B14F-4D97-AF65-F5344CB8AC3E}">
        <p14:creationId xmlns:p14="http://schemas.microsoft.com/office/powerpoint/2010/main" val="2010683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838200"/>
            <a:ext cx="7520940" cy="548640"/>
          </a:xfrm>
        </p:spPr>
        <p:txBody>
          <a:bodyPr/>
          <a:lstStyle/>
          <a:p>
            <a:pPr algn="ctr"/>
            <a:r>
              <a:rPr lang="en-US" sz="3600" dirty="0"/>
              <a:t>Clay County Health department</a:t>
            </a:r>
          </a:p>
        </p:txBody>
      </p:sp>
      <p:sp>
        <p:nvSpPr>
          <p:cNvPr id="6" name="TextBox 5"/>
          <p:cNvSpPr txBox="1"/>
          <p:nvPr/>
        </p:nvSpPr>
        <p:spPr>
          <a:xfrm>
            <a:off x="2438400" y="2514600"/>
            <a:ext cx="4114800" cy="1200329"/>
          </a:xfrm>
          <a:prstGeom prst="rect">
            <a:avLst/>
          </a:prstGeom>
          <a:noFill/>
          <a:ln w="12700">
            <a:solidFill>
              <a:schemeClr val="tx1"/>
            </a:solidFill>
          </a:ln>
        </p:spPr>
        <p:txBody>
          <a:bodyPr wrap="square" rtlCol="0">
            <a:spAutoFit/>
          </a:bodyPr>
          <a:lstStyle/>
          <a:p>
            <a:pPr algn="ctr"/>
            <a:r>
              <a:rPr lang="en-US" sz="3600" b="1" dirty="0"/>
              <a:t>No Attendance for this Program</a:t>
            </a:r>
          </a:p>
        </p:txBody>
      </p:sp>
    </p:spTree>
    <p:extLst>
      <p:ext uri="{BB962C8B-B14F-4D97-AF65-F5344CB8AC3E}">
        <p14:creationId xmlns:p14="http://schemas.microsoft.com/office/powerpoint/2010/main" val="4190557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noChangeShapeType="1"/>
          </p:cNvSpPr>
          <p:nvPr/>
        </p:nvSpPr>
        <p:spPr bwMode="auto">
          <a:xfrm>
            <a:off x="381000" y="3200400"/>
            <a:ext cx="4305300" cy="2819400"/>
          </a:xfrm>
          <a:prstGeom prst="rect">
            <a:avLst/>
          </a:prstGeom>
          <a:solidFill>
            <a:srgbClr val="669900"/>
          </a:solidFill>
          <a:ln w="57150">
            <a:solidFill>
              <a:srgbClr val="000000"/>
            </a:solidFill>
            <a:headEnd/>
            <a:tailEnd/>
          </a:ln>
        </p:spPr>
        <p:style>
          <a:lnRef idx="0">
            <a:schemeClr val="accent4"/>
          </a:lnRef>
          <a:fillRef idx="3">
            <a:schemeClr val="accent4"/>
          </a:fillRef>
          <a:effectRef idx="3">
            <a:schemeClr val="accent4"/>
          </a:effectRef>
          <a:fontRef idx="minor">
            <a:schemeClr val="lt1"/>
          </a:fontRef>
        </p:style>
        <p:txBody>
          <a:bodyPr vert="horz" wrap="square" lIns="36195" tIns="36195" rIns="36195" bIns="36195"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chemeClr val="bg1"/>
              </a:solidFill>
              <a:effectLst/>
              <a:latin typeface="Arial Black" pitchFamily="34" charset="0"/>
              <a:cs typeface="Arial" pitchFamily="34" charset="0"/>
            </a:endParaRPr>
          </a:p>
        </p:txBody>
      </p:sp>
      <p:sp>
        <p:nvSpPr>
          <p:cNvPr id="5" name="TextBox 4"/>
          <p:cNvSpPr txBox="1"/>
          <p:nvPr/>
        </p:nvSpPr>
        <p:spPr>
          <a:xfrm>
            <a:off x="4572000" y="3200400"/>
            <a:ext cx="4191000" cy="2819399"/>
          </a:xfrm>
          <a:prstGeom prst="rect">
            <a:avLst/>
          </a:prstGeom>
          <a:solidFill>
            <a:srgbClr val="33CCFF"/>
          </a:solidFill>
          <a:ln w="57150">
            <a:solidFill>
              <a:srgbClr val="000000"/>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endParaRPr lang="en-US" sz="32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a:p>
            <a:endParaRPr lang="en-US" sz="2400" b="1" dirty="0">
              <a:latin typeface="Arial Black" pitchFamily="34" charset="0"/>
            </a:endParaRPr>
          </a:p>
        </p:txBody>
      </p:sp>
      <p:sp>
        <p:nvSpPr>
          <p:cNvPr id="6" name="TextBox 5"/>
          <p:cNvSpPr txBox="1"/>
          <p:nvPr/>
        </p:nvSpPr>
        <p:spPr>
          <a:xfrm>
            <a:off x="1866900" y="685800"/>
            <a:ext cx="5638800" cy="3477875"/>
          </a:xfrm>
          <a:prstGeom prst="rect">
            <a:avLst/>
          </a:prstGeom>
          <a:solidFill>
            <a:srgbClr val="0070C0"/>
          </a:solidFill>
          <a:ln w="57150">
            <a:solidFill>
              <a:srgbClr val="000000"/>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endParaRPr lang="en-US" sz="3200" b="1" dirty="0"/>
          </a:p>
          <a:p>
            <a:pPr algn="ctr"/>
            <a:r>
              <a:rPr lang="en-US" sz="6000" b="1" dirty="0">
                <a:solidFill>
                  <a:schemeClr val="bg1"/>
                </a:solidFill>
                <a:latin typeface="Arial Black" pitchFamily="34" charset="0"/>
              </a:rPr>
              <a:t>Gentle Yoga</a:t>
            </a:r>
          </a:p>
          <a:p>
            <a:pPr algn="ctr"/>
            <a:endParaRPr lang="en-US" sz="3200" b="1" dirty="0"/>
          </a:p>
          <a:p>
            <a:pPr algn="ctr"/>
            <a:endParaRPr lang="en-US" sz="3200" b="1" dirty="0"/>
          </a:p>
          <a:p>
            <a:pPr algn="ctr"/>
            <a:endParaRPr lang="en-US" sz="3200" b="1" dirty="0"/>
          </a:p>
          <a:p>
            <a:pPr algn="ctr"/>
            <a:endParaRPr lang="en-US" sz="3200" b="1" dirty="0"/>
          </a:p>
        </p:txBody>
      </p:sp>
    </p:spTree>
    <p:extLst>
      <p:ext uri="{BB962C8B-B14F-4D97-AF65-F5344CB8AC3E}">
        <p14:creationId xmlns:p14="http://schemas.microsoft.com/office/powerpoint/2010/main" val="1723457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304800"/>
            <a:ext cx="7086607" cy="923330"/>
          </a:xfrm>
          <a:prstGeom prst="rect">
            <a:avLst/>
          </a:prstGeom>
          <a:solidFill>
            <a:srgbClr val="0070C0"/>
          </a:solidFill>
          <a:ln w="57150">
            <a:solidFill>
              <a:schemeClr val="tx1"/>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5400" b="1" dirty="0">
                <a:solidFill>
                  <a:schemeClr val="bg1"/>
                </a:solidFill>
              </a:rPr>
              <a:t>Gentle Yoga</a:t>
            </a:r>
          </a:p>
        </p:txBody>
      </p:sp>
      <p:sp>
        <p:nvSpPr>
          <p:cNvPr id="2" name="Rectangle 1"/>
          <p:cNvSpPr/>
          <p:nvPr/>
        </p:nvSpPr>
        <p:spPr>
          <a:xfrm>
            <a:off x="457200" y="1600200"/>
            <a:ext cx="8305800" cy="3447098"/>
          </a:xfrm>
          <a:prstGeom prst="rect">
            <a:avLst/>
          </a:prstGeom>
          <a:solidFill>
            <a:schemeClr val="bg1"/>
          </a:solid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dirty="0">
                <a:ln w="11430"/>
                <a:solidFill>
                  <a:srgbClr val="0070C0"/>
                </a:solidFill>
                <a:effectLst>
                  <a:outerShdw blurRad="80000" dist="40000" dir="5040000" algn="tl">
                    <a:srgbClr val="000000">
                      <a:alpha val="30000"/>
                    </a:srgbClr>
                  </a:outerShdw>
                </a:effectLst>
              </a:rPr>
              <a:t>July</a:t>
            </a:r>
            <a:r>
              <a:rPr lang="en-US" sz="6000" b="1" cap="none" spc="0" dirty="0">
                <a:ln w="11430"/>
                <a:solidFill>
                  <a:srgbClr val="0070C0"/>
                </a:solidFill>
                <a:effectLst>
                  <a:outerShdw blurRad="80000" dist="40000" dir="5040000" algn="tl">
                    <a:srgbClr val="000000">
                      <a:alpha val="30000"/>
                    </a:srgbClr>
                  </a:outerShdw>
                </a:effectLst>
              </a:rPr>
              <a:t> 7, 2016</a:t>
            </a:r>
            <a:endParaRPr lang="en-US" sz="2000" b="1" cap="none" spc="0" dirty="0">
              <a:ln w="11430"/>
              <a:solidFill>
                <a:srgbClr val="0070C0"/>
              </a:solidFill>
              <a:effectLst>
                <a:outerShdw blurRad="80000" dist="40000" dir="5040000" algn="tl">
                  <a:srgbClr val="000000">
                    <a:alpha val="30000"/>
                  </a:srgbClr>
                </a:outerShdw>
              </a:effectLst>
            </a:endParaRPr>
          </a:p>
          <a:p>
            <a:pPr algn="ctr"/>
            <a:endParaRPr lang="en-US" sz="1400" b="1" cap="none" spc="0" dirty="0">
              <a:ln w="11430"/>
              <a:solidFill>
                <a:srgbClr val="0070C0"/>
              </a:solidFill>
              <a:effectLst>
                <a:outerShdw blurRad="80000" dist="40000" dir="5040000" algn="tl">
                  <a:srgbClr val="000000">
                    <a:alpha val="30000"/>
                  </a:srgbClr>
                </a:outerShdw>
              </a:effectLst>
            </a:endParaRPr>
          </a:p>
          <a:p>
            <a:pPr algn="ctr"/>
            <a:r>
              <a:rPr lang="en-US" sz="5400" b="1" dirty="0">
                <a:ln w="11430"/>
                <a:solidFill>
                  <a:srgbClr val="0070C0"/>
                </a:solidFill>
                <a:effectLst>
                  <a:outerShdw blurRad="80000" dist="40000" dir="5040000" algn="tl">
                    <a:srgbClr val="000000">
                      <a:alpha val="30000"/>
                    </a:srgbClr>
                  </a:outerShdw>
                </a:effectLst>
              </a:rPr>
              <a:t>T</a:t>
            </a:r>
            <a:r>
              <a:rPr lang="en-US" sz="5400" b="1" cap="none" spc="0" dirty="0">
                <a:ln w="11430"/>
                <a:solidFill>
                  <a:srgbClr val="0070C0"/>
                </a:solidFill>
                <a:effectLst>
                  <a:outerShdw blurRad="80000" dist="40000" dir="5040000" algn="tl">
                    <a:srgbClr val="000000">
                      <a:alpha val="30000"/>
                    </a:srgbClr>
                  </a:outerShdw>
                </a:effectLst>
              </a:rPr>
              <a:t>rained </a:t>
            </a:r>
          </a:p>
          <a:p>
            <a:pPr algn="ctr"/>
            <a:r>
              <a:rPr lang="en-US" sz="3600" b="1" cap="none" spc="0" dirty="0">
                <a:ln w="11430"/>
                <a:solidFill>
                  <a:srgbClr val="0070C0"/>
                </a:solidFill>
                <a:effectLst>
                  <a:outerShdw blurRad="80000" dist="40000" dir="5040000" algn="tl">
                    <a:srgbClr val="000000">
                      <a:alpha val="30000"/>
                    </a:srgbClr>
                  </a:outerShdw>
                </a:effectLst>
              </a:rPr>
              <a:t>Approximately </a:t>
            </a:r>
          </a:p>
          <a:p>
            <a:pPr algn="ctr"/>
            <a:r>
              <a:rPr lang="en-US" sz="5400" b="1" cap="none" spc="0" dirty="0">
                <a:ln w="11430"/>
                <a:solidFill>
                  <a:srgbClr val="0070C0"/>
                </a:solidFill>
                <a:effectLst>
                  <a:outerShdw blurRad="80000" dist="40000" dir="5040000" algn="tl">
                    <a:srgbClr val="000000">
                      <a:alpha val="30000"/>
                    </a:srgbClr>
                  </a:outerShdw>
                </a:effectLst>
              </a:rPr>
              <a:t>12-15 new instructors</a:t>
            </a:r>
          </a:p>
        </p:txBody>
      </p:sp>
    </p:spTree>
    <p:extLst>
      <p:ext uri="{BB962C8B-B14F-4D97-AF65-F5344CB8AC3E}">
        <p14:creationId xmlns:p14="http://schemas.microsoft.com/office/powerpoint/2010/main" val="3780395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762000"/>
            <a:ext cx="45720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Marie and Shelia </a:t>
            </a:r>
          </a:p>
          <a:p>
            <a:pPr algn="ctr"/>
            <a:r>
              <a:rPr lang="en-US" sz="2400" dirty="0"/>
              <a:t>taught </a:t>
            </a:r>
          </a:p>
          <a:p>
            <a:pPr algn="ctr"/>
            <a:r>
              <a:rPr lang="en-US" sz="2400" dirty="0"/>
              <a:t> The Trainer Class </a:t>
            </a:r>
          </a:p>
          <a:p>
            <a:pPr algn="ctr"/>
            <a:r>
              <a:rPr lang="en-US" sz="2400" dirty="0"/>
              <a:t>on 7-7-2016 </a:t>
            </a:r>
            <a:endParaRPr lang="en-US" dirty="0"/>
          </a:p>
        </p:txBody>
      </p:sp>
      <p:sp>
        <p:nvSpPr>
          <p:cNvPr id="3" name="Rectangle 2"/>
          <p:cNvSpPr/>
          <p:nvPr/>
        </p:nvSpPr>
        <p:spPr>
          <a:xfrm>
            <a:off x="2362200" y="3124200"/>
            <a:ext cx="4572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Ongoing  weekly class of 20 </a:t>
            </a:r>
          </a:p>
          <a:p>
            <a:pPr algn="ctr"/>
            <a:r>
              <a:rPr lang="en-US" sz="2400" dirty="0"/>
              <a:t>at local nursing home</a:t>
            </a:r>
          </a:p>
        </p:txBody>
      </p:sp>
      <p:sp>
        <p:nvSpPr>
          <p:cNvPr id="4" name="5-Point Star 3"/>
          <p:cNvSpPr/>
          <p:nvPr/>
        </p:nvSpPr>
        <p:spPr>
          <a:xfrm>
            <a:off x="7467600" y="11811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5-Point Star 4"/>
          <p:cNvSpPr/>
          <p:nvPr/>
        </p:nvSpPr>
        <p:spPr>
          <a:xfrm>
            <a:off x="914400" y="11811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7226300" y="31242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1143000" y="30480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6434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anim calcmode="lin" valueType="num">
                                      <p:cBhvr>
                                        <p:cTn id="3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fade">
                                      <p:cBhvr>
                                        <p:cTn id="34" dur="1000"/>
                                        <p:tgtEl>
                                          <p:spTgt spid="3">
                                            <p:txEl>
                                              <p:pRg st="1" end="1"/>
                                            </p:txEl>
                                          </p:spTgt>
                                        </p:tgtEl>
                                      </p:cBhvr>
                                    </p:animEffect>
                                    <p:anim calcmode="lin" valueType="num">
                                      <p:cBhvr>
                                        <p:cTn id="3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460</TotalTime>
  <Words>451</Words>
  <Application>Microsoft Office PowerPoint</Application>
  <PresentationFormat>On-screen Show (4:3)</PresentationFormat>
  <Paragraphs>154</Paragraphs>
  <Slides>22</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Aharoni</vt:lpstr>
      <vt:lpstr>Arial</vt:lpstr>
      <vt:lpstr>Arial Black</vt:lpstr>
      <vt:lpstr>Book Antiqua</vt:lpstr>
      <vt:lpstr>Bookman Old Style</vt:lpstr>
      <vt:lpstr>Bradley Hand ITC</vt:lpstr>
      <vt:lpstr>Calibri</vt:lpstr>
      <vt:lpstr>Franklin Gothic Book</vt:lpstr>
      <vt:lpstr>Franklin Gothic Medium</vt:lpstr>
      <vt:lpstr>Symbol</vt:lpstr>
      <vt:lpstr>Tunga</vt:lpstr>
      <vt:lpstr>Wingdings</vt:lpstr>
      <vt:lpstr>Angles</vt:lpstr>
      <vt:lpstr>Calendar of Events Clay County</vt:lpstr>
      <vt:lpstr>PowerPoint Presentation</vt:lpstr>
      <vt:lpstr>PowerPoint Presentation</vt:lpstr>
      <vt:lpstr>PowerPoint Presentation</vt:lpstr>
      <vt:lpstr>Clay county  health Department </vt:lpstr>
      <vt:lpstr>Clay County Health department</vt:lpstr>
      <vt:lpstr>PowerPoint Presentation</vt:lpstr>
      <vt:lpstr>PowerPoint Presentation</vt:lpstr>
      <vt:lpstr>PowerPoint Presentation</vt:lpstr>
      <vt:lpstr>PowerPoint Presentation</vt:lpstr>
      <vt:lpstr>  Clay County Fair Senior Day 2016 Fun Times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 Partnership </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Twin Lakes Email - You must be logged in to access this page.</dc:title>
  <dc:creator>Jane</dc:creator>
  <cp:lastModifiedBy>Marie</cp:lastModifiedBy>
  <cp:revision>36</cp:revision>
  <dcterms:created xsi:type="dcterms:W3CDTF">2015-03-29T19:12:30Z</dcterms:created>
  <dcterms:modified xsi:type="dcterms:W3CDTF">2016-09-19T13:26:08Z</dcterms:modified>
</cp:coreProperties>
</file>