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35" r:id="rId1"/>
    <p:sldMasterId id="2147484047" r:id="rId2"/>
    <p:sldMasterId id="2147484203" r:id="rId3"/>
  </p:sldMasterIdLst>
  <p:notesMasterIdLst>
    <p:notesMasterId r:id="rId50"/>
  </p:notesMasterIdLst>
  <p:handoutMasterIdLst>
    <p:handoutMasterId r:id="rId51"/>
  </p:handoutMasterIdLst>
  <p:sldIdLst>
    <p:sldId id="337" r:id="rId4"/>
    <p:sldId id="272" r:id="rId5"/>
    <p:sldId id="375" r:id="rId6"/>
    <p:sldId id="376" r:id="rId7"/>
    <p:sldId id="313" r:id="rId8"/>
    <p:sldId id="323" r:id="rId9"/>
    <p:sldId id="298" r:id="rId10"/>
    <p:sldId id="302" r:id="rId11"/>
    <p:sldId id="259" r:id="rId12"/>
    <p:sldId id="303" r:id="rId13"/>
    <p:sldId id="280" r:id="rId14"/>
    <p:sldId id="270" r:id="rId15"/>
    <p:sldId id="260" r:id="rId16"/>
    <p:sldId id="261" r:id="rId17"/>
    <p:sldId id="324" r:id="rId18"/>
    <p:sldId id="328" r:id="rId19"/>
    <p:sldId id="362" r:id="rId20"/>
    <p:sldId id="326" r:id="rId21"/>
    <p:sldId id="325" r:id="rId22"/>
    <p:sldId id="275" r:id="rId23"/>
    <p:sldId id="262" r:id="rId24"/>
    <p:sldId id="276" r:id="rId25"/>
    <p:sldId id="327" r:id="rId26"/>
    <p:sldId id="329" r:id="rId27"/>
    <p:sldId id="330" r:id="rId28"/>
    <p:sldId id="385" r:id="rId29"/>
    <p:sldId id="373" r:id="rId30"/>
    <p:sldId id="264" r:id="rId31"/>
    <p:sldId id="265" r:id="rId32"/>
    <p:sldId id="360" r:id="rId33"/>
    <p:sldId id="336" r:id="rId34"/>
    <p:sldId id="371" r:id="rId35"/>
    <p:sldId id="361" r:id="rId36"/>
    <p:sldId id="383" r:id="rId37"/>
    <p:sldId id="379" r:id="rId38"/>
    <p:sldId id="382" r:id="rId39"/>
    <p:sldId id="380" r:id="rId40"/>
    <p:sldId id="381" r:id="rId41"/>
    <p:sldId id="348" r:id="rId42"/>
    <p:sldId id="349" r:id="rId43"/>
    <p:sldId id="350" r:id="rId44"/>
    <p:sldId id="353" r:id="rId45"/>
    <p:sldId id="356" r:id="rId46"/>
    <p:sldId id="355" r:id="rId47"/>
    <p:sldId id="368" r:id="rId48"/>
    <p:sldId id="374" r:id="rId49"/>
  </p:sldIdLst>
  <p:sldSz cx="9144000" cy="6858000" type="screen4x3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6803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5" autoAdjust="0"/>
    <p:restoredTop sz="78456" autoAdjust="0"/>
  </p:normalViewPr>
  <p:slideViewPr>
    <p:cSldViewPr>
      <p:cViewPr varScale="1">
        <p:scale>
          <a:sx n="53" d="100"/>
          <a:sy n="53" d="100"/>
        </p:scale>
        <p:origin x="166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076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8" tIns="45809" rIns="91618" bIns="4580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8999" y="0"/>
            <a:ext cx="3011076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8" tIns="45809" rIns="91618" bIns="4580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774272"/>
            <a:ext cx="3011076" cy="46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8" tIns="45809" rIns="91618" bIns="4580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8999" y="8774272"/>
            <a:ext cx="3011076" cy="46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8" tIns="45809" rIns="91618" bIns="4580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705B07D-05E3-43CA-A318-737D683EFD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4604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076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8" tIns="45809" rIns="91618" bIns="4580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8999" y="0"/>
            <a:ext cx="3011076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8" tIns="45809" rIns="91618" bIns="4580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6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6813" y="693738"/>
            <a:ext cx="4618037" cy="3462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366" y="4386359"/>
            <a:ext cx="5097344" cy="415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8" tIns="45809" rIns="91618" bIns="458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74272"/>
            <a:ext cx="3011076" cy="46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8" tIns="45809" rIns="91618" bIns="4580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8999" y="8774272"/>
            <a:ext cx="3011076" cy="46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8" tIns="45809" rIns="91618" bIns="4580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4EF1F32-909A-40F5-A921-57CC7A75F9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2755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90AD36-2DAB-4456-A164-A97687B443CF}" type="slidenum">
              <a:rPr lang="en-US" smtClean="0">
                <a:latin typeface="Arial" charset="0"/>
              </a:rPr>
              <a:pPr/>
              <a:t>1</a:t>
            </a:fld>
            <a:endParaRPr 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610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Make into separate slides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6130B2-40A8-45C2-99D9-71D1637227A3}" type="slidenum">
              <a:rPr lang="en-US" smtClean="0"/>
              <a:pPr/>
              <a:t>38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5778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Jessica starts here</a:t>
            </a: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2F7C4-614B-4E9A-8B3F-EAD4E2CA11D3}" type="slidenum">
              <a:rPr lang="en-US" smtClean="0">
                <a:latin typeface="Arial" charset="0"/>
              </a:rPr>
              <a:pPr/>
              <a:t>40</a:t>
            </a:fld>
            <a:endParaRPr 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7841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Clendenin container  garden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C0BF85-8BFF-4D77-8340-E0C085F0A37E}" type="slidenum">
              <a:rPr lang="en-US" smtClean="0">
                <a:latin typeface="Arial" charset="0"/>
              </a:rPr>
              <a:pPr/>
              <a:t>43</a:t>
            </a:fld>
            <a:endParaRPr 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6474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008634-085E-4674-81A6-43474AA89FC2}" type="slidenum">
              <a:rPr lang="en-US" smtClean="0">
                <a:latin typeface="Arial" charset="0"/>
              </a:rPr>
              <a:pPr/>
              <a:t>44</a:t>
            </a:fld>
            <a:endParaRPr lang="en-US" dirty="0" smtClean="0">
              <a:latin typeface="Arial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2218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EF1F32-909A-40F5-A921-57CC7A75F962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629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A7E624-366F-4656-A26E-FEBC906B988A}" type="slidenum">
              <a:rPr lang="en-US" altLang="en-US" smtClean="0"/>
              <a:pPr/>
              <a:t>13</a:t>
            </a:fld>
            <a:endParaRPr lang="en-US" altLang="en-US" dirty="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en-US" dirty="0" smtClean="0"/>
              <a:t>Include in 1??? Or move to 2. </a:t>
            </a:r>
            <a:r>
              <a:rPr lang="en-US" altLang="en-US" dirty="0" smtClean="0">
                <a:solidFill>
                  <a:srgbClr val="C00000"/>
                </a:solidFill>
              </a:rPr>
              <a:t>Does</a:t>
            </a:r>
            <a:r>
              <a:rPr lang="en-US" altLang="en-US" baseline="0" dirty="0" smtClean="0">
                <a:solidFill>
                  <a:srgbClr val="C00000"/>
                </a:solidFill>
              </a:rPr>
              <a:t> Try This have an executive summary</a:t>
            </a:r>
            <a:endParaRPr lang="en-US" altLang="en-US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97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A7E248-125B-46A7-B356-61E063FF46E8}" type="slidenum">
              <a:rPr lang="en-US" altLang="en-US" smtClean="0"/>
              <a:pPr/>
              <a:t>21</a:t>
            </a:fld>
            <a:endParaRPr lang="en-US" altLang="en-US" dirty="0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en-US" dirty="0" smtClean="0"/>
              <a:t>This is where a logic model can be useful – if you have a logic model for the program you are proposing it will have all these elements.</a:t>
            </a:r>
          </a:p>
        </p:txBody>
      </p:sp>
    </p:spTree>
    <p:extLst>
      <p:ext uri="{BB962C8B-B14F-4D97-AF65-F5344CB8AC3E}">
        <p14:creationId xmlns:p14="http://schemas.microsoft.com/office/powerpoint/2010/main" val="1064271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GANT chart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EF1F32-909A-40F5-A921-57CC7A75F962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378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after slide 32???? Instead of  here?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EF1F32-909A-40F5-A921-57CC7A75F962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30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NAME THE SQUARE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218E7B-B7BB-44FE-863D-5D0BF7BF57AF}" type="slidenum">
              <a:rPr lang="en-US" smtClean="0"/>
              <a:pPr/>
              <a:t>35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1223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Make into separate slides</a:t>
            </a: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3E9F14-F9F4-4C82-8B74-5B7AA1CCE33A}" type="slidenum">
              <a:rPr lang="en-US" smtClean="0">
                <a:latin typeface="Arial" charset="0"/>
              </a:rPr>
              <a:pPr/>
              <a:t>36</a:t>
            </a:fld>
            <a:endParaRPr 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962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Make into separate slides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6130B2-40A8-45C2-99D9-71D1637227A3}" type="slidenum">
              <a:rPr lang="en-US" smtClean="0"/>
              <a:pPr/>
              <a:t>37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231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66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solidFill>
            <a:srgbClr val="FFFF66"/>
          </a:soli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77132-06C0-40DD-9077-5204A766451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2635A-D7F9-4E3C-9301-B0116A874FB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CB97365-EBCA-4027-87D5-99FC1D4DF0BB}" type="datetimeFigureOut">
              <a:rPr lang="en-US" smtClean="0"/>
              <a:pPr/>
              <a:t>9/28/2016</a:t>
            </a:fld>
            <a:endParaRPr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205" r:id="rId2"/>
    <p:sldLayoutId id="2147484206" r:id="rId3"/>
    <p:sldLayoutId id="2147484207" r:id="rId4"/>
    <p:sldLayoutId id="2147484208" r:id="rId5"/>
    <p:sldLayoutId id="2147484209" r:id="rId6"/>
    <p:sldLayoutId id="2147484210" r:id="rId7"/>
    <p:sldLayoutId id="2147484211" r:id="rId8"/>
    <p:sldLayoutId id="2147484212" r:id="rId9"/>
    <p:sldLayoutId id="2147484213" r:id="rId10"/>
    <p:sldLayoutId id="214748421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ail.aol.com/38571-111/aol-6/en-us/mail/get-attachment.aspx?uid=46040&amp;folder=Inbox&amp;partId=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hyperlink" Target="http://www.google.com/url?sa=i&amp;rct=j&amp;q=&amp;esrc=s&amp;frm=1&amp;source=images&amp;cd=&amp;cad=rja&amp;uact=8&amp;ved=0CAcQjRw&amp;url=http://remakelearning.org/organization/benedum-foundation/&amp;ei=sm9TVdaWC7aKsQS2moCICA&amp;bvm=bv.93112503,d.cWc&amp;psig=AFQjCNFoSPCi_Pj6F5GmK8IIi1xLGANteQ&amp;ust=1431617808664599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trythis/" TargetMode="Externa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mailto:Jessica.G.Wright@wv.gov" TargetMode="External"/><Relationship Id="rId2" Type="http://schemas.openxmlformats.org/officeDocument/2006/relationships/hyperlink" Target="mailto:ktieman@benedum.org" TargetMode="Externa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6000" b="1" dirty="0" smtClean="0">
                <a:solidFill>
                  <a:srgbClr val="FFFF66"/>
                </a:solidFill>
              </a:rPr>
              <a:t>Get Funded – Part 1</a:t>
            </a:r>
            <a:endParaRPr lang="en-US" sz="6000" dirty="0" smtClean="0">
              <a:solidFill>
                <a:srgbClr val="FFFF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244060"/>
            <a:ext cx="3917950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latin typeface="+mn-lt"/>
              </a:rPr>
              <a:t>	</a:t>
            </a:r>
            <a:r>
              <a:rPr lang="en-US" sz="2800" dirty="0" smtClean="0">
                <a:latin typeface="+mn-lt"/>
              </a:rPr>
              <a:t>Kim </a:t>
            </a:r>
            <a:r>
              <a:rPr lang="en-US" sz="2800" dirty="0">
                <a:latin typeface="+mn-lt"/>
              </a:rPr>
              <a:t>Tieman</a:t>
            </a:r>
          </a:p>
          <a:p>
            <a:pPr>
              <a:defRPr/>
            </a:pPr>
            <a:r>
              <a:rPr lang="en-US" dirty="0" smtClean="0">
                <a:latin typeface="+mn-lt"/>
              </a:rPr>
              <a:t>	MSW</a:t>
            </a:r>
            <a:r>
              <a:rPr lang="en-US" dirty="0">
                <a:latin typeface="+mn-lt"/>
              </a:rPr>
              <a:t>, ACSW</a:t>
            </a:r>
          </a:p>
          <a:p>
            <a:pPr>
              <a:defRPr/>
            </a:pPr>
            <a:endParaRPr lang="en-US" sz="2800" dirty="0">
              <a:latin typeface="+mn-lt"/>
            </a:endParaRPr>
          </a:p>
          <a:p>
            <a:pPr>
              <a:defRPr/>
            </a:pPr>
            <a:endParaRPr lang="en-US" sz="3200" dirty="0">
              <a:latin typeface="+mn-lt"/>
            </a:endParaRPr>
          </a:p>
          <a:p>
            <a:pPr>
              <a:defRPr/>
            </a:pPr>
            <a:endParaRPr lang="en-US" sz="3200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199" y="2244060"/>
            <a:ext cx="4191001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>
                <a:latin typeface="+mn-lt"/>
              </a:rPr>
              <a:t>Jessica </a:t>
            </a:r>
            <a:r>
              <a:rPr lang="en-US" sz="2800" dirty="0" smtClean="0">
                <a:latin typeface="+mn-lt"/>
              </a:rPr>
              <a:t>Wright </a:t>
            </a:r>
          </a:p>
          <a:p>
            <a:pPr algn="ctr">
              <a:defRPr/>
            </a:pPr>
            <a:r>
              <a:rPr lang="en-US" dirty="0" smtClean="0">
                <a:latin typeface="+mn-lt"/>
              </a:rPr>
              <a:t>RN,MPH,CHES</a:t>
            </a:r>
          </a:p>
          <a:p>
            <a:pPr algn="ctr">
              <a:defRPr/>
            </a:pPr>
            <a:endParaRPr lang="en-US" dirty="0">
              <a:latin typeface="+mn-lt"/>
            </a:endParaRPr>
          </a:p>
          <a:p>
            <a:pPr algn="ctr">
              <a:defRPr/>
            </a:pPr>
            <a:endParaRPr lang="en-US" dirty="0" smtClean="0">
              <a:latin typeface="+mn-lt"/>
            </a:endParaRPr>
          </a:p>
          <a:p>
            <a:pPr algn="ctr">
              <a:defRPr/>
            </a:pPr>
            <a:endParaRPr lang="en-US" dirty="0">
              <a:latin typeface="+mn-lt"/>
            </a:endParaRPr>
          </a:p>
          <a:p>
            <a:pPr>
              <a:defRPr/>
            </a:pPr>
            <a:endParaRPr lang="en-US" sz="3200" dirty="0">
              <a:latin typeface="+mn-lt"/>
            </a:endParaRPr>
          </a:p>
          <a:p>
            <a:pPr>
              <a:defRPr/>
            </a:pPr>
            <a:endParaRPr lang="en-US" sz="3200" dirty="0">
              <a:latin typeface="+mn-lt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3079" name="AutoShape 7" descr="http://mail.aol.com/38571-111/aol-6/en-us/mail/get-attachment.aspx?uid=46040&amp;folder=Inbox&amp;partId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270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080" name="AutoShape 9" descr="http://mail.aol.com/38571-111/aol-6/en-us/mail/get-attachment.aspx?uid=46040&amp;folder=Inbox&amp;partId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270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081" name="AutoShape 11" descr="http://mail.aol.com/38571-111/aol-6/en-us/mail/get-attachment.aspx?uid=46040&amp;folder=Inbox&amp;partId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270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3084" name="Picture 12" descr="http://cloudfront.sproutfund.org/files/2014/10/BenedumLogo-web-600x400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3093423"/>
            <a:ext cx="2667000" cy="1816858"/>
          </a:xfrm>
          <a:prstGeom prst="rect">
            <a:avLst/>
          </a:prstGeom>
          <a:noFill/>
        </p:spPr>
      </p:pic>
      <p:pic>
        <p:nvPicPr>
          <p:cNvPr id="10" name="Picture 9" descr="Description: Official HPCD Logo 2014 Small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630" y="3119581"/>
            <a:ext cx="2514600" cy="179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488363" cy="41927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 smtClean="0"/>
              <a:t>Project is outside of their guidelines or current priorities </a:t>
            </a:r>
          </a:p>
          <a:p>
            <a:pPr eaLnBrk="1" hangingPunct="1"/>
            <a:r>
              <a:rPr lang="en-US" altLang="en-US" sz="2800" dirty="0" smtClean="0"/>
              <a:t>Project quality is poor</a:t>
            </a:r>
          </a:p>
          <a:p>
            <a:pPr eaLnBrk="1" hangingPunct="1"/>
            <a:r>
              <a:rPr lang="en-US" altLang="en-US" sz="2800" dirty="0" smtClean="0"/>
              <a:t>Cost per client served is unacceptably high</a:t>
            </a:r>
          </a:p>
          <a:p>
            <a:pPr eaLnBrk="1" hangingPunct="1"/>
            <a:r>
              <a:rPr lang="en-US" altLang="en-US" sz="2800" dirty="0" smtClean="0"/>
              <a:t>Inadequate research on the part of the applicant</a:t>
            </a:r>
          </a:p>
          <a:p>
            <a:pPr eaLnBrk="1" hangingPunct="1"/>
            <a:r>
              <a:rPr lang="en-US" altLang="en-US" sz="2800" dirty="0" smtClean="0"/>
              <a:t>You applied to the wrong funder</a:t>
            </a:r>
          </a:p>
          <a:p>
            <a:pPr eaLnBrk="1" hangingPunct="1"/>
            <a:r>
              <a:rPr lang="en-US" altLang="en-US" sz="2800" dirty="0" smtClean="0"/>
              <a:t>The funder did not have enough money to fund all proposals</a:t>
            </a:r>
          </a:p>
          <a:p>
            <a:pPr eaLnBrk="1" hangingPunct="1"/>
            <a:endParaRPr lang="en-US" altLang="en-US" sz="2800" dirty="0" smtClean="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3EF8F5-4767-4DA3-AA7B-1537DF67E729}" type="slidenum">
              <a:rPr lang="en-US" altLang="en-US" smtClean="0"/>
              <a:pPr/>
              <a:t>10</a:t>
            </a:fld>
            <a:endParaRPr lang="en-US" altLang="en-US" dirty="0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Why Proposals Fail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Terms</a:t>
            </a:r>
          </a:p>
        </p:txBody>
      </p:sp>
      <p:sp>
        <p:nvSpPr>
          <p:cNvPr id="1229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6E055C2-A262-411C-B9A6-65242A10EE83}" type="slidenum">
              <a:rPr lang="en-US" altLang="en-US" smtClean="0"/>
              <a:pPr/>
              <a:t>11</a:t>
            </a:fld>
            <a:endParaRPr lang="en-US" altLang="en-US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914400" y="2362200"/>
            <a:ext cx="3811587" cy="38100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anose="05000000000000000000" pitchFamily="2" charset="2"/>
              <a:buChar char="v"/>
            </a:pPr>
            <a:r>
              <a:rPr lang="en-US" altLang="en-US" sz="2800" b="1" dirty="0" smtClean="0"/>
              <a:t>501 (c)(3)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en-US" sz="2800" b="1" dirty="0"/>
              <a:t>Indirect/Overhead Cost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en-US" sz="2800" b="1" dirty="0"/>
              <a:t>Allowed/Disallowed Costs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en-US" altLang="en-US" sz="2800" b="1" dirty="0" smtClean="0"/>
              <a:t>In-kind Contributions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en-US" altLang="en-US" sz="2800" b="1" dirty="0" smtClean="0"/>
              <a:t>Matching Funds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en-US" altLang="en-US" sz="2800" b="1" dirty="0" smtClean="0"/>
              <a:t>DUNS number</a:t>
            </a:r>
          </a:p>
          <a:p>
            <a:pPr eaLnBrk="1" hangingPunct="1"/>
            <a:endParaRPr lang="en-US" altLang="en-US" sz="2400" b="1" dirty="0" smtClean="0"/>
          </a:p>
          <a:p>
            <a:pPr eaLnBrk="1" hangingPunct="1"/>
            <a:endParaRPr lang="en-US" altLang="en-US" sz="2400" b="1" dirty="0" smtClean="0"/>
          </a:p>
          <a:p>
            <a:pPr eaLnBrk="1" hangingPunct="1"/>
            <a:endParaRPr lang="en-US" altLang="en-US" sz="2400" b="1" dirty="0" smtClean="0"/>
          </a:p>
          <a:p>
            <a:pPr eaLnBrk="1" hangingPunct="1"/>
            <a:endParaRPr lang="en-US" altLang="en-US" sz="2400" b="1" dirty="0" smtClean="0"/>
          </a:p>
          <a:p>
            <a:pPr eaLnBrk="1" hangingPunct="1">
              <a:buFontTx/>
              <a:buNone/>
            </a:pPr>
            <a:endParaRPr lang="en-US" altLang="en-US" sz="2400" b="1" dirty="0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sz="quarter" idx="14"/>
          </p:nvPr>
        </p:nvSpPr>
        <p:spPr>
          <a:xfrm>
            <a:off x="4876800" y="2362200"/>
            <a:ext cx="4267200" cy="4191000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Char char="v"/>
            </a:pPr>
            <a:r>
              <a:rPr lang="en-US" altLang="en-US" sz="2800" b="1" dirty="0" smtClean="0"/>
              <a:t>Abstract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en-US" altLang="en-US" sz="2800" b="1" dirty="0" smtClean="0"/>
              <a:t>Need Statement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en-US" altLang="en-US" sz="2800" b="1" dirty="0" smtClean="0"/>
              <a:t>Target Population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en-US" altLang="en-US" sz="2800" b="1" dirty="0" smtClean="0"/>
              <a:t>Evaluation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en-US" altLang="en-US" sz="2800" b="1" dirty="0" smtClean="0"/>
              <a:t>Sustainability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051"/>
          <p:cNvSpPr>
            <a:spLocks noGrp="1" noChangeArrowheads="1"/>
          </p:cNvSpPr>
          <p:nvPr>
            <p:ph idx="1"/>
          </p:nvPr>
        </p:nvSpPr>
        <p:spPr>
          <a:xfrm>
            <a:off x="609600" y="1981200"/>
            <a:ext cx="8153400" cy="4876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600" dirty="0" smtClean="0"/>
              <a:t>Cover Letter/Letter of Application/Face Sheet </a:t>
            </a:r>
          </a:p>
          <a:p>
            <a:pPr eaLnBrk="1" hangingPunct="1"/>
            <a:r>
              <a:rPr lang="en-US" altLang="en-US" sz="2600" dirty="0" smtClean="0"/>
              <a:t>Executive Summary/Abstract</a:t>
            </a:r>
          </a:p>
          <a:p>
            <a:pPr eaLnBrk="1" hangingPunct="1"/>
            <a:r>
              <a:rPr lang="en-US" altLang="en-US" sz="2600" dirty="0" smtClean="0"/>
              <a:t>Need/Problem Statement</a:t>
            </a:r>
          </a:p>
          <a:p>
            <a:pPr eaLnBrk="1" hangingPunct="1"/>
            <a:r>
              <a:rPr lang="en-US" altLang="en-US" sz="2600" dirty="0" smtClean="0"/>
              <a:t>Project/Program/Solution</a:t>
            </a:r>
          </a:p>
          <a:p>
            <a:pPr eaLnBrk="1" hangingPunct="1"/>
            <a:r>
              <a:rPr lang="en-US" altLang="en-US" sz="2600" dirty="0" smtClean="0"/>
              <a:t>Goals/Objectives/Methods</a:t>
            </a:r>
          </a:p>
          <a:p>
            <a:pPr eaLnBrk="1" hangingPunct="1"/>
            <a:r>
              <a:rPr lang="en-US" altLang="en-US" sz="2600" dirty="0" smtClean="0"/>
              <a:t>Outcomes/Evaluation</a:t>
            </a:r>
          </a:p>
          <a:p>
            <a:pPr eaLnBrk="1" hangingPunct="1"/>
            <a:r>
              <a:rPr lang="en-US" altLang="en-US" sz="2600" dirty="0" smtClean="0"/>
              <a:t>Budget/Budget Narrative</a:t>
            </a:r>
          </a:p>
          <a:p>
            <a:pPr eaLnBrk="1" hangingPunct="1"/>
            <a:r>
              <a:rPr lang="en-US" altLang="en-US" sz="2600" dirty="0" smtClean="0"/>
              <a:t>Sustainability </a:t>
            </a:r>
          </a:p>
          <a:p>
            <a:pPr eaLnBrk="1" hangingPunct="1"/>
            <a:r>
              <a:rPr lang="en-US" altLang="en-US" sz="2600" dirty="0" smtClean="0"/>
              <a:t>Organizational Information/History</a:t>
            </a:r>
          </a:p>
          <a:p>
            <a:pPr eaLnBrk="1" hangingPunct="1"/>
            <a:r>
              <a:rPr lang="en-US" altLang="en-US" sz="2600" dirty="0" smtClean="0"/>
              <a:t>Appendix/Attachments</a:t>
            </a:r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49723F9-670D-4AB8-B370-D9B482924A7F}" type="slidenum">
              <a:rPr lang="en-US" altLang="en-US" smtClean="0"/>
              <a:pPr/>
              <a:t>12</a:t>
            </a:fld>
            <a:endParaRPr lang="en-US" altLang="en-US" dirty="0" smtClean="0"/>
          </a:p>
        </p:txBody>
      </p:sp>
      <p:sp>
        <p:nvSpPr>
          <p:cNvPr id="1433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172200" cy="1325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 dirty="0" smtClean="0"/>
              <a:t>Essential Elements of any Grant Proposal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133600"/>
            <a:ext cx="7848600" cy="44958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sz="2800" b="1" dirty="0" smtClean="0"/>
              <a:t>This is an umbrella statement of your case and summary of the entire proposal (1 page)</a:t>
            </a:r>
          </a:p>
          <a:p>
            <a:pPr eaLnBrk="1" hangingPunct="1"/>
            <a:r>
              <a:rPr lang="en-US" altLang="en-US" sz="2800" dirty="0" smtClean="0"/>
              <a:t>Problem</a:t>
            </a:r>
          </a:p>
          <a:p>
            <a:pPr eaLnBrk="1" hangingPunct="1"/>
            <a:r>
              <a:rPr lang="en-US" altLang="en-US" sz="2800" dirty="0" smtClean="0"/>
              <a:t>Solution</a:t>
            </a:r>
          </a:p>
          <a:p>
            <a:pPr eaLnBrk="1" hangingPunct="1"/>
            <a:r>
              <a:rPr lang="en-US" altLang="en-US" sz="2800" dirty="0" smtClean="0"/>
              <a:t>Funding Requirements and Commitments</a:t>
            </a:r>
          </a:p>
          <a:p>
            <a:pPr eaLnBrk="1" hangingPunct="1"/>
            <a:r>
              <a:rPr lang="en-US" altLang="en-US" sz="2800" dirty="0" smtClean="0"/>
              <a:t>Timelines</a:t>
            </a:r>
          </a:p>
          <a:p>
            <a:pPr eaLnBrk="1" hangingPunct="1"/>
            <a:r>
              <a:rPr lang="en-US" altLang="en-US" sz="2800" dirty="0" smtClean="0"/>
              <a:t>Organization and its expertise</a:t>
            </a:r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1FF402E-F9B6-4E1D-BB89-CCC41C4FCA31}" type="slidenum">
              <a:rPr lang="en-US" altLang="en-US" smtClean="0"/>
              <a:pPr/>
              <a:t>13</a:t>
            </a:fld>
            <a:endParaRPr lang="en-US" altLang="en-US" dirty="0" smtClean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Executive 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8229600" cy="4297363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sz="2800" b="1" dirty="0" smtClean="0"/>
              <a:t>Why is this project necessary </a:t>
            </a:r>
          </a:p>
          <a:p>
            <a:pPr eaLnBrk="1" hangingPunct="1"/>
            <a:r>
              <a:rPr lang="en-US" altLang="en-US" sz="2800" dirty="0" smtClean="0"/>
              <a:t>Community context/problem statement</a:t>
            </a:r>
          </a:p>
          <a:p>
            <a:pPr eaLnBrk="1" hangingPunct="1"/>
            <a:r>
              <a:rPr lang="en-US" altLang="en-US" sz="2800" dirty="0" smtClean="0"/>
              <a:t>Answers the question “</a:t>
            </a:r>
            <a:r>
              <a:rPr lang="en-US" altLang="en-US" sz="2800" dirty="0" smtClean="0">
                <a:solidFill>
                  <a:srgbClr val="FF0000"/>
                </a:solidFill>
              </a:rPr>
              <a:t>So What</a:t>
            </a:r>
            <a:r>
              <a:rPr lang="en-US" altLang="en-US" sz="2800" dirty="0" smtClean="0"/>
              <a:t>?” </a:t>
            </a:r>
          </a:p>
          <a:p>
            <a:pPr eaLnBrk="1" hangingPunct="1"/>
            <a:r>
              <a:rPr lang="en-US" altLang="en-US" sz="2800" dirty="0" smtClean="0"/>
              <a:t>Should be:  people centered, of reasonable scope, documented, method free</a:t>
            </a:r>
          </a:p>
          <a:p>
            <a:pPr eaLnBrk="1" hangingPunct="1"/>
            <a:r>
              <a:rPr lang="en-US" altLang="en-US" sz="2800" dirty="0" smtClean="0"/>
              <a:t>Don’t use sweeping language, just the facts (who says that it is so?)</a:t>
            </a:r>
          </a:p>
          <a:p>
            <a:pPr eaLnBrk="1" hangingPunct="1"/>
            <a:endParaRPr lang="en-US" altLang="en-US" sz="2800" b="1" dirty="0" smtClean="0"/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71B8BF-E3A9-4E03-810E-0F5D58171D1B}" type="slidenum">
              <a:rPr lang="en-US" altLang="en-US" smtClean="0"/>
              <a:pPr/>
              <a:t>14</a:t>
            </a:fld>
            <a:endParaRPr lang="en-US" altLang="en-US" dirty="0" smtClean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2296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b="1" dirty="0" smtClean="0"/>
              <a:t>The Need or Problem Statement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533400" y="2438400"/>
            <a:ext cx="8077200" cy="4176888"/>
          </a:xfrm>
        </p:spPr>
        <p:txBody>
          <a:bodyPr/>
          <a:lstStyle/>
          <a:p>
            <a:r>
              <a:rPr lang="en-US" altLang="en-US" sz="2800" b="1" dirty="0" smtClean="0"/>
              <a:t>Narrative description </a:t>
            </a:r>
            <a:r>
              <a:rPr lang="en-US" altLang="en-US" sz="2800" dirty="0" smtClean="0"/>
              <a:t>of current </a:t>
            </a:r>
            <a:r>
              <a:rPr lang="en-US" altLang="en-US" sz="2800" b="1" dirty="0" smtClean="0"/>
              <a:t>condition or situation </a:t>
            </a:r>
            <a:r>
              <a:rPr lang="en-US" altLang="en-US" sz="2800" dirty="0" smtClean="0"/>
              <a:t>involving people including the effects or impacts and causes or contributing factors.</a:t>
            </a:r>
          </a:p>
          <a:p>
            <a:pPr marL="0" indent="0"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Data that best supports your case</a:t>
            </a:r>
          </a:p>
          <a:p>
            <a:pPr lvl="1" eaLnBrk="1" hangingPunct="1"/>
            <a:r>
              <a:rPr lang="en-US" altLang="en-US" sz="2800" dirty="0" smtClean="0"/>
              <a:t>Statistics (with references)</a:t>
            </a:r>
          </a:p>
          <a:p>
            <a:pPr lvl="1" eaLnBrk="1" hangingPunct="1"/>
            <a:r>
              <a:rPr lang="en-US" altLang="en-US" sz="2800" dirty="0" smtClean="0"/>
              <a:t>Examples (evidence based references)</a:t>
            </a:r>
          </a:p>
          <a:p>
            <a:pPr marL="301943" lvl="1" indent="0" eaLnBrk="1" hangingPunct="1">
              <a:buNone/>
            </a:pPr>
            <a:endParaRPr lang="en-US" altLang="en-US" sz="2800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FEE755-3020-47D3-B0C5-7C68CBCB780E}" type="slidenum">
              <a:rPr lang="en-US" altLang="en-US" smtClean="0"/>
              <a:pPr/>
              <a:t>15</a:t>
            </a:fld>
            <a:endParaRPr lang="en-US" alt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/>
              <a:t>The Need or Problem Statement</a:t>
            </a: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8346EA6-95EA-45B8-AFB9-79CED4D20671}" type="slidenum">
              <a:rPr lang="en-US" altLang="en-US" smtClean="0"/>
              <a:pPr/>
              <a:t>16</a:t>
            </a:fld>
            <a:endParaRPr lang="en-US" altLang="en-US" dirty="0" smtClean="0"/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/>
              <a:t>Objectives should be….</a:t>
            </a:r>
          </a:p>
        </p:txBody>
      </p:sp>
      <p:pic>
        <p:nvPicPr>
          <p:cNvPr id="5" name="Picture 4" descr="accountability ic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399" y="2667000"/>
            <a:ext cx="1914525" cy="1914525"/>
          </a:xfrm>
          <a:prstGeom prst="rect">
            <a:avLst/>
          </a:prstGeom>
        </p:spPr>
      </p:pic>
      <p:pic>
        <p:nvPicPr>
          <p:cNvPr id="6" name="Picture 2" descr="C:\Users\jljeffrey\AppData\Local\Microsoft\Windows\Temporary Internet Files\Content.IE5\3BEP0LQP\Create-Smart-Goals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0"/>
            <a:ext cx="4267200" cy="3733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25800" y="5105400"/>
            <a:ext cx="26981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Small Group </a:t>
            </a:r>
          </a:p>
          <a:p>
            <a:r>
              <a:rPr lang="en-US" sz="3600" dirty="0" smtClean="0"/>
              <a:t>Exercise……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Problem/Need Statement Exercise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381000" y="1905000"/>
            <a:ext cx="82296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200" b="1" dirty="0" smtClean="0"/>
              <a:t>Brainstorm potential problems</a:t>
            </a:r>
            <a:endParaRPr lang="en-US" sz="3200" b="1" dirty="0"/>
          </a:p>
        </p:txBody>
      </p:sp>
      <p:pic>
        <p:nvPicPr>
          <p:cNvPr id="7" name="Content Placeholder 6" descr="IMG00001.jp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>
            <a:off x="4419600" y="2851073"/>
            <a:ext cx="4572903" cy="3321127"/>
          </a:xfrm>
          <a:prstGeom prst="rect">
            <a:avLst/>
          </a:prstGeom>
        </p:spPr>
      </p:pic>
      <p:pic>
        <p:nvPicPr>
          <p:cNvPr id="9" name="Picture 8" descr="waist circumference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819400"/>
            <a:ext cx="335280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762000" y="2133600"/>
            <a:ext cx="79248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WHO is affected?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WHAT is happening?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WHERE does the situation take place?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WHY is it a problem?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What else can you tell us about the situation?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Who else thinks it is a problem?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What are the underlying causes?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What are the effects of this problem?</a:t>
            </a:r>
          </a:p>
          <a:p>
            <a:endParaRPr lang="en-US" altLang="en-US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6783E1A-76D0-4010-B2E1-C9C3429DD138}" type="slidenum">
              <a:rPr lang="en-US" altLang="en-US" smtClean="0"/>
              <a:pPr/>
              <a:t>18</a:t>
            </a:fld>
            <a:endParaRPr lang="en-US" alt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/>
              <a:t>Framing the Problem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b="1" dirty="0" smtClean="0"/>
              <a:t>Problem statements &amp; descriptions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2895600"/>
          </a:xfrm>
        </p:spPr>
        <p:txBody>
          <a:bodyPr>
            <a:normAutofit/>
          </a:bodyPr>
          <a:lstStyle/>
          <a:p>
            <a:r>
              <a:rPr lang="en-US" altLang="en-US" b="1" dirty="0" smtClean="0"/>
              <a:t>Problem statement:</a:t>
            </a:r>
          </a:p>
          <a:p>
            <a:endParaRPr lang="en-US" altLang="en-US" dirty="0" smtClean="0"/>
          </a:p>
          <a:p>
            <a:pPr lvl="1">
              <a:buFont typeface="Arial" pitchFamily="34" charset="0"/>
              <a:buChar char="•"/>
            </a:pPr>
            <a:r>
              <a:rPr lang="en-US" altLang="en-US" sz="2800" dirty="0" smtClean="0"/>
              <a:t>short </a:t>
            </a:r>
          </a:p>
          <a:p>
            <a:pPr lvl="1">
              <a:buFont typeface="Arial" pitchFamily="34" charset="0"/>
              <a:buChar char="•"/>
            </a:pPr>
            <a:r>
              <a:rPr lang="en-US" altLang="en-US" sz="2800" dirty="0" smtClean="0"/>
              <a:t>lean </a:t>
            </a:r>
          </a:p>
          <a:p>
            <a:pPr lvl="1">
              <a:buFont typeface="Arial" pitchFamily="34" charset="0"/>
              <a:buChar char="•"/>
            </a:pPr>
            <a:r>
              <a:rPr lang="en-US" altLang="en-US" sz="2800" dirty="0" smtClean="0"/>
              <a:t>simple </a:t>
            </a:r>
          </a:p>
          <a:p>
            <a:endParaRPr lang="en-US" dirty="0"/>
          </a:p>
        </p:txBody>
      </p:sp>
      <p:sp>
        <p:nvSpPr>
          <p:cNvPr id="21507" name="Content Placeholder 2"/>
          <p:cNvSpPr>
            <a:spLocks noGrp="1"/>
          </p:cNvSpPr>
          <p:nvPr>
            <p:ph sz="half" idx="2"/>
          </p:nvPr>
        </p:nvSpPr>
        <p:spPr>
          <a:xfrm>
            <a:off x="457200" y="4495800"/>
            <a:ext cx="4040188" cy="1630363"/>
          </a:xfrm>
        </p:spPr>
        <p:txBody>
          <a:bodyPr>
            <a:normAutofit/>
          </a:bodyPr>
          <a:lstStyle/>
          <a:p>
            <a:pPr lvl="5"/>
            <a:endParaRPr lang="en-US" altLang="en-US" i="1" dirty="0" smtClean="0"/>
          </a:p>
          <a:p>
            <a:pPr>
              <a:buNone/>
            </a:pPr>
            <a:endParaRPr lang="en-US" alt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3581400"/>
          </a:xfrm>
        </p:spPr>
        <p:txBody>
          <a:bodyPr>
            <a:normAutofit/>
          </a:bodyPr>
          <a:lstStyle/>
          <a:p>
            <a:r>
              <a:rPr lang="en-US" altLang="en-US" b="1" dirty="0" smtClean="0"/>
              <a:t>Problem description</a:t>
            </a:r>
          </a:p>
          <a:p>
            <a:endParaRPr lang="en-US" altLang="en-US" dirty="0" smtClean="0"/>
          </a:p>
          <a:p>
            <a:pPr lvl="1">
              <a:buFont typeface="Arial" pitchFamily="34" charset="0"/>
              <a:buChar char="•"/>
            </a:pPr>
            <a:r>
              <a:rPr lang="en-US" altLang="en-US" sz="2800" dirty="0" smtClean="0"/>
              <a:t>long</a:t>
            </a:r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5181600"/>
            <a:ext cx="4041775" cy="944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C4AB7E0-34EB-4F5A-B58C-268DAFB22762}" type="slidenum">
              <a:rPr lang="en-US" altLang="en-US" smtClean="0"/>
              <a:pPr/>
              <a:t>19</a:t>
            </a:fld>
            <a:endParaRPr lang="en-US" altLang="en-US" dirty="0" smtClean="0"/>
          </a:p>
        </p:txBody>
      </p:sp>
      <p:pic>
        <p:nvPicPr>
          <p:cNvPr id="9" name="Picture 8" descr="accountability icon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3962400"/>
            <a:ext cx="24384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990601" y="2286000"/>
            <a:ext cx="7315200" cy="4114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The Grantwriting Process </a:t>
            </a:r>
          </a:p>
          <a:p>
            <a:pPr lvl="1"/>
            <a:r>
              <a:rPr lang="en-US" altLang="en-US" sz="2800" dirty="0" smtClean="0"/>
              <a:t>Understanding Philanthropy </a:t>
            </a:r>
          </a:p>
          <a:p>
            <a:pPr lvl="1"/>
            <a:r>
              <a:rPr lang="en-US" altLang="en-US" sz="2800" dirty="0" smtClean="0"/>
              <a:t>Framing the Problem</a:t>
            </a:r>
          </a:p>
          <a:p>
            <a:pPr lvl="1"/>
            <a:r>
              <a:rPr lang="en-US" altLang="en-US" sz="2800" dirty="0" smtClean="0"/>
              <a:t>The Elements of a Proposal</a:t>
            </a:r>
            <a:endParaRPr lang="en-US" altLang="en-US" sz="2800" dirty="0"/>
          </a:p>
          <a:p>
            <a:pPr lvl="1"/>
            <a:r>
              <a:rPr lang="en-US" altLang="en-US" sz="2800" dirty="0" smtClean="0"/>
              <a:t>Writing SMART Objectives</a:t>
            </a:r>
            <a:endParaRPr lang="en-US" altLang="en-US" sz="2800" dirty="0"/>
          </a:p>
          <a:p>
            <a:pPr lvl="1"/>
            <a:r>
              <a:rPr lang="en-US" altLang="en-US" sz="2800" dirty="0" smtClean="0"/>
              <a:t>The “Process” for Success</a:t>
            </a:r>
          </a:p>
          <a:p>
            <a:pPr lvl="1"/>
            <a:r>
              <a:rPr lang="en-US" altLang="en-US" sz="2800" dirty="0" smtClean="0"/>
              <a:t>Try This </a:t>
            </a:r>
            <a:r>
              <a:rPr lang="en-US" altLang="en-US" sz="2800" dirty="0"/>
              <a:t>WV </a:t>
            </a:r>
            <a:r>
              <a:rPr lang="en-US" altLang="en-US" sz="2800" dirty="0" smtClean="0"/>
              <a:t>and KEYS </a:t>
            </a:r>
            <a:r>
              <a:rPr lang="en-US" altLang="en-US" sz="2800" dirty="0"/>
              <a:t>4 HealthyKids Toolkit </a:t>
            </a:r>
            <a:endParaRPr lang="en-US" altLang="en-US" sz="2800" dirty="0" smtClean="0"/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1C3845-A52E-4F85-A43A-F125625DA2FB}" type="slidenum">
              <a:rPr lang="en-US" altLang="en-US" smtClean="0"/>
              <a:pPr/>
              <a:t>2</a:t>
            </a:fld>
            <a:endParaRPr lang="en-US" altLang="en-US" dirty="0" smtClean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Get Funded! 101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1027"/>
          <p:cNvSpPr>
            <a:spLocks noGrp="1" noChangeArrowheads="1"/>
          </p:cNvSpPr>
          <p:nvPr>
            <p:ph idx="1"/>
          </p:nvPr>
        </p:nvSpPr>
        <p:spPr>
          <a:xfrm>
            <a:off x="914400" y="2057400"/>
            <a:ext cx="7132637" cy="4267200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West Virginia is a state with four seasons which makes access to fresh foods more challenging… </a:t>
            </a:r>
          </a:p>
          <a:p>
            <a:r>
              <a:rPr lang="en-US" altLang="en-US" sz="2800" dirty="0" smtClean="0"/>
              <a:t>The creation of a high tunnel will extend the growing season and provide nutritious food to… </a:t>
            </a:r>
          </a:p>
          <a:p>
            <a:r>
              <a:rPr lang="en-US" altLang="en-US" sz="2800" dirty="0" smtClean="0"/>
              <a:t>“According to the WV Food and Farm Coalition, X% of area residents live in food deserts and …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z="2800" dirty="0" smtClean="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68014E0-C6F1-4F5F-84D0-DFB36A3F9152}" type="slidenum">
              <a:rPr lang="en-US" altLang="en-US" smtClean="0"/>
              <a:pPr/>
              <a:t>20</a:t>
            </a:fld>
            <a:endParaRPr lang="en-US" altLang="en-US" dirty="0" smtClean="0"/>
          </a:p>
        </p:txBody>
      </p:sp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The Need -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8768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b="1" dirty="0" smtClean="0"/>
              <a:t>How the project will be implemented </a:t>
            </a:r>
          </a:p>
          <a:p>
            <a:pPr eaLnBrk="1" hangingPunct="1"/>
            <a:r>
              <a:rPr lang="en-US" altLang="en-US" dirty="0" smtClean="0"/>
              <a:t>What do you want to accomplish?</a:t>
            </a:r>
          </a:p>
          <a:p>
            <a:pPr eaLnBrk="1" hangingPunct="1"/>
            <a:r>
              <a:rPr lang="en-US" altLang="en-US" dirty="0" smtClean="0"/>
              <a:t>How will you accomplish your objectives?</a:t>
            </a:r>
          </a:p>
          <a:p>
            <a:pPr eaLnBrk="1" hangingPunct="1"/>
            <a:r>
              <a:rPr lang="en-US" altLang="en-US" dirty="0" smtClean="0"/>
              <a:t>Who will carry out the project?</a:t>
            </a:r>
          </a:p>
          <a:p>
            <a:pPr eaLnBrk="1" hangingPunct="1"/>
            <a:r>
              <a:rPr lang="en-US" altLang="en-US" dirty="0" smtClean="0"/>
              <a:t>Evaluation - How do you know how you are doing?</a:t>
            </a:r>
          </a:p>
          <a:p>
            <a:pPr eaLnBrk="1" hangingPunct="1"/>
            <a:r>
              <a:rPr lang="en-US" altLang="en-US" dirty="0" smtClean="0"/>
              <a:t>What benefit will the people served receive?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en-US" dirty="0" smtClean="0"/>
              <a:t>Sustainability - Does the project have a life beyond the grant period, if so what are the funding sources? 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en-US" dirty="0" smtClean="0"/>
              <a:t>Program </a:t>
            </a:r>
            <a:r>
              <a:rPr lang="en-US" altLang="en-US" dirty="0"/>
              <a:t>new, existing or expanding?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en-US" dirty="0"/>
              <a:t>Are you over or under promising results or capabilities?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D89144B-69CF-43FA-A6A6-1888622B5740}" type="slidenum">
              <a:rPr lang="en-US" altLang="en-US" smtClean="0"/>
              <a:pPr/>
              <a:t>21</a:t>
            </a:fld>
            <a:endParaRPr lang="en-US" altLang="en-US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Project Description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848600" cy="44958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What</a:t>
            </a:r>
            <a:r>
              <a:rPr lang="en-US" altLang="en-US" sz="2800" dirty="0" smtClean="0"/>
              <a:t> the broad goals and more specific objectives and methods of the program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en-US" sz="2800" dirty="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What</a:t>
            </a:r>
            <a:r>
              <a:rPr lang="en-US" altLang="en-US" sz="2800" dirty="0" smtClean="0"/>
              <a:t> will you accomplish? Outcomes </a:t>
            </a:r>
            <a:r>
              <a:rPr lang="en-US" altLang="en-US" sz="2800" b="1" dirty="0" smtClean="0"/>
              <a:t>How?  </a:t>
            </a:r>
            <a:r>
              <a:rPr lang="en-US" altLang="en-US" sz="2800" dirty="0" smtClean="0"/>
              <a:t>Plan of action…timeline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Who? </a:t>
            </a:r>
            <a:r>
              <a:rPr lang="en-US" altLang="en-US" sz="2800" dirty="0" smtClean="0"/>
              <a:t>Staff, Board, Volunteers…expertise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How will you know you made a difference? </a:t>
            </a:r>
            <a:r>
              <a:rPr lang="en-US" altLang="en-US" sz="2800" dirty="0" smtClean="0"/>
              <a:t>- evaluation plan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Sustainability?</a:t>
            </a:r>
            <a:r>
              <a:rPr lang="en-US" altLang="en-US" sz="2800" dirty="0" smtClean="0"/>
              <a:t> - long term funding…what will be left in place after the project ends</a:t>
            </a:r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314B21F-4AE9-428C-870F-1073BB467E90}" type="slidenum">
              <a:rPr lang="en-US" altLang="en-US" smtClean="0"/>
              <a:pPr/>
              <a:t>22</a:t>
            </a:fld>
            <a:endParaRPr lang="en-US" altLang="en-US" dirty="0" smtClean="0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b="1" dirty="0" smtClean="0"/>
              <a:t>Project Description - Elements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685800" y="2438399"/>
            <a:ext cx="7636933" cy="38117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 smtClean="0"/>
              <a:t>Benefits or changes for individuals (or population) during or after participation</a:t>
            </a:r>
          </a:p>
          <a:p>
            <a:pPr eaLnBrk="1" hangingPunct="1"/>
            <a:r>
              <a:rPr lang="en-US" altLang="en-US" sz="2800" dirty="0" smtClean="0"/>
              <a:t>Tells you the outcomes or end results</a:t>
            </a:r>
          </a:p>
          <a:p>
            <a:pPr eaLnBrk="1" hangingPunct="1"/>
            <a:r>
              <a:rPr lang="en-US" altLang="en-US" sz="2800" dirty="0" smtClean="0"/>
              <a:t>Under what constraints will the outcomes be achieved?</a:t>
            </a:r>
          </a:p>
          <a:p>
            <a:pPr eaLnBrk="1" hangingPunct="1"/>
            <a:r>
              <a:rPr lang="en-US" altLang="en-US" sz="2800" dirty="0" smtClean="0"/>
              <a:t>Subject of the sentence should be the clients/participants in the project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13AD47A-E01B-46A5-A736-36E4927B7136}" type="slidenum">
              <a:rPr lang="en-US" altLang="en-US" smtClean="0"/>
              <a:pPr/>
              <a:t>23</a:t>
            </a:fld>
            <a:endParaRPr lang="en-US" alt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/>
              <a:t>Outcomes/Objectives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533400" y="2209800"/>
            <a:ext cx="8077200" cy="4267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Describes how you will achieve your goals and objectives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Summary of program elements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Should explain why approach was chosen including any research based outcomes.  Reader should understand benefits of the approach.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Tie the method selection to available resources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Choose methods based on what is appropriate for the target population and the project participants</a:t>
            </a:r>
          </a:p>
          <a:p>
            <a:endParaRPr lang="en-US" alt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E5627E-1993-483C-AFC5-78A7771C6CFB}" type="slidenum">
              <a:rPr lang="en-US" altLang="en-US" smtClean="0"/>
              <a:pPr/>
              <a:t>24</a:t>
            </a:fld>
            <a:endParaRPr lang="en-US" altLang="en-US" dirty="0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/>
              <a:t>Methods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8001000" cy="4648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Describe role of partners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I</a:t>
            </a:r>
            <a:r>
              <a:rPr lang="en-US" altLang="en-US" sz="2800" dirty="0" smtClean="0"/>
              <a:t>nclude an implementation plan and timeline (month by month with deadlines for completion of steps)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Reasonable scope of activities accomplished within the stated time frame and with the resources of the organization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Describe the sequence, flow, and interrelationships of the activities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Describe project - then discuss staffing needs</a:t>
            </a:r>
          </a:p>
          <a:p>
            <a:pPr>
              <a:buFont typeface="Wingdings" pitchFamily="2" charset="2"/>
              <a:buNone/>
            </a:pPr>
            <a:endParaRPr lang="en-US" alt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870BF-95A5-4A72-8450-E4D8B1955139}" type="slidenum">
              <a:rPr lang="en-US" altLang="en-US" smtClean="0"/>
              <a:pPr/>
              <a:t>25</a:t>
            </a:fld>
            <a:endParaRPr lang="en-US" altLang="en-US" dirty="0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/>
              <a:t>Methods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533401"/>
            <a:ext cx="6417734" cy="1371600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/>
              <a:t>Goals, Objectives, Methods Exercise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2" y="2133600"/>
            <a:ext cx="8610600" cy="435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120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Example</a:t>
            </a:r>
            <a:endParaRPr lang="en-US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28600" y="1905000"/>
            <a:ext cx="8686800" cy="471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2672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2286000"/>
            <a:ext cx="8183563" cy="432928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b="1" dirty="0" smtClean="0"/>
              <a:t>History and governing structure of the nonprofit; its primary activities, its audiences, its services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Date of founding and mission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501c3 - federal distinction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Organization’s structure, programs, and special expertise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Information about staff and board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Audience served by the agency and the specific project for which funding is sought</a:t>
            </a:r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83354ED-E845-4BFC-8FA2-FDED69B235DA}" type="slidenum">
              <a:rPr lang="en-US" altLang="en-US" smtClean="0"/>
              <a:pPr/>
              <a:t>28</a:t>
            </a:fld>
            <a:endParaRPr lang="en-US" altLang="en-US" dirty="0" smtClean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b="1" dirty="0" smtClean="0"/>
              <a:t>Organizational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057400"/>
            <a:ext cx="8640763" cy="4557888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3000" b="1" dirty="0" smtClean="0"/>
              <a:t>Supplemental Information to Support Proposal (as required by the funder)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dirty="0" smtClean="0"/>
              <a:t>IRS Letter of Determination (501c3)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dirty="0" smtClean="0"/>
              <a:t>Financial Information (include as needed – operating budget, audit, 990, list of past and current fiscal year foundation/corporate funders and gift level)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dirty="0" smtClean="0"/>
              <a:t>Resumes (where appropriate)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dirty="0" smtClean="0"/>
              <a:t>Do not add additional materials unless they are requested by the funder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dirty="0" smtClean="0"/>
              <a:t>In what format does the funder need the information 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dirty="0" smtClean="0"/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481312-248A-4230-A181-67C03FEECDAE}" type="slidenum">
              <a:rPr lang="en-US" altLang="en-US" smtClean="0"/>
              <a:pPr/>
              <a:t>29</a:t>
            </a:fld>
            <a:endParaRPr lang="en-US" altLang="en-US" dirty="0" smtClean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Appendix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0" y="3508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/>
              <a:t>Why We Are Here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Environments that support sedentary behavior and poor diet</a:t>
            </a:r>
            <a:br>
              <a:rPr lang="en-US" sz="2800" dirty="0" smtClean="0"/>
            </a:br>
            <a:r>
              <a:rPr lang="en-US" sz="2800" dirty="0" smtClean="0"/>
              <a:t> </a:t>
            </a:r>
          </a:p>
        </p:txBody>
      </p:sp>
      <p:pic>
        <p:nvPicPr>
          <p:cNvPr id="34819" name="Picture 13" descr="DCP_0597-p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5076825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5" descr="commu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3705225"/>
            <a:ext cx="406717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9" descr="DSC000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9525" y="1447800"/>
            <a:ext cx="4054475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44963"/>
            <a:ext cx="5065713" cy="269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809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8096250" cy="64770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6D65AD8-ECB0-42AB-8F63-6C32176AD9A6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www.trythis</a:t>
            </a:r>
            <a:r>
              <a:rPr lang="en-US" dirty="0" smtClean="0"/>
              <a:t> wv.org resources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556242"/>
            <a:ext cx="7239000" cy="4920757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1000"/>
            <a:ext cx="840386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C:\Users\lmdice\Desktop\stuff to organize\KEYS_Colo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8229600" cy="4462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286000"/>
            <a:ext cx="3276600" cy="4074565"/>
          </a:xfrm>
        </p:spPr>
      </p:pic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Keys4healthykids.com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590800"/>
            <a:ext cx="433705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3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Building the Team</a:t>
            </a:r>
          </a:p>
        </p:txBody>
      </p:sp>
      <p:pic>
        <p:nvPicPr>
          <p:cNvPr id="39941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29200" y="2362200"/>
            <a:ext cx="3822700" cy="32004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381000" y="2362200"/>
            <a:ext cx="4648200" cy="3200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Who else needs to be at the table?</a:t>
            </a:r>
          </a:p>
          <a:p>
            <a:r>
              <a:rPr lang="en-US" sz="2800" dirty="0" smtClean="0"/>
              <a:t>What other resources are needed that someone in community already does?</a:t>
            </a:r>
          </a:p>
          <a:p>
            <a:r>
              <a:rPr lang="en-US" sz="2800" dirty="0" smtClean="0"/>
              <a:t>How to find out?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1. Building the Team</a:t>
            </a:r>
          </a:p>
        </p:txBody>
      </p:sp>
      <p:sp>
        <p:nvSpPr>
          <p:cNvPr id="12291" name="Content Placeholder 4"/>
          <p:cNvSpPr>
            <a:spLocks noGrp="1"/>
          </p:cNvSpPr>
          <p:nvPr>
            <p:ph sz="quarter" idx="13"/>
          </p:nvPr>
        </p:nvSpPr>
        <p:spPr>
          <a:xfrm>
            <a:off x="457200" y="1752600"/>
            <a:ext cx="4343400" cy="4830763"/>
          </a:xfrm>
        </p:spPr>
        <p:txBody>
          <a:bodyPr>
            <a:normAutofit/>
          </a:bodyPr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Involve Youth!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kern="1400" dirty="0" smtClean="0">
                <a:latin typeface="Arial" pitchFamily="34" charset="0"/>
                <a:ea typeface="Times New Roman"/>
                <a:cs typeface="Arial" pitchFamily="34" charset="0"/>
              </a:rPr>
              <a:t>Childcare</a:t>
            </a:r>
            <a:endParaRPr lang="en-US" sz="2400" kern="14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1400" dirty="0" smtClean="0">
                <a:latin typeface="Arial" pitchFamily="34" charset="0"/>
                <a:ea typeface="Times New Roman"/>
                <a:cs typeface="Arial" pitchFamily="34" charset="0"/>
              </a:rPr>
              <a:t>Centers</a:t>
            </a:r>
          </a:p>
          <a:p>
            <a:pPr mar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1400" dirty="0" smtClean="0">
                <a:latin typeface="Arial" pitchFamily="34" charset="0"/>
                <a:ea typeface="Times New Roman"/>
                <a:cs typeface="Arial" pitchFamily="34" charset="0"/>
              </a:rPr>
              <a:t>In home childcare centers</a:t>
            </a:r>
          </a:p>
          <a:p>
            <a:pPr mar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kern="1400" dirty="0" smtClean="0">
                <a:latin typeface="Arial" pitchFamily="34" charset="0"/>
                <a:ea typeface="Times New Roman"/>
                <a:cs typeface="Arial" pitchFamily="34" charset="0"/>
              </a:rPr>
              <a:t>Schools</a:t>
            </a:r>
            <a:endParaRPr lang="en-US" sz="2400" kern="14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1400" dirty="0" smtClean="0">
                <a:latin typeface="Arial" pitchFamily="34" charset="0"/>
                <a:ea typeface="Times New Roman"/>
                <a:cs typeface="Arial" pitchFamily="34" charset="0"/>
              </a:rPr>
              <a:t>K-12</a:t>
            </a:r>
          </a:p>
          <a:p>
            <a:pPr mar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1400" dirty="0" smtClean="0">
                <a:latin typeface="Arial" pitchFamily="34" charset="0"/>
                <a:ea typeface="Times New Roman"/>
                <a:cs typeface="Arial" pitchFamily="34" charset="0"/>
              </a:rPr>
              <a:t>After-school programs</a:t>
            </a:r>
          </a:p>
          <a:p>
            <a:pPr mar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1400" dirty="0" smtClean="0">
                <a:latin typeface="Arial" pitchFamily="34" charset="0"/>
                <a:ea typeface="Times New Roman"/>
                <a:cs typeface="Arial" pitchFamily="34" charset="0"/>
              </a:rPr>
              <a:t>Community/Technical Schools</a:t>
            </a:r>
          </a:p>
          <a:p>
            <a:pPr mar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1400" dirty="0" smtClean="0">
                <a:latin typeface="Arial" pitchFamily="34" charset="0"/>
                <a:ea typeface="Times New Roman"/>
                <a:cs typeface="Arial" pitchFamily="34" charset="0"/>
              </a:rPr>
              <a:t>Colleges and Universities</a:t>
            </a:r>
          </a:p>
          <a:p>
            <a:pPr mar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1400" dirty="0" smtClean="0">
                <a:latin typeface="Arial" pitchFamily="34" charset="0"/>
                <a:ea typeface="Times New Roman"/>
                <a:cs typeface="Arial" pitchFamily="34" charset="0"/>
              </a:rPr>
              <a:t>Farm 2 School</a:t>
            </a:r>
          </a:p>
          <a:p>
            <a:pPr mar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kern="1400" dirty="0" smtClean="0">
                <a:latin typeface="Arial" pitchFamily="34" charset="0"/>
                <a:ea typeface="Times New Roman"/>
                <a:cs typeface="Arial" pitchFamily="34" charset="0"/>
              </a:rPr>
              <a:t>Community Organizations</a:t>
            </a:r>
            <a:endParaRPr lang="en-US" sz="2400" kern="14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1400" dirty="0" smtClean="0">
                <a:latin typeface="Arial" pitchFamily="34" charset="0"/>
                <a:ea typeface="Times New Roman"/>
                <a:cs typeface="Arial" pitchFamily="34" charset="0"/>
              </a:rPr>
              <a:t>Youth services</a:t>
            </a:r>
          </a:p>
          <a:p>
            <a:pPr mar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1400" dirty="0" smtClean="0">
                <a:latin typeface="Arial" pitchFamily="34" charset="0"/>
                <a:ea typeface="Times New Roman"/>
                <a:cs typeface="Arial" pitchFamily="34" charset="0"/>
              </a:rPr>
              <a:t>Family services</a:t>
            </a:r>
          </a:p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41988" name="Content Placeholder 5" descr="Youth council presents to Charleston Parks and Rec.bmp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5744954" y="4495800"/>
            <a:ext cx="2529840" cy="1897380"/>
          </a:xfrm>
        </p:spPr>
      </p:pic>
      <p:pic>
        <p:nvPicPr>
          <p:cNvPr id="41989" name="Picture 9" descr="Roundtable presentatio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057400"/>
            <a:ext cx="268224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90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1. Building The Team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sz="quarter" idx="13"/>
          </p:nvPr>
        </p:nvSpPr>
        <p:spPr>
          <a:xfrm>
            <a:off x="304800" y="1752600"/>
            <a:ext cx="4419600" cy="4708981"/>
          </a:xfrm>
        </p:spPr>
        <p:txBody>
          <a:bodyPr anchor="ctr">
            <a:spAutoFit/>
          </a:bodyPr>
          <a:lstStyle/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Community Service</a:t>
            </a:r>
            <a:endParaRPr lang="en-US" sz="2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Food banks/pantries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Soup kitchens/meal programs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Civic groups/clubs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Community Volunteers</a:t>
            </a:r>
            <a:endParaRPr lang="en-US" sz="2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Community-minded individuals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Parents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Extension Master Gardeners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Economic Development/Businesses</a:t>
            </a:r>
            <a:endParaRPr lang="en-US" sz="2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Chamber of Commerce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Local business owners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Groceries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Gym owners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Local growers (gardeners/farmers)</a:t>
            </a:r>
          </a:p>
        </p:txBody>
      </p:sp>
      <p:pic>
        <p:nvPicPr>
          <p:cNvPr id="40965" name="Picture 5" descr="C:\Users\lmdice\Desktop\May 17th 4 community fliers\Common Grounds\classcertificates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7414" y="1600200"/>
            <a:ext cx="2540000" cy="1905000"/>
          </a:xfrm>
          <a:prstGeom prst="rect">
            <a:avLst/>
          </a:prstGeom>
          <a:noFill/>
        </p:spPr>
      </p:pic>
      <p:pic>
        <p:nvPicPr>
          <p:cNvPr id="40967" name="Picture 7" descr="http://wvstate.images.worldnow.com/images/6571144_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657600"/>
            <a:ext cx="3628828" cy="2460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063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1. Building The Team</a:t>
            </a:r>
          </a:p>
        </p:txBody>
      </p:sp>
      <p:sp>
        <p:nvSpPr>
          <p:cNvPr id="40963" name="Content Placeholder 3"/>
          <p:cNvSpPr>
            <a:spLocks noGrp="1"/>
          </p:cNvSpPr>
          <p:nvPr>
            <p:ph sz="quarter" idx="13"/>
          </p:nvPr>
        </p:nvSpPr>
        <p:spPr>
          <a:xfrm>
            <a:off x="530772" y="1905000"/>
            <a:ext cx="4038600" cy="4525963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Elected Officials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State legislators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Mayors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 2" pitchFamily="18" charset="2"/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Faith Community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Churches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Faith-based programs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Faith-based youth groups </a:t>
            </a:r>
          </a:p>
          <a:p>
            <a:pPr>
              <a:buFont typeface="Wingdings 2" pitchFamily="18" charset="2"/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WVU Extension Service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Ag and Natural Resources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Youth Development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Nutrition Programming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Food Safety, Preservation</a:t>
            </a:r>
          </a:p>
        </p:txBody>
      </p:sp>
      <p:pic>
        <p:nvPicPr>
          <p:cNvPr id="102402" name="Picture 2" descr="https://scontent-iad.xx.fbcdn.net/hphotos-xap1/v/t1.0-9/11174887_10153786876703098_3306986987995973339_n.jpg?oh=f451da38231edc463662e683d3e55ada&amp;oe=55CD1A1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38400"/>
            <a:ext cx="4165599" cy="312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4905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905000"/>
            <a:ext cx="7924800" cy="4648200"/>
          </a:xfrm>
        </p:spPr>
      </p:pic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2. Mobilize the Community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Our Vision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Environments that support active living and healthy eating </a:t>
            </a:r>
          </a:p>
        </p:txBody>
      </p:sp>
      <p:pic>
        <p:nvPicPr>
          <p:cNvPr id="35843" name="Picture 13" descr="activeliv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443413"/>
            <a:ext cx="2819400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8" descr="gardenclu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0475" y="1524000"/>
            <a:ext cx="28035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2" descr="H:\albd_share\Programs\RWJF_Healthy Kids Healthy Communities\HKHC_Leading Sites\Individual Grantee Folders\Louisville\Images\Site Visit March 09\IMG_04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524000"/>
            <a:ext cx="2819399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1"/>
          <p:cNvPicPr>
            <a:picLocks noChangeAspect="1" noChangeArrowheads="1"/>
          </p:cNvPicPr>
          <p:nvPr/>
        </p:nvPicPr>
        <p:blipFill>
          <a:blip r:embed="rId5" cstate="print"/>
          <a:srcRect b="-285"/>
          <a:stretch>
            <a:fillRect/>
          </a:stretch>
        </p:blipFill>
        <p:spPr bwMode="auto">
          <a:xfrm>
            <a:off x="2995613" y="1524000"/>
            <a:ext cx="3176587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43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405648" cy="44196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sz="2800" dirty="0" smtClean="0"/>
              <a:t>Evaluate the challenges to being Healthy in your community either physically, socially, or economically. </a:t>
            </a:r>
          </a:p>
          <a:p>
            <a:pPr eaLnBrk="1" hangingPunct="1"/>
            <a:r>
              <a:rPr lang="en-US" sz="2800" dirty="0" smtClean="0"/>
              <a:t>“There is not a safe place for children to play”</a:t>
            </a:r>
          </a:p>
          <a:p>
            <a:pPr eaLnBrk="1" hangingPunct="1"/>
            <a:r>
              <a:rPr lang="en-US" sz="2800" dirty="0" smtClean="0"/>
              <a:t>“There is not an accessible grocery store 	     	     that offers fresh food” </a:t>
            </a:r>
          </a:p>
          <a:p>
            <a:pPr eaLnBrk="1" hangingPunct="1"/>
            <a:r>
              <a:rPr lang="en-US" sz="2800" dirty="0" smtClean="0"/>
              <a:t> “The after school care program is lacking in 	     		healthy food and activity options</a:t>
            </a:r>
            <a:r>
              <a:rPr lang="en-US" dirty="0" smtClean="0"/>
              <a:t>” </a:t>
            </a:r>
          </a:p>
          <a:p>
            <a:pPr eaLnBrk="1" hangingPunct="1">
              <a:buFont typeface="Arial" charset="0"/>
              <a:buNone/>
            </a:pPr>
            <a:endParaRPr lang="en-US" dirty="0" smtClean="0"/>
          </a:p>
        </p:txBody>
      </p:sp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3. Inventory &amp; Assessment:</a:t>
            </a:r>
            <a:br>
              <a:rPr lang="en-US" dirty="0" smtClean="0"/>
            </a:br>
            <a:r>
              <a:rPr lang="en-US" dirty="0" smtClean="0"/>
              <a:t>Where Are You?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001000" cy="44196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/>
              <a:t>This identifies factors that help/hinder the communities healthy choices </a:t>
            </a:r>
          </a:p>
          <a:p>
            <a:pPr eaLnBrk="1" hangingPunct="1"/>
            <a:r>
              <a:rPr lang="en-US" dirty="0" smtClean="0"/>
              <a:t>Some tools to use: 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Mapping the local food sources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Evaluating government and organizational (such as schools) policies that are health related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/>
              <a:t>Documenting access to and affordability of 	  	   resources </a:t>
            </a:r>
          </a:p>
          <a:p>
            <a:pPr eaLnBrk="1" hangingPunct="1"/>
            <a:r>
              <a:rPr lang="en-US" dirty="0" smtClean="0"/>
              <a:t>After completing the scan, check to see what areas need improvement and would most benefit the community </a:t>
            </a:r>
          </a:p>
        </p:txBody>
      </p:sp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3. Inventory &amp; Assessment:</a:t>
            </a:r>
            <a:br>
              <a:rPr lang="en-US" sz="4000" dirty="0" smtClean="0"/>
            </a:br>
            <a:r>
              <a:rPr lang="en-US" sz="4000" dirty="0" smtClean="0"/>
              <a:t>Environmental Scan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4. Set Goals &amp; Objectives  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2133600"/>
            <a:ext cx="5029200" cy="472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Use the environmental scan to target the areas which need the most improvement</a:t>
            </a:r>
          </a:p>
          <a:p>
            <a:pPr eaLnBrk="1" hangingPunct="1"/>
            <a:r>
              <a:rPr lang="en-US" sz="2800" dirty="0" smtClean="0"/>
              <a:t>“The Team” should then make a list of goals and how to achieve these goals</a:t>
            </a:r>
          </a:p>
          <a:p>
            <a:pPr eaLnBrk="1" hangingPunct="1"/>
            <a:r>
              <a:rPr lang="en-US" sz="2800" dirty="0" smtClean="0"/>
              <a:t>This “game plan” should be divided by goal and distributed to corresponding team members  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051" name="Picture 3" descr="C:\Users\jljeffrey\AppData\Local\Microsoft\Windows\Temporary Internet Files\Content.IE5\3BEP0LQP\Create-Smart-Goals[1]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867400" y="2514600"/>
            <a:ext cx="2600325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914400" y="2362200"/>
            <a:ext cx="7408333" cy="39624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dirty="0" smtClean="0"/>
              <a:t>Track the results of your progress and make changes accordingly</a:t>
            </a:r>
          </a:p>
          <a:p>
            <a:pPr eaLnBrk="1" hangingPunct="1"/>
            <a:r>
              <a:rPr lang="en-US" sz="2800" dirty="0" smtClean="0"/>
              <a:t>Count everything</a:t>
            </a:r>
          </a:p>
          <a:p>
            <a:pPr lvl="1" eaLnBrk="1" hangingPunct="1"/>
            <a:r>
              <a:rPr lang="en-US" sz="2800" dirty="0" smtClean="0"/>
              <a:t>People, outcomes, $, resources and IMPACT</a:t>
            </a:r>
          </a:p>
          <a:p>
            <a:pPr eaLnBrk="1" hangingPunct="1"/>
            <a:r>
              <a:rPr lang="en-US" sz="2800" dirty="0" smtClean="0"/>
              <a:t>Refer back to inventory, resources and assessments</a:t>
            </a:r>
          </a:p>
          <a:p>
            <a:pPr eaLnBrk="1" hangingPunct="1"/>
            <a:r>
              <a:rPr lang="en-US" sz="2800" dirty="0" smtClean="0"/>
              <a:t>Pre and Post surveys </a:t>
            </a:r>
          </a:p>
          <a:p>
            <a:pPr eaLnBrk="1" hangingPunct="1"/>
            <a:r>
              <a:rPr lang="en-US" sz="2800" dirty="0" smtClean="0"/>
              <a:t>How do you know when you are successful?</a:t>
            </a:r>
          </a:p>
        </p:txBody>
      </p:sp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5. Take Action and Track Results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idx="1"/>
          </p:nvPr>
        </p:nvSpPr>
        <p:spPr>
          <a:xfrm>
            <a:off x="5029200" y="1143000"/>
            <a:ext cx="3962400" cy="2362200"/>
          </a:xfrm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19200" y="304800"/>
            <a:ext cx="4648200" cy="2133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5. Take </a:t>
            </a:r>
            <a:br>
              <a:rPr lang="en-US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Action</a:t>
            </a:r>
          </a:p>
        </p:txBody>
      </p:sp>
      <p:pic>
        <p:nvPicPr>
          <p:cNvPr id="5325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4888" y="3611563"/>
            <a:ext cx="4329112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02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0"/>
            <a:ext cx="4114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59" descr="KEYS_Colo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410200"/>
            <a:ext cx="26701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810000" y="3581400"/>
            <a:ext cx="2667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latin typeface="+mj-lt"/>
              </a:rPr>
              <a:t>Track Results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2209800"/>
            <a:ext cx="67197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>
                <a:latin typeface="+mj-lt"/>
              </a:rPr>
              <a:t>&amp;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0" y="685800"/>
            <a:ext cx="18261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Arial Black" pitchFamily="34" charset="0"/>
              </a:rPr>
              <a:t>Take</a:t>
            </a:r>
          </a:p>
          <a:p>
            <a:r>
              <a:rPr lang="en-US" sz="3600" dirty="0" smtClean="0">
                <a:latin typeface="Arial Black" pitchFamily="34" charset="0"/>
              </a:rPr>
              <a:t>Action</a:t>
            </a:r>
            <a:endParaRPr lang="en-US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5kRun001 cropped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762000" y="1447800"/>
            <a:ext cx="3403600" cy="3810000"/>
          </a:xfrm>
        </p:spPr>
      </p:pic>
      <p:pic>
        <p:nvPicPr>
          <p:cNvPr id="6" name="Content Placeholder 5" descr="5210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4648200" y="533400"/>
            <a:ext cx="3775585" cy="2514599"/>
          </a:xfrm>
        </p:spPr>
      </p:pic>
      <p:pic>
        <p:nvPicPr>
          <p:cNvPr id="11" name="Picture 10" descr="monster carrot at chas mont - 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3429000"/>
            <a:ext cx="3774929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209800"/>
            <a:ext cx="7772400" cy="38862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sz="3600" b="1" dirty="0" smtClean="0"/>
              <a:t>Kim Barber Tieman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3600" b="1" dirty="0" smtClean="0">
                <a:hlinkClick r:id="rId2"/>
              </a:rPr>
              <a:t>ktieman@benedum.org</a:t>
            </a:r>
            <a:endParaRPr lang="en-US" altLang="en-US" sz="36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en-US" sz="3600" b="1" dirty="0" smtClean="0"/>
              <a:t>Jessica Wright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3600" b="1" dirty="0" smtClean="0">
                <a:hlinkClick r:id="rId3"/>
              </a:rPr>
              <a:t>Jessica.G.Wright@wv.gov</a:t>
            </a:r>
            <a:r>
              <a:rPr lang="en-US" altLang="en-US" sz="3600" b="1" dirty="0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z="3600" b="1" dirty="0" smtClean="0"/>
          </a:p>
          <a:p>
            <a:pPr eaLnBrk="1" hangingPunct="1">
              <a:buFont typeface="Wingdings" pitchFamily="2" charset="2"/>
              <a:buNone/>
            </a:pPr>
            <a:endParaRPr lang="en-US" alt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altLang="en-US" dirty="0" smtClean="0"/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6721C78-4171-44C4-8358-7CBEF322C4BD}" type="slidenum">
              <a:rPr lang="en-US" altLang="en-US" smtClean="0"/>
              <a:pPr/>
              <a:t>46</a:t>
            </a:fld>
            <a:endParaRPr lang="en-US" altLang="en-US" dirty="0" smtClean="0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Questions 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880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60283" y="2133600"/>
            <a:ext cx="5562600" cy="4495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 smtClean="0"/>
              <a:t>Think like a funder</a:t>
            </a:r>
          </a:p>
          <a:p>
            <a:pPr eaLnBrk="1" hangingPunct="1"/>
            <a:r>
              <a:rPr lang="en-US" altLang="en-US" sz="2800" dirty="0" smtClean="0"/>
              <a:t>Why do people support the work of nonprofits?</a:t>
            </a:r>
          </a:p>
          <a:p>
            <a:pPr eaLnBrk="1" hangingPunct="1"/>
            <a:r>
              <a:rPr lang="en-US" altLang="en-US" sz="2800" dirty="0" smtClean="0"/>
              <a:t>What are the current trends in giving?</a:t>
            </a:r>
          </a:p>
          <a:p>
            <a:pPr eaLnBrk="1" hangingPunct="1"/>
            <a:r>
              <a:rPr lang="en-US" altLang="en-US" sz="2800" dirty="0" smtClean="0"/>
              <a:t>What is going on in the economy?</a:t>
            </a:r>
          </a:p>
          <a:p>
            <a:pPr eaLnBrk="1" hangingPunct="1"/>
            <a:r>
              <a:rPr lang="en-US" altLang="en-US" sz="2800" dirty="0" smtClean="0"/>
              <a:t>How do you make a connection?</a:t>
            </a:r>
          </a:p>
        </p:txBody>
      </p:sp>
      <p:sp>
        <p:nvSpPr>
          <p:cNvPr id="61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30EF59-0590-4A13-8BFB-ACA761833587}" type="slidenum">
              <a:rPr lang="en-US" altLang="en-US" smtClean="0"/>
              <a:pPr/>
              <a:t>5</a:t>
            </a:fld>
            <a:endParaRPr lang="en-US" altLang="en-US" dirty="0" smtClean="0"/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Philanthropy 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 l="13500" t="15937" r="15000" b="16875"/>
          <a:stretch>
            <a:fillRect/>
          </a:stretch>
        </p:blipFill>
        <p:spPr bwMode="auto">
          <a:xfrm>
            <a:off x="5715000" y="1981200"/>
            <a:ext cx="2939217" cy="2209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6151" name="Picture 7" descr="https://scontent-iad.xx.fbcdn.net/hphotos-xap1/v/t1.0-9/11137125_10205307100734595_2399810553722839739_n.jpg?oh=d4c3a0cbcf108314163e6cfbd5210704&amp;oe=55D87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297416"/>
            <a:ext cx="27432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5105400" cy="4564380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What is your mission?</a:t>
            </a:r>
          </a:p>
          <a:p>
            <a:r>
              <a:rPr lang="en-US" altLang="en-US" sz="2800" dirty="0" smtClean="0"/>
              <a:t>Who do you serve?</a:t>
            </a:r>
          </a:p>
          <a:p>
            <a:r>
              <a:rPr lang="en-US" altLang="en-US" sz="2800" dirty="0" smtClean="0"/>
              <a:t>What do you wish to change?</a:t>
            </a:r>
          </a:p>
          <a:p>
            <a:r>
              <a:rPr lang="en-US" altLang="en-US" sz="2800" dirty="0" smtClean="0"/>
              <a:t>What makes you unique?</a:t>
            </a:r>
          </a:p>
          <a:p>
            <a:r>
              <a:rPr lang="en-US" altLang="en-US" sz="2800" dirty="0" smtClean="0"/>
              <a:t>Who are your partners?</a:t>
            </a:r>
          </a:p>
          <a:p>
            <a:r>
              <a:rPr lang="en-US" altLang="en-US" sz="2800" dirty="0" smtClean="0"/>
              <a:t>What  will success look like?</a:t>
            </a:r>
          </a:p>
          <a:p>
            <a:endParaRPr lang="en-US" altLang="en-US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EFFB9CB-9B34-4DC3-ADCF-CB3B830E81B0}" type="slidenum">
              <a:rPr lang="en-US" altLang="en-US" smtClean="0"/>
              <a:pPr/>
              <a:t>6</a:t>
            </a:fld>
            <a:endParaRPr lang="en-US" altLang="en-US" dirty="0" smtClean="0"/>
          </a:p>
        </p:txBody>
      </p:sp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/>
              <a:t>What do you value?</a:t>
            </a:r>
          </a:p>
        </p:txBody>
      </p:sp>
      <p:pic>
        <p:nvPicPr>
          <p:cNvPr id="7174" name="Picture 6" descr="https://scontent-iad.xx.fbcdn.net/hphotos-xtp1/v/t1.0-9/11133690_10153786870478098_255117956925566001_n.jpg?oh=2c1c473779b9a189906fc6f8b2d3d41b&amp;oe=55D63D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267200"/>
            <a:ext cx="2844798" cy="2133600"/>
          </a:xfrm>
          <a:prstGeom prst="rect">
            <a:avLst/>
          </a:prstGeom>
          <a:noFill/>
        </p:spPr>
      </p:pic>
      <p:pic>
        <p:nvPicPr>
          <p:cNvPr id="7176" name="Picture 8" descr="https://scontent-iad.xx.fbcdn.net/hphotos-xaf1/v/t1.0-9/1385884_10205246506939788_6538274796756910848_n.jpg?oh=e952b6221889aebe83b5b32df8952504&amp;oe=560D3ACE"/>
          <p:cNvPicPr>
            <a:picLocks noChangeAspect="1" noChangeArrowheads="1"/>
          </p:cNvPicPr>
          <p:nvPr/>
        </p:nvPicPr>
        <p:blipFill>
          <a:blip r:embed="rId3" cstate="print"/>
          <a:srcRect b="31000"/>
          <a:stretch>
            <a:fillRect/>
          </a:stretch>
        </p:blipFill>
        <p:spPr bwMode="auto">
          <a:xfrm>
            <a:off x="5867400" y="1295400"/>
            <a:ext cx="3086100" cy="28392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86000"/>
            <a:ext cx="8229600" cy="4267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What is the community need that you wish to address?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Does the project promote the mission of your organization?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Research potential funders who care about the need that you have identified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Research the funders history of giving, giving range, and priority areas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Does the project address the funders priority areas?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en-US" sz="2400" b="1" dirty="0" smtClean="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08CA5C-F993-4B0D-9AC2-288A4E02F600}" type="slidenum">
              <a:rPr lang="en-US" altLang="en-US" smtClean="0"/>
              <a:pPr/>
              <a:t>7</a:t>
            </a:fld>
            <a:endParaRPr lang="en-US" altLang="en-US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8392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 dirty="0" smtClean="0"/>
              <a:t>Getting Ready: A Proposal is a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8183563" cy="4114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Read and follow the directions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Sell your project idea but don’t oversell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Recognize the competitive nature of the funding environment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Keep it simple - providing too much information makes the proposal more difficult to follow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Do not apply just to get money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Do not apply until the project is ready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E5CDEEE-2778-4E2D-8F97-4FBC5CBAE17E}" type="slidenum">
              <a:rPr lang="en-US" altLang="en-US" smtClean="0"/>
              <a:pPr/>
              <a:t>8</a:t>
            </a:fld>
            <a:endParaRPr lang="en-US" altLang="en-US" dirty="0" smtClean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Steps to Success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52601"/>
            <a:ext cx="8610600" cy="5105399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Submit the proposal in the exact order as directed by the granting organization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Get your thoughts together - create an outline with dates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Avoid jargon and acronyms - spell them out the first time referenced on every page/section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Keep it simple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Have a descriptive project title – not a cute name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Revise and EDIT – have someone unfamiliar with your program read the application to tell you what’s confusing or unclear</a:t>
            </a: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13219A9-4209-4B9C-B742-D3F2E5C633D7}" type="slidenum">
              <a:rPr lang="en-US" altLang="en-US" smtClean="0"/>
              <a:pPr/>
              <a:t>9</a:t>
            </a:fld>
            <a:endParaRPr lang="en-US" altLang="en-US" dirty="0" smtClean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7772400" cy="990600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Tips on Writing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pe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2626</TotalTime>
  <Words>1561</Words>
  <Application>Microsoft Office PowerPoint</Application>
  <PresentationFormat>On-screen Show (4:3)</PresentationFormat>
  <Paragraphs>340</Paragraphs>
  <Slides>46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59" baseType="lpstr">
      <vt:lpstr>Arial</vt:lpstr>
      <vt:lpstr>Arial Black</vt:lpstr>
      <vt:lpstr>Calibri</vt:lpstr>
      <vt:lpstr>Candara</vt:lpstr>
      <vt:lpstr>Symbol</vt:lpstr>
      <vt:lpstr>Times New Roman</vt:lpstr>
      <vt:lpstr>Verdana</vt:lpstr>
      <vt:lpstr>Wingdings</vt:lpstr>
      <vt:lpstr>Wingdings 2</vt:lpstr>
      <vt:lpstr>Wingdings 3</vt:lpstr>
      <vt:lpstr>Apex</vt:lpstr>
      <vt:lpstr>Custom Design</vt:lpstr>
      <vt:lpstr>Waveform</vt:lpstr>
      <vt:lpstr>Get Funded – Part 1</vt:lpstr>
      <vt:lpstr>Get Funded! 101</vt:lpstr>
      <vt:lpstr>Why We Are Here Environments that support sedentary behavior and poor diet  </vt:lpstr>
      <vt:lpstr>Our Vision Environments that support active living and healthy eating </vt:lpstr>
      <vt:lpstr>Philanthropy </vt:lpstr>
      <vt:lpstr>What do you value?</vt:lpstr>
      <vt:lpstr>Getting Ready: A Proposal is a Process</vt:lpstr>
      <vt:lpstr>Steps to Success</vt:lpstr>
      <vt:lpstr>Tips on Writing</vt:lpstr>
      <vt:lpstr>Why Proposals Fail</vt:lpstr>
      <vt:lpstr>Terms</vt:lpstr>
      <vt:lpstr>Essential Elements of any Grant Proposal </vt:lpstr>
      <vt:lpstr>Executive Summary</vt:lpstr>
      <vt:lpstr>The Need or Problem Statement</vt:lpstr>
      <vt:lpstr>The Need or Problem Statement</vt:lpstr>
      <vt:lpstr>Objectives should be….</vt:lpstr>
      <vt:lpstr>Problem/Need Statement Exercise</vt:lpstr>
      <vt:lpstr>Framing the Problem </vt:lpstr>
      <vt:lpstr>Problem statements &amp; descriptions</vt:lpstr>
      <vt:lpstr>The Need - Example</vt:lpstr>
      <vt:lpstr>Project Description</vt:lpstr>
      <vt:lpstr>Project Description - Elements</vt:lpstr>
      <vt:lpstr>Outcomes/Objectives</vt:lpstr>
      <vt:lpstr>Methods </vt:lpstr>
      <vt:lpstr>Methods </vt:lpstr>
      <vt:lpstr>PowerPoint Presentation</vt:lpstr>
      <vt:lpstr>Timeline Example</vt:lpstr>
      <vt:lpstr>Organizational Information</vt:lpstr>
      <vt:lpstr>Appendix</vt:lpstr>
      <vt:lpstr>PowerPoint Presentation</vt:lpstr>
      <vt:lpstr>www.trythis wv.org resources</vt:lpstr>
      <vt:lpstr>PowerPoint Presentation</vt:lpstr>
      <vt:lpstr>PowerPoint Presentation</vt:lpstr>
      <vt:lpstr>Keys4healthykids.com</vt:lpstr>
      <vt:lpstr>1. Building the Team</vt:lpstr>
      <vt:lpstr>1. Building the Team</vt:lpstr>
      <vt:lpstr>1. Building The Team</vt:lpstr>
      <vt:lpstr>1. Building The Team</vt:lpstr>
      <vt:lpstr>2. Mobilize the Community</vt:lpstr>
      <vt:lpstr>3. Inventory &amp; Assessment: Where Are You? </vt:lpstr>
      <vt:lpstr>3. Inventory &amp; Assessment: Environmental Scan </vt:lpstr>
      <vt:lpstr>4. Set Goals &amp; Objectives  </vt:lpstr>
      <vt:lpstr>5. Take Action and Track Results </vt:lpstr>
      <vt:lpstr>5. Take  Action</vt:lpstr>
      <vt:lpstr>PowerPoint Presentation</vt:lpstr>
      <vt:lpstr>Questions </vt:lpstr>
    </vt:vector>
  </TitlesOfParts>
  <Company>Kalamazoo Foundation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Nonprofit Resource Network</dc:title>
  <dc:creator>Compaq Customer</dc:creator>
  <cp:lastModifiedBy>Marie</cp:lastModifiedBy>
  <cp:revision>253</cp:revision>
  <dcterms:created xsi:type="dcterms:W3CDTF">2001-03-26T13:54:09Z</dcterms:created>
  <dcterms:modified xsi:type="dcterms:W3CDTF">2016-09-28T15:11:57Z</dcterms:modified>
</cp:coreProperties>
</file>